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28"/>
  </p:notesMasterIdLst>
  <p:sldIdLst>
    <p:sldId id="922" r:id="rId2"/>
    <p:sldId id="302" r:id="rId3"/>
    <p:sldId id="930" r:id="rId4"/>
    <p:sldId id="265" r:id="rId5"/>
    <p:sldId id="269" r:id="rId6"/>
    <p:sldId id="943" r:id="rId7"/>
    <p:sldId id="932" r:id="rId8"/>
    <p:sldId id="924" r:id="rId9"/>
    <p:sldId id="934" r:id="rId10"/>
    <p:sldId id="935" r:id="rId11"/>
    <p:sldId id="928" r:id="rId12"/>
    <p:sldId id="936" r:id="rId13"/>
    <p:sldId id="260" r:id="rId14"/>
    <p:sldId id="306" r:id="rId15"/>
    <p:sldId id="929" r:id="rId16"/>
    <p:sldId id="304" r:id="rId17"/>
    <p:sldId id="937" r:id="rId18"/>
    <p:sldId id="938" r:id="rId19"/>
    <p:sldId id="939" r:id="rId20"/>
    <p:sldId id="940" r:id="rId21"/>
    <p:sldId id="276" r:id="rId22"/>
    <p:sldId id="262" r:id="rId23"/>
    <p:sldId id="272" r:id="rId24"/>
    <p:sldId id="941" r:id="rId25"/>
    <p:sldId id="942" r:id="rId26"/>
    <p:sldId id="280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Montserrat ExtraBold" panose="020F0502020204030204" pitchFamily="34" charset="0"/>
      <p:regular r:id="rId37"/>
      <p:bold r:id="rId38"/>
      <p:italic r:id="rId39"/>
      <p:boldItalic r:id="rId40"/>
    </p:embeddedFont>
    <p:embeddedFont>
      <p:font typeface="Poppins" panose="020F0502020204030204" pitchFamily="34" charset="0"/>
      <p:regular r:id="rId41"/>
      <p:bold r:id="rId42"/>
      <p:italic r:id="rId43"/>
      <p:boldItalic r:id="rId44"/>
    </p:embeddedFont>
    <p:embeddedFont>
      <p:font typeface="Righteous" panose="02010506000000020000" pitchFamily="2" charset="0"/>
      <p:regular r:id="rId45"/>
      <p:bold r:id="rId46"/>
    </p:embeddedFont>
    <p:embeddedFont>
      <p:font typeface="Roboto Condensed Light" panose="02000000000000000000" pitchFamily="2" charset="0"/>
      <p:regular r:id="rId47"/>
      <p:bold r:id="rId48"/>
      <p:italic r:id="rId49"/>
      <p:boldItalic r:id="rId50"/>
    </p:embeddedFont>
    <p:embeddedFont>
      <p:font typeface="Squada One" panose="02000000000000000000" pitchFamily="2" charset="0"/>
      <p:regular r:id="rId51"/>
    </p:embeddedFont>
    <p:embeddedFont>
      <p:font typeface="Times New Roman Tj" panose="02020603050405020304" pitchFamily="18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Untitled Section" id="{1AF4EFB2-37B2-6F46-8596-4B281637AB06}">
          <p14:sldIdLst>
            <p14:sldId id="922"/>
            <p14:sldId id="302"/>
            <p14:sldId id="930"/>
            <p14:sldId id="265"/>
            <p14:sldId id="269"/>
            <p14:sldId id="943"/>
            <p14:sldId id="932"/>
            <p14:sldId id="924"/>
            <p14:sldId id="934"/>
            <p14:sldId id="935"/>
            <p14:sldId id="928"/>
            <p14:sldId id="936"/>
            <p14:sldId id="260"/>
            <p14:sldId id="306"/>
            <p14:sldId id="929"/>
            <p14:sldId id="304"/>
            <p14:sldId id="937"/>
            <p14:sldId id="938"/>
            <p14:sldId id="939"/>
            <p14:sldId id="940"/>
            <p14:sldId id="276"/>
            <p14:sldId id="262"/>
            <p14:sldId id="272"/>
            <p14:sldId id="941"/>
            <p14:sldId id="942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18E"/>
    <a:srgbClr val="2F7F7A"/>
    <a:srgbClr val="265288"/>
    <a:srgbClr val="423864"/>
    <a:srgbClr val="D96A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11" autoAdjust="0"/>
    <p:restoredTop sz="96208"/>
  </p:normalViewPr>
  <p:slideViewPr>
    <p:cSldViewPr snapToGrid="0" snapToObjects="1">
      <p:cViewPr>
        <p:scale>
          <a:sx n="106" d="100"/>
          <a:sy n="106" d="100"/>
        </p:scale>
        <p:origin x="-112" y="102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font" Target="fonts/font2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24832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9" name="Google Shape;9139;g6ad1349293_0_4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0" name="Google Shape;9140;g6ad1349293_0_4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6206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55e7858a94_0_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55e7858a94_0_5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479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557095241f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557095241f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759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557095241f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557095241f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0541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557095241f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557095241f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0141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557095241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557095241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66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773e22fcaa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773e22fcaa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7904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57095241f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57095241f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1698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557095241f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557095241f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1529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557095241f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557095241f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8054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" type="title">
  <p:cSld name="TITLE">
    <p:bg>
      <p:bgPr>
        <a:gradFill>
          <a:gsLst>
            <a:gs pos="0">
              <a:srgbClr val="88D3CE"/>
            </a:gs>
            <a:gs pos="100000">
              <a:srgbClr val="423864"/>
            </a:gs>
          </a:gsLst>
          <a:lin ang="54007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 flipH="1">
            <a:off x="1375550" y="3092475"/>
            <a:ext cx="63930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flipH="1">
            <a:off x="2750257" y="3636375"/>
            <a:ext cx="36435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" y="-399756"/>
            <a:ext cx="9144000" cy="4369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 ">
  <p:cSld name="Title + Six Columns ">
    <p:bg>
      <p:bgPr>
        <a:solidFill>
          <a:schemeClr val="dk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7"/>
          <p:cNvSpPr txBox="1">
            <a:spLocks noGrp="1"/>
          </p:cNvSpPr>
          <p:nvPr>
            <p:ph type="title"/>
          </p:nvPr>
        </p:nvSpPr>
        <p:spPr>
          <a:xfrm>
            <a:off x="1129050" y="543150"/>
            <a:ext cx="6885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7"/>
          <p:cNvSpPr txBox="1">
            <a:spLocks noGrp="1"/>
          </p:cNvSpPr>
          <p:nvPr>
            <p:ph type="title" idx="2"/>
          </p:nvPr>
        </p:nvSpPr>
        <p:spPr>
          <a:xfrm>
            <a:off x="908024" y="1754250"/>
            <a:ext cx="2307600" cy="37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74" name="Google Shape;174;p17"/>
          <p:cNvSpPr txBox="1">
            <a:spLocks noGrp="1"/>
          </p:cNvSpPr>
          <p:nvPr>
            <p:ph type="subTitle" idx="1"/>
          </p:nvPr>
        </p:nvSpPr>
        <p:spPr>
          <a:xfrm>
            <a:off x="908023" y="2065283"/>
            <a:ext cx="2307600" cy="6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17"/>
          <p:cNvSpPr txBox="1">
            <a:spLocks noGrp="1"/>
          </p:cNvSpPr>
          <p:nvPr>
            <p:ph type="title" idx="3"/>
          </p:nvPr>
        </p:nvSpPr>
        <p:spPr>
          <a:xfrm>
            <a:off x="3491101" y="1754250"/>
            <a:ext cx="2307600" cy="37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76" name="Google Shape;176;p17"/>
          <p:cNvSpPr txBox="1">
            <a:spLocks noGrp="1"/>
          </p:cNvSpPr>
          <p:nvPr>
            <p:ph type="subTitle" idx="4"/>
          </p:nvPr>
        </p:nvSpPr>
        <p:spPr>
          <a:xfrm>
            <a:off x="3491101" y="2065283"/>
            <a:ext cx="2307600" cy="6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7"/>
          <p:cNvSpPr txBox="1">
            <a:spLocks noGrp="1"/>
          </p:cNvSpPr>
          <p:nvPr>
            <p:ph type="title" idx="5"/>
          </p:nvPr>
        </p:nvSpPr>
        <p:spPr>
          <a:xfrm>
            <a:off x="6074175" y="1754250"/>
            <a:ext cx="2307600" cy="37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78" name="Google Shape;178;p17"/>
          <p:cNvSpPr txBox="1">
            <a:spLocks noGrp="1"/>
          </p:cNvSpPr>
          <p:nvPr>
            <p:ph type="subTitle" idx="6"/>
          </p:nvPr>
        </p:nvSpPr>
        <p:spPr>
          <a:xfrm>
            <a:off x="6074175" y="2065281"/>
            <a:ext cx="2307600" cy="6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17"/>
          <p:cNvSpPr txBox="1">
            <a:spLocks noGrp="1"/>
          </p:cNvSpPr>
          <p:nvPr>
            <p:ph type="title" idx="7"/>
          </p:nvPr>
        </p:nvSpPr>
        <p:spPr>
          <a:xfrm>
            <a:off x="908024" y="3604889"/>
            <a:ext cx="2307600" cy="37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80" name="Google Shape;180;p17"/>
          <p:cNvSpPr txBox="1">
            <a:spLocks noGrp="1"/>
          </p:cNvSpPr>
          <p:nvPr>
            <p:ph type="subTitle" idx="8"/>
          </p:nvPr>
        </p:nvSpPr>
        <p:spPr>
          <a:xfrm>
            <a:off x="908023" y="3915922"/>
            <a:ext cx="2307600" cy="6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17"/>
          <p:cNvSpPr txBox="1">
            <a:spLocks noGrp="1"/>
          </p:cNvSpPr>
          <p:nvPr>
            <p:ph type="title" idx="9"/>
          </p:nvPr>
        </p:nvSpPr>
        <p:spPr>
          <a:xfrm>
            <a:off x="3491101" y="3604889"/>
            <a:ext cx="2307600" cy="37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82" name="Google Shape;182;p17"/>
          <p:cNvSpPr txBox="1">
            <a:spLocks noGrp="1"/>
          </p:cNvSpPr>
          <p:nvPr>
            <p:ph type="subTitle" idx="13"/>
          </p:nvPr>
        </p:nvSpPr>
        <p:spPr>
          <a:xfrm>
            <a:off x="3491101" y="3915922"/>
            <a:ext cx="2307600" cy="6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17"/>
          <p:cNvSpPr txBox="1">
            <a:spLocks noGrp="1"/>
          </p:cNvSpPr>
          <p:nvPr>
            <p:ph type="title" idx="14"/>
          </p:nvPr>
        </p:nvSpPr>
        <p:spPr>
          <a:xfrm>
            <a:off x="6074175" y="3604883"/>
            <a:ext cx="2307600" cy="37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Montserrat ExtraBold"/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84" name="Google Shape;184;p17"/>
          <p:cNvSpPr txBox="1">
            <a:spLocks noGrp="1"/>
          </p:cNvSpPr>
          <p:nvPr>
            <p:ph type="subTitle" idx="15"/>
          </p:nvPr>
        </p:nvSpPr>
        <p:spPr>
          <a:xfrm>
            <a:off x="6074175" y="3915915"/>
            <a:ext cx="2307600" cy="62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17"/>
          <p:cNvSpPr/>
          <p:nvPr/>
        </p:nvSpPr>
        <p:spPr>
          <a:xfrm>
            <a:off x="7322447" y="984156"/>
            <a:ext cx="2214046" cy="450575"/>
          </a:xfrm>
          <a:custGeom>
            <a:avLst/>
            <a:gdLst/>
            <a:ahLst/>
            <a:cxnLst/>
            <a:rect l="l" t="t" r="r" b="b"/>
            <a:pathLst>
              <a:path w="79599" h="16199" extrusionOk="0">
                <a:moveTo>
                  <a:pt x="51698" y="1"/>
                </a:moveTo>
                <a:cubicBezTo>
                  <a:pt x="51591" y="1"/>
                  <a:pt x="51484" y="4"/>
                  <a:pt x="51375" y="12"/>
                </a:cubicBezTo>
                <a:cubicBezTo>
                  <a:pt x="45149" y="427"/>
                  <a:pt x="40534" y="8099"/>
                  <a:pt x="40534" y="8099"/>
                </a:cubicBezTo>
                <a:lnTo>
                  <a:pt x="27973" y="8099"/>
                </a:lnTo>
                <a:lnTo>
                  <a:pt x="20733" y="11262"/>
                </a:lnTo>
                <a:lnTo>
                  <a:pt x="0" y="16198"/>
                </a:lnTo>
                <a:lnTo>
                  <a:pt x="79599" y="16198"/>
                </a:lnTo>
                <a:lnTo>
                  <a:pt x="59676" y="11264"/>
                </a:lnTo>
                <a:cubicBezTo>
                  <a:pt x="59676" y="11264"/>
                  <a:pt x="57673" y="1"/>
                  <a:pt x="51698" y="1"/>
                </a:cubicBezTo>
                <a:close/>
              </a:path>
            </a:pathLst>
          </a:custGeom>
          <a:solidFill>
            <a:srgbClr val="EFECD2">
              <a:alpha val="3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17"/>
          <p:cNvSpPr/>
          <p:nvPr/>
        </p:nvSpPr>
        <p:spPr>
          <a:xfrm>
            <a:off x="7373828" y="4496809"/>
            <a:ext cx="2111296" cy="444555"/>
          </a:xfrm>
          <a:custGeom>
            <a:avLst/>
            <a:gdLst/>
            <a:ahLst/>
            <a:cxnLst/>
            <a:rect l="l" t="t" r="r" b="b"/>
            <a:pathLst>
              <a:path w="35768" h="7531" extrusionOk="0">
                <a:moveTo>
                  <a:pt x="20457" y="0"/>
                </a:moveTo>
                <a:lnTo>
                  <a:pt x="16681" y="2396"/>
                </a:lnTo>
                <a:lnTo>
                  <a:pt x="12768" y="4732"/>
                </a:lnTo>
                <a:lnTo>
                  <a:pt x="9619" y="4158"/>
                </a:lnTo>
                <a:cubicBezTo>
                  <a:pt x="9619" y="4158"/>
                  <a:pt x="9418" y="3439"/>
                  <a:pt x="8798" y="3439"/>
                </a:cubicBezTo>
                <a:cubicBezTo>
                  <a:pt x="8455" y="3439"/>
                  <a:pt x="7984" y="3658"/>
                  <a:pt x="7348" y="4341"/>
                </a:cubicBezTo>
                <a:lnTo>
                  <a:pt x="3989" y="6647"/>
                </a:lnTo>
                <a:cubicBezTo>
                  <a:pt x="3989" y="6647"/>
                  <a:pt x="3551" y="5848"/>
                  <a:pt x="2630" y="5848"/>
                </a:cubicBezTo>
                <a:cubicBezTo>
                  <a:pt x="2204" y="5848"/>
                  <a:pt x="1675" y="6019"/>
                  <a:pt x="1038" y="6519"/>
                </a:cubicBezTo>
                <a:cubicBezTo>
                  <a:pt x="0" y="7333"/>
                  <a:pt x="9241" y="7530"/>
                  <a:pt x="18450" y="7530"/>
                </a:cubicBezTo>
                <a:cubicBezTo>
                  <a:pt x="27123" y="7530"/>
                  <a:pt x="35768" y="7355"/>
                  <a:pt x="35768" y="7355"/>
                </a:cubicBezTo>
                <a:lnTo>
                  <a:pt x="25830" y="5997"/>
                </a:lnTo>
                <a:lnTo>
                  <a:pt x="20457" y="0"/>
                </a:lnTo>
                <a:close/>
              </a:path>
            </a:pathLst>
          </a:custGeom>
          <a:solidFill>
            <a:srgbClr val="EFECD2">
              <a:alpha val="3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7"/>
          <p:cNvSpPr/>
          <p:nvPr/>
        </p:nvSpPr>
        <p:spPr>
          <a:xfrm>
            <a:off x="-405498" y="350009"/>
            <a:ext cx="2111296" cy="444555"/>
          </a:xfrm>
          <a:custGeom>
            <a:avLst/>
            <a:gdLst/>
            <a:ahLst/>
            <a:cxnLst/>
            <a:rect l="l" t="t" r="r" b="b"/>
            <a:pathLst>
              <a:path w="35768" h="7531" extrusionOk="0">
                <a:moveTo>
                  <a:pt x="20457" y="0"/>
                </a:moveTo>
                <a:lnTo>
                  <a:pt x="16681" y="2396"/>
                </a:lnTo>
                <a:lnTo>
                  <a:pt x="12768" y="4732"/>
                </a:lnTo>
                <a:lnTo>
                  <a:pt x="9619" y="4158"/>
                </a:lnTo>
                <a:cubicBezTo>
                  <a:pt x="9619" y="4158"/>
                  <a:pt x="9418" y="3439"/>
                  <a:pt x="8798" y="3439"/>
                </a:cubicBezTo>
                <a:cubicBezTo>
                  <a:pt x="8455" y="3439"/>
                  <a:pt x="7984" y="3658"/>
                  <a:pt x="7348" y="4341"/>
                </a:cubicBezTo>
                <a:lnTo>
                  <a:pt x="3989" y="6647"/>
                </a:lnTo>
                <a:cubicBezTo>
                  <a:pt x="3989" y="6647"/>
                  <a:pt x="3551" y="5848"/>
                  <a:pt x="2630" y="5848"/>
                </a:cubicBezTo>
                <a:cubicBezTo>
                  <a:pt x="2204" y="5848"/>
                  <a:pt x="1675" y="6019"/>
                  <a:pt x="1038" y="6519"/>
                </a:cubicBezTo>
                <a:cubicBezTo>
                  <a:pt x="0" y="7333"/>
                  <a:pt x="9241" y="7530"/>
                  <a:pt x="18450" y="7530"/>
                </a:cubicBezTo>
                <a:cubicBezTo>
                  <a:pt x="27123" y="7530"/>
                  <a:pt x="35768" y="7355"/>
                  <a:pt x="35768" y="7355"/>
                </a:cubicBezTo>
                <a:lnTo>
                  <a:pt x="25830" y="5997"/>
                </a:lnTo>
                <a:lnTo>
                  <a:pt x="20457" y="0"/>
                </a:lnTo>
                <a:close/>
              </a:path>
            </a:pathLst>
          </a:custGeom>
          <a:solidFill>
            <a:srgbClr val="EFECD2">
              <a:alpha val="3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183792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CUSTOM_2_1">
    <p:bg>
      <p:bgPr>
        <a:gradFill>
          <a:gsLst>
            <a:gs pos="0">
              <a:srgbClr val="88D3CE"/>
            </a:gs>
            <a:gs pos="100000">
              <a:srgbClr val="423864"/>
            </a:gs>
          </a:gsLst>
          <a:lin ang="5400700" scaled="0"/>
        </a:gra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300675" cy="20759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>
            <a:spLocks noGrp="1"/>
          </p:cNvSpPr>
          <p:nvPr>
            <p:ph type="ctrTitle"/>
          </p:nvPr>
        </p:nvSpPr>
        <p:spPr>
          <a:xfrm flipH="1">
            <a:off x="-100" y="507400"/>
            <a:ext cx="83949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3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6843225" y="0"/>
            <a:ext cx="2300675" cy="20759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8"/>
          <p:cNvSpPr txBox="1">
            <a:spLocks noGrp="1"/>
          </p:cNvSpPr>
          <p:nvPr>
            <p:ph type="ctrTitle"/>
          </p:nvPr>
        </p:nvSpPr>
        <p:spPr>
          <a:xfrm>
            <a:off x="749100" y="507400"/>
            <a:ext cx="83949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ctrTitle" idx="2"/>
          </p:nvPr>
        </p:nvSpPr>
        <p:spPr>
          <a:xfrm>
            <a:off x="2750155" y="1802125"/>
            <a:ext cx="1570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subTitle" idx="1"/>
          </p:nvPr>
        </p:nvSpPr>
        <p:spPr>
          <a:xfrm>
            <a:off x="2750119" y="2263575"/>
            <a:ext cx="15702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ctrTitle" idx="3"/>
          </p:nvPr>
        </p:nvSpPr>
        <p:spPr>
          <a:xfrm>
            <a:off x="4800201" y="1802125"/>
            <a:ext cx="1570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ubTitle" idx="4"/>
          </p:nvPr>
        </p:nvSpPr>
        <p:spPr>
          <a:xfrm>
            <a:off x="4800165" y="2263575"/>
            <a:ext cx="15702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ctrTitle" idx="5"/>
          </p:nvPr>
        </p:nvSpPr>
        <p:spPr>
          <a:xfrm>
            <a:off x="3794948" y="3600050"/>
            <a:ext cx="1570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6"/>
          </p:nvPr>
        </p:nvSpPr>
        <p:spPr>
          <a:xfrm>
            <a:off x="3753025" y="4061500"/>
            <a:ext cx="16539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CUSTOM_4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0" y="0"/>
            <a:ext cx="3802725" cy="343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334325" y="1725475"/>
            <a:ext cx="3802725" cy="34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9"/>
          <p:cNvSpPr txBox="1">
            <a:spLocks noGrp="1"/>
          </p:cNvSpPr>
          <p:nvPr>
            <p:ph type="ctrTitle"/>
          </p:nvPr>
        </p:nvSpPr>
        <p:spPr>
          <a:xfrm>
            <a:off x="1250675" y="1851425"/>
            <a:ext cx="66588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1"/>
          </p:nvPr>
        </p:nvSpPr>
        <p:spPr>
          <a:xfrm>
            <a:off x="3114750" y="2640476"/>
            <a:ext cx="2930700" cy="6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cxnSp>
        <p:nvCxnSpPr>
          <p:cNvPr id="75" name="Google Shape;75;p9"/>
          <p:cNvCxnSpPr/>
          <p:nvPr/>
        </p:nvCxnSpPr>
        <p:spPr>
          <a:xfrm>
            <a:off x="3681150" y="2571750"/>
            <a:ext cx="17979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CUSTOM_5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subTitle" idx="1"/>
          </p:nvPr>
        </p:nvSpPr>
        <p:spPr>
          <a:xfrm>
            <a:off x="2336855" y="2792539"/>
            <a:ext cx="2085600" cy="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subTitle" idx="2"/>
          </p:nvPr>
        </p:nvSpPr>
        <p:spPr>
          <a:xfrm>
            <a:off x="4721655" y="2806554"/>
            <a:ext cx="2085600" cy="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79" name="Google Shape;79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300675" cy="20759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0"/>
          <p:cNvSpPr txBox="1">
            <a:spLocks noGrp="1"/>
          </p:cNvSpPr>
          <p:nvPr>
            <p:ph type="ctrTitle"/>
          </p:nvPr>
        </p:nvSpPr>
        <p:spPr>
          <a:xfrm flipH="1">
            <a:off x="4721600" y="507400"/>
            <a:ext cx="36732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ctrTitle" idx="3"/>
          </p:nvPr>
        </p:nvSpPr>
        <p:spPr>
          <a:xfrm>
            <a:off x="2229313" y="2712600"/>
            <a:ext cx="2300700" cy="26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ctrTitle" idx="4"/>
          </p:nvPr>
        </p:nvSpPr>
        <p:spPr>
          <a:xfrm>
            <a:off x="4572000" y="2712600"/>
            <a:ext cx="2384700" cy="26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CUSTOM_7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 txBox="1">
            <a:spLocks noGrp="1"/>
          </p:cNvSpPr>
          <p:nvPr>
            <p:ph type="ctrTitle"/>
          </p:nvPr>
        </p:nvSpPr>
        <p:spPr>
          <a:xfrm flipH="1">
            <a:off x="749100" y="500825"/>
            <a:ext cx="83949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91" name="Google Shape;91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6843225" y="0"/>
            <a:ext cx="2300675" cy="207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9">
    <p:bg>
      <p:bgPr>
        <a:noFill/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2" name="Google Shape;3562;p6"/>
          <p:cNvSpPr txBox="1">
            <a:spLocks noGrp="1"/>
          </p:cNvSpPr>
          <p:nvPr>
            <p:ph type="title"/>
          </p:nvPr>
        </p:nvSpPr>
        <p:spPr>
          <a:xfrm>
            <a:off x="1698600" y="438450"/>
            <a:ext cx="574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57596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5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9" name="Google Shape;5059;p14"/>
          <p:cNvSpPr txBox="1">
            <a:spLocks noGrp="1"/>
          </p:cNvSpPr>
          <p:nvPr>
            <p:ph type="title" hasCustomPrompt="1"/>
          </p:nvPr>
        </p:nvSpPr>
        <p:spPr>
          <a:xfrm>
            <a:off x="158725" y="810277"/>
            <a:ext cx="1320300" cy="54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60" name="Google Shape;5060;p14"/>
          <p:cNvSpPr txBox="1">
            <a:spLocks noGrp="1"/>
          </p:cNvSpPr>
          <p:nvPr>
            <p:ph type="title" idx="2"/>
          </p:nvPr>
        </p:nvSpPr>
        <p:spPr>
          <a:xfrm>
            <a:off x="1642650" y="635805"/>
            <a:ext cx="2808000" cy="4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61" name="Google Shape;5061;p14"/>
          <p:cNvSpPr txBox="1">
            <a:spLocks noGrp="1"/>
          </p:cNvSpPr>
          <p:nvPr>
            <p:ph type="subTitle" idx="1"/>
          </p:nvPr>
        </p:nvSpPr>
        <p:spPr>
          <a:xfrm>
            <a:off x="1642650" y="969270"/>
            <a:ext cx="2464800" cy="54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062" name="Google Shape;5062;p14"/>
          <p:cNvSpPr txBox="1">
            <a:spLocks noGrp="1"/>
          </p:cNvSpPr>
          <p:nvPr>
            <p:ph type="title" idx="3" hasCustomPrompt="1"/>
          </p:nvPr>
        </p:nvSpPr>
        <p:spPr>
          <a:xfrm>
            <a:off x="158725" y="1913852"/>
            <a:ext cx="1320300" cy="54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63" name="Google Shape;5063;p14"/>
          <p:cNvSpPr txBox="1">
            <a:spLocks noGrp="1"/>
          </p:cNvSpPr>
          <p:nvPr>
            <p:ph type="title" idx="4"/>
          </p:nvPr>
        </p:nvSpPr>
        <p:spPr>
          <a:xfrm>
            <a:off x="1642650" y="1739379"/>
            <a:ext cx="2808000" cy="4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64" name="Google Shape;5064;p14"/>
          <p:cNvSpPr txBox="1">
            <a:spLocks noGrp="1"/>
          </p:cNvSpPr>
          <p:nvPr>
            <p:ph type="subTitle" idx="5"/>
          </p:nvPr>
        </p:nvSpPr>
        <p:spPr>
          <a:xfrm>
            <a:off x="1642650" y="2072845"/>
            <a:ext cx="2464800" cy="54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065" name="Google Shape;5065;p14"/>
          <p:cNvSpPr txBox="1">
            <a:spLocks noGrp="1"/>
          </p:cNvSpPr>
          <p:nvPr>
            <p:ph type="title" idx="6" hasCustomPrompt="1"/>
          </p:nvPr>
        </p:nvSpPr>
        <p:spPr>
          <a:xfrm>
            <a:off x="158725" y="3017427"/>
            <a:ext cx="1320300" cy="54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66" name="Google Shape;5066;p14"/>
          <p:cNvSpPr txBox="1">
            <a:spLocks noGrp="1"/>
          </p:cNvSpPr>
          <p:nvPr>
            <p:ph type="title" idx="7"/>
          </p:nvPr>
        </p:nvSpPr>
        <p:spPr>
          <a:xfrm>
            <a:off x="1642650" y="2842955"/>
            <a:ext cx="2808000" cy="4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67" name="Google Shape;5067;p14"/>
          <p:cNvSpPr txBox="1">
            <a:spLocks noGrp="1"/>
          </p:cNvSpPr>
          <p:nvPr>
            <p:ph type="subTitle" idx="8"/>
          </p:nvPr>
        </p:nvSpPr>
        <p:spPr>
          <a:xfrm>
            <a:off x="1642650" y="3176420"/>
            <a:ext cx="2464800" cy="54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068" name="Google Shape;5068;p14"/>
          <p:cNvSpPr txBox="1">
            <a:spLocks noGrp="1"/>
          </p:cNvSpPr>
          <p:nvPr>
            <p:ph type="title" idx="9" hasCustomPrompt="1"/>
          </p:nvPr>
        </p:nvSpPr>
        <p:spPr>
          <a:xfrm>
            <a:off x="4614421" y="1576143"/>
            <a:ext cx="1320300" cy="54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69" name="Google Shape;5069;p14"/>
          <p:cNvSpPr txBox="1">
            <a:spLocks noGrp="1"/>
          </p:cNvSpPr>
          <p:nvPr>
            <p:ph type="title" idx="13"/>
          </p:nvPr>
        </p:nvSpPr>
        <p:spPr>
          <a:xfrm>
            <a:off x="6098346" y="1401670"/>
            <a:ext cx="2808000" cy="4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70" name="Google Shape;5070;p14"/>
          <p:cNvSpPr txBox="1">
            <a:spLocks noGrp="1"/>
          </p:cNvSpPr>
          <p:nvPr>
            <p:ph type="subTitle" idx="14"/>
          </p:nvPr>
        </p:nvSpPr>
        <p:spPr>
          <a:xfrm>
            <a:off x="6098346" y="1735136"/>
            <a:ext cx="2464800" cy="54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071" name="Google Shape;5071;p14"/>
          <p:cNvSpPr txBox="1">
            <a:spLocks noGrp="1"/>
          </p:cNvSpPr>
          <p:nvPr>
            <p:ph type="title" idx="15" hasCustomPrompt="1"/>
          </p:nvPr>
        </p:nvSpPr>
        <p:spPr>
          <a:xfrm>
            <a:off x="4614421" y="2679718"/>
            <a:ext cx="1320300" cy="54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72" name="Google Shape;5072;p14"/>
          <p:cNvSpPr txBox="1">
            <a:spLocks noGrp="1"/>
          </p:cNvSpPr>
          <p:nvPr>
            <p:ph type="title" idx="16"/>
          </p:nvPr>
        </p:nvSpPr>
        <p:spPr>
          <a:xfrm>
            <a:off x="6098346" y="2505245"/>
            <a:ext cx="2808000" cy="4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73" name="Google Shape;5073;p14"/>
          <p:cNvSpPr txBox="1">
            <a:spLocks noGrp="1"/>
          </p:cNvSpPr>
          <p:nvPr>
            <p:ph type="subTitle" idx="17"/>
          </p:nvPr>
        </p:nvSpPr>
        <p:spPr>
          <a:xfrm>
            <a:off x="6098346" y="2838711"/>
            <a:ext cx="2464800" cy="54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074" name="Google Shape;5074;p14"/>
          <p:cNvSpPr txBox="1">
            <a:spLocks noGrp="1"/>
          </p:cNvSpPr>
          <p:nvPr>
            <p:ph type="title" idx="18" hasCustomPrompt="1"/>
          </p:nvPr>
        </p:nvSpPr>
        <p:spPr>
          <a:xfrm>
            <a:off x="4614421" y="3783293"/>
            <a:ext cx="1320300" cy="54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75" name="Google Shape;5075;p14"/>
          <p:cNvSpPr txBox="1">
            <a:spLocks noGrp="1"/>
          </p:cNvSpPr>
          <p:nvPr>
            <p:ph type="title" idx="19"/>
          </p:nvPr>
        </p:nvSpPr>
        <p:spPr>
          <a:xfrm>
            <a:off x="6098346" y="3608820"/>
            <a:ext cx="2808000" cy="4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76" name="Google Shape;5076;p14"/>
          <p:cNvSpPr txBox="1">
            <a:spLocks noGrp="1"/>
          </p:cNvSpPr>
          <p:nvPr>
            <p:ph type="subTitle" idx="20"/>
          </p:nvPr>
        </p:nvSpPr>
        <p:spPr>
          <a:xfrm>
            <a:off x="6098346" y="3942286"/>
            <a:ext cx="2464800" cy="54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61379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88D3CE"/>
            </a:gs>
            <a:gs pos="100000">
              <a:srgbClr val="423864"/>
            </a:gs>
          </a:gsLst>
          <a:lin ang="54007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Squada One"/>
              <a:buNone/>
              <a:defRPr sz="28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 Light"/>
              <a:buChar char="●"/>
              <a:defRPr sz="1800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●"/>
              <a:defRPr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●"/>
              <a:defRPr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pic>
        <p:nvPicPr>
          <p:cNvPr id="8" name="Google Shape;8;p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23438" y="0"/>
            <a:ext cx="7897132" cy="514350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5" r:id="rId4"/>
    <p:sldLayoutId id="2147483656" r:id="rId5"/>
    <p:sldLayoutId id="2147483658" r:id="rId6"/>
    <p:sldLayoutId id="2147483661" r:id="rId7"/>
    <p:sldLayoutId id="2147483692" r:id="rId8"/>
    <p:sldLayoutId id="2147483694" r:id="rId9"/>
    <p:sldLayoutId id="214748369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2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2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0.tiff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3" Type="http://schemas.openxmlformats.org/officeDocument/2006/relationships/image" Target="../media/image7.jpeg"/><Relationship Id="rId7" Type="http://schemas.openxmlformats.org/officeDocument/2006/relationships/image" Target="../media/image3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tiff"/><Relationship Id="rId11" Type="http://schemas.openxmlformats.org/officeDocument/2006/relationships/image" Target="../media/image5.png"/><Relationship Id="rId5" Type="http://schemas.openxmlformats.org/officeDocument/2006/relationships/image" Target="../media/image32.tiff"/><Relationship Id="rId10" Type="http://schemas.openxmlformats.org/officeDocument/2006/relationships/image" Target="../media/image37.tiff"/><Relationship Id="rId4" Type="http://schemas.openxmlformats.org/officeDocument/2006/relationships/image" Target="../media/image31.tiff"/><Relationship Id="rId9" Type="http://schemas.openxmlformats.org/officeDocument/2006/relationships/image" Target="../media/image36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5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tiff"/><Relationship Id="rId3" Type="http://schemas.openxmlformats.org/officeDocument/2006/relationships/image" Target="../media/image61.tiff"/><Relationship Id="rId7" Type="http://schemas.openxmlformats.org/officeDocument/2006/relationships/image" Target="../media/image65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tiff"/><Relationship Id="rId5" Type="http://schemas.openxmlformats.org/officeDocument/2006/relationships/image" Target="../media/image63.tiff"/><Relationship Id="rId4" Type="http://schemas.openxmlformats.org/officeDocument/2006/relationships/image" Target="../media/image62.tiff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.png"/><Relationship Id="rId7" Type="http://schemas.openxmlformats.org/officeDocument/2006/relationships/image" Target="../media/image7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tiff"/><Relationship Id="rId3" Type="http://schemas.openxmlformats.org/officeDocument/2006/relationships/image" Target="../media/image84.tiff"/><Relationship Id="rId7" Type="http://schemas.openxmlformats.org/officeDocument/2006/relationships/image" Target="../media/image88.tiff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tiff"/><Relationship Id="rId5" Type="http://schemas.openxmlformats.org/officeDocument/2006/relationships/image" Target="../media/image86.tiff"/><Relationship Id="rId4" Type="http://schemas.openxmlformats.org/officeDocument/2006/relationships/image" Target="../media/image85.tiff"/><Relationship Id="rId9" Type="http://schemas.openxmlformats.org/officeDocument/2006/relationships/image" Target="../media/image9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ence, outdoor, grass, green&#10;&#10;Description automatically generated">
            <a:extLst>
              <a:ext uri="{FF2B5EF4-FFF2-40B4-BE49-F238E27FC236}">
                <a16:creationId xmlns:a16="http://schemas.microsoft.com/office/drawing/2014/main" id="{0B979AD8-E486-D941-873F-839647C5B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258301" cy="5143500"/>
          </a:xfrm>
          <a:prstGeom prst="rect">
            <a:avLst/>
          </a:prstGeom>
        </p:spPr>
      </p:pic>
      <p:sp>
        <p:nvSpPr>
          <p:cNvPr id="17" name="Прямоугольник 25">
            <a:extLst>
              <a:ext uri="{FF2B5EF4-FFF2-40B4-BE49-F238E27FC236}">
                <a16:creationId xmlns:a16="http://schemas.microsoft.com/office/drawing/2014/main" id="{051610D3-5D63-5744-9649-68975FF44256}"/>
              </a:ext>
            </a:extLst>
          </p:cNvPr>
          <p:cNvSpPr/>
          <p:nvPr/>
        </p:nvSpPr>
        <p:spPr>
          <a:xfrm>
            <a:off x="0" y="0"/>
            <a:ext cx="9258300" cy="51435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bg1">
                  <a:lumMod val="85000"/>
                  <a:shade val="67500"/>
                  <a:satMod val="115000"/>
                  <a:alpha val="36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EA62D-83DE-EA44-BDFF-BC8F3E610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365760" y="2710920"/>
            <a:ext cx="8412480" cy="6705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Администрация свободной экономической зоны «Куляб»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6">
            <a:extLst>
              <a:ext uri="{FF2B5EF4-FFF2-40B4-BE49-F238E27FC236}">
                <a16:creationId xmlns:a16="http://schemas.microsoft.com/office/drawing/2014/main" id="{75E5AA35-2FFF-084E-8751-93F297D793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" b="43896"/>
          <a:stretch/>
        </p:blipFill>
        <p:spPr>
          <a:xfrm>
            <a:off x="1374554" y="337453"/>
            <a:ext cx="6394892" cy="2571750"/>
          </a:xfrm>
          <a:prstGeom prst="rect">
            <a:avLst/>
          </a:prstGeom>
          <a:noFill/>
        </p:spPr>
      </p:pic>
      <p:sp>
        <p:nvSpPr>
          <p:cNvPr id="4" name="Google Shape;476;p27">
            <a:extLst>
              <a:ext uri="{FF2B5EF4-FFF2-40B4-BE49-F238E27FC236}">
                <a16:creationId xmlns:a16="http://schemas.microsoft.com/office/drawing/2014/main" id="{AD59C6A1-3A5D-F949-9C8E-08F62283A28C}"/>
              </a:ext>
            </a:extLst>
          </p:cNvPr>
          <p:cNvSpPr txBox="1">
            <a:spLocks/>
          </p:cNvSpPr>
          <p:nvPr/>
        </p:nvSpPr>
        <p:spPr>
          <a:xfrm>
            <a:off x="5308021" y="4531757"/>
            <a:ext cx="492285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i="1" dirty="0">
                <a:solidFill>
                  <a:schemeClr val="bg2"/>
                </a:solidFill>
              </a:rPr>
              <a:t>(Инвестируйте в светлое будущее)</a:t>
            </a:r>
            <a:endParaRPr lang="en-US" i="1" dirty="0">
              <a:solidFill>
                <a:schemeClr val="bg2"/>
              </a:solidFill>
            </a:endParaRPr>
          </a:p>
          <a:p>
            <a:endParaRPr lang="ru-RU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298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C:\Users\Dell.Dell-ПК\Pictures\2318671.jpg"/>
          <p:cNvPicPr>
            <a:picLocks noChangeAspect="1" noChangeArrowheads="1"/>
          </p:cNvPicPr>
          <p:nvPr/>
        </p:nvPicPr>
        <p:blipFill>
          <a:blip r:embed="rId3"/>
          <a:srcRect l="2946" t="21146" r="2021"/>
          <a:stretch>
            <a:fillRect/>
          </a:stretch>
        </p:blipFill>
        <p:spPr bwMode="auto">
          <a:xfrm>
            <a:off x="74148" y="542230"/>
            <a:ext cx="9069852" cy="5197632"/>
          </a:xfrm>
          <a:prstGeom prst="rect">
            <a:avLst/>
          </a:prstGeom>
          <a:noFill/>
        </p:spPr>
      </p:pic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C254974A-4A50-664D-8309-7D81DF7460E8}"/>
              </a:ext>
            </a:extLst>
          </p:cNvPr>
          <p:cNvSpPr/>
          <p:nvPr/>
        </p:nvSpPr>
        <p:spPr>
          <a:xfrm>
            <a:off x="1" y="565544"/>
            <a:ext cx="9144000" cy="5174318"/>
          </a:xfrm>
          <a:prstGeom prst="rect">
            <a:avLst/>
          </a:prstGeom>
          <a:gradFill flip="none" rotWithShape="1">
            <a:gsLst>
              <a:gs pos="7000">
                <a:schemeClr val="accent4">
                  <a:lumMod val="10000"/>
                  <a:alpha val="80000"/>
                </a:schemeClr>
              </a:gs>
              <a:gs pos="3000">
                <a:schemeClr val="bg1">
                  <a:lumMod val="85000"/>
                  <a:shade val="67500"/>
                  <a:satMod val="115000"/>
                  <a:alpha val="27000"/>
                </a:schemeClr>
              </a:gs>
              <a:gs pos="83000">
                <a:schemeClr val="accent5">
                  <a:lumMod val="75000"/>
                  <a:alpha val="84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chemeClr val="bg2"/>
              </a:solidFill>
              <a:latin typeface="Times New Roman Tj"/>
            </a:endParaRPr>
          </a:p>
        </p:txBody>
      </p:sp>
      <p:sp>
        <p:nvSpPr>
          <p:cNvPr id="702" name="Google Shape;702;p61"/>
          <p:cNvSpPr txBox="1">
            <a:spLocks noGrp="1"/>
          </p:cNvSpPr>
          <p:nvPr>
            <p:ph type="ctrTitle"/>
          </p:nvPr>
        </p:nvSpPr>
        <p:spPr>
          <a:xfrm flipH="1">
            <a:off x="198171" y="-60744"/>
            <a:ext cx="3726402" cy="5725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</a:t>
            </a:r>
            <a:endParaRPr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03" name="Google Shape;703;p61"/>
          <p:cNvGrpSpPr/>
          <p:nvPr/>
        </p:nvGrpSpPr>
        <p:grpSpPr>
          <a:xfrm>
            <a:off x="147337" y="1795548"/>
            <a:ext cx="8729472" cy="1125689"/>
            <a:chOff x="877774" y="2888050"/>
            <a:chExt cx="8729472" cy="1468800"/>
          </a:xfrm>
        </p:grpSpPr>
        <p:cxnSp>
          <p:nvCxnSpPr>
            <p:cNvPr id="704" name="Google Shape;704;p61"/>
            <p:cNvCxnSpPr>
              <a:cxnSpLocks/>
            </p:cNvCxnSpPr>
            <p:nvPr/>
          </p:nvCxnSpPr>
          <p:spPr>
            <a:xfrm>
              <a:off x="877774" y="4344041"/>
              <a:ext cx="8729472" cy="12809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61"/>
            <p:cNvCxnSpPr/>
            <p:nvPr/>
          </p:nvCxnSpPr>
          <p:spPr>
            <a:xfrm>
              <a:off x="4113788" y="2888050"/>
              <a:ext cx="0" cy="146880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61"/>
            <p:cNvCxnSpPr/>
            <p:nvPr/>
          </p:nvCxnSpPr>
          <p:spPr>
            <a:xfrm>
              <a:off x="1926229" y="3533030"/>
              <a:ext cx="0" cy="77820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61"/>
            <p:cNvCxnSpPr>
              <a:cxnSpLocks/>
            </p:cNvCxnSpPr>
            <p:nvPr/>
          </p:nvCxnSpPr>
          <p:spPr>
            <a:xfrm>
              <a:off x="6661020" y="3241299"/>
              <a:ext cx="0" cy="1102742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08" name="Google Shape;708;p61"/>
          <p:cNvSpPr txBox="1"/>
          <p:nvPr/>
        </p:nvSpPr>
        <p:spPr>
          <a:xfrm>
            <a:off x="4172811" y="2960270"/>
            <a:ext cx="2741179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lvl="0" algn="ctr"/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Международная автомагистраль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“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Душанбе- Куляб- 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Калаи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 Хум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б</a:t>
            </a:r>
            <a:endParaRPr lang="en-US" sz="2000" dirty="0">
              <a:solidFill>
                <a:srgbClr val="FFFFFF"/>
              </a:solidFill>
              <a:latin typeface="Times New Roman" panose="02020603050405020304" pitchFamily="18" charset="0"/>
              <a:ea typeface="Squada One"/>
              <a:cs typeface="Times New Roman" panose="02020603050405020304" pitchFamily="18" charset="0"/>
              <a:sym typeface="Squada One"/>
            </a:endParaRPr>
          </a:p>
          <a:p>
            <a:pPr algn="ctr"/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до СЭЗ 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“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Куляб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”</a:t>
            </a:r>
            <a:endParaRPr lang="x-none" sz="2000">
              <a:solidFill>
                <a:srgbClr val="FFFFFF"/>
              </a:solidFill>
              <a:latin typeface="Times New Roman" panose="02020603050405020304" pitchFamily="18" charset="0"/>
              <a:ea typeface="Squada One"/>
              <a:cs typeface="Times New Roman" panose="02020603050405020304" pitchFamily="18" charset="0"/>
              <a:sym typeface="Squada On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g-Cyrl-TJ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 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14 км</a:t>
            </a:r>
            <a:endParaRPr lang="en-US" sz="2000" dirty="0">
              <a:solidFill>
                <a:srgbClr val="FFFFFF"/>
              </a:solidFill>
              <a:latin typeface="Times New Roman" panose="02020603050405020304" pitchFamily="18" charset="0"/>
              <a:ea typeface="Squada One"/>
              <a:cs typeface="Times New Roman" panose="02020603050405020304" pitchFamily="18" charset="0"/>
              <a:sym typeface="Squada On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FFFFFF"/>
              </a:solidFill>
              <a:latin typeface="Times New Roman" panose="02020603050405020304" pitchFamily="18" charset="0"/>
              <a:ea typeface="Roboto Condensed Light"/>
              <a:cs typeface="Times New Roman" panose="02020603050405020304" pitchFamily="18" charset="0"/>
              <a:sym typeface="Roboto Condensed Light"/>
            </a:endParaRPr>
          </a:p>
        </p:txBody>
      </p:sp>
      <p:sp>
        <p:nvSpPr>
          <p:cNvPr id="709" name="Google Shape;709;p61"/>
          <p:cNvSpPr txBox="1"/>
          <p:nvPr/>
        </p:nvSpPr>
        <p:spPr>
          <a:xfrm>
            <a:off x="2337187" y="2946383"/>
            <a:ext cx="1835624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lvl="0" algn="ctr"/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ЖД ВОКЗАЛ «Куляб»</a:t>
            </a:r>
          </a:p>
          <a:p>
            <a:pPr algn="ctr"/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до СЭЗ 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“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Куляб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”</a:t>
            </a:r>
            <a:endParaRPr lang="x-none" sz="2000">
              <a:solidFill>
                <a:srgbClr val="FFFFFF"/>
              </a:solidFill>
              <a:latin typeface="Times New Roman" panose="02020603050405020304" pitchFamily="18" charset="0"/>
              <a:ea typeface="Squada One"/>
              <a:cs typeface="Times New Roman" panose="02020603050405020304" pitchFamily="18" charset="0"/>
              <a:sym typeface="Squada One"/>
            </a:endParaRPr>
          </a:p>
          <a:p>
            <a:pPr lvl="0" algn="ctr"/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18</a:t>
            </a:r>
            <a:r>
              <a:rPr lang="x-none" sz="200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 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км</a:t>
            </a:r>
            <a:endParaRPr lang="x-none" sz="2000" dirty="0">
              <a:solidFill>
                <a:srgbClr val="FFFFFF"/>
              </a:solidFill>
              <a:latin typeface="Times New Roman" panose="02020603050405020304" pitchFamily="18" charset="0"/>
              <a:ea typeface="Squada One"/>
              <a:cs typeface="Times New Roman" panose="02020603050405020304" pitchFamily="18" charset="0"/>
              <a:sym typeface="Squada On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rgbClr val="FFFFFF"/>
              </a:solidFill>
              <a:latin typeface="Times New Roman" panose="02020603050405020304" pitchFamily="18" charset="0"/>
              <a:ea typeface="Roboto Condensed Light"/>
              <a:cs typeface="Times New Roman" panose="02020603050405020304" pitchFamily="18" charset="0"/>
              <a:sym typeface="Roboto Condensed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rgbClr val="FFFFFF"/>
              </a:solidFill>
              <a:latin typeface="Times New Roman" panose="02020603050405020304" pitchFamily="18" charset="0"/>
              <a:ea typeface="Roboto Condensed Light"/>
              <a:cs typeface="Times New Roman" panose="02020603050405020304" pitchFamily="18" charset="0"/>
              <a:sym typeface="Roboto Condensed Light"/>
            </a:endParaRPr>
          </a:p>
          <a:p>
            <a:pPr lvl="0" algn="ctr"/>
            <a:endParaRPr lang="en-US" sz="1800" dirty="0">
              <a:solidFill>
                <a:srgbClr val="FFFFFF"/>
              </a:solidFill>
              <a:latin typeface="Times New Roman" panose="02020603050405020304" pitchFamily="18" charset="0"/>
              <a:ea typeface="Roboto Condensed Light"/>
              <a:cs typeface="Times New Roman" panose="02020603050405020304" pitchFamily="18" charset="0"/>
              <a:sym typeface="Roboto Condensed Light"/>
            </a:endParaRPr>
          </a:p>
        </p:txBody>
      </p:sp>
      <p:sp>
        <p:nvSpPr>
          <p:cNvPr id="710" name="Google Shape;710;p61"/>
          <p:cNvSpPr txBox="1"/>
          <p:nvPr/>
        </p:nvSpPr>
        <p:spPr>
          <a:xfrm>
            <a:off x="74148" y="2946383"/>
            <a:ext cx="2111261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lvl="0" algn="ctr"/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Международный аэропорт «Куляб»</a:t>
            </a:r>
          </a:p>
          <a:p>
            <a:pPr algn="ctr"/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до СЭЗ 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“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Куляб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”</a:t>
            </a:r>
            <a:endParaRPr lang="x-none" sz="2000" dirty="0">
              <a:solidFill>
                <a:srgbClr val="FFFFFF"/>
              </a:solidFill>
              <a:latin typeface="Times New Roman" panose="02020603050405020304" pitchFamily="18" charset="0"/>
              <a:ea typeface="Squada One"/>
              <a:cs typeface="Times New Roman" panose="02020603050405020304" pitchFamily="18" charset="0"/>
              <a:sym typeface="Squada One"/>
            </a:endParaRPr>
          </a:p>
          <a:p>
            <a:pPr algn="ctr"/>
            <a:r>
              <a:rPr lang="x-none" sz="200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1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.5 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км</a:t>
            </a:r>
            <a:endParaRPr lang="x-none" sz="2000" dirty="0">
              <a:solidFill>
                <a:srgbClr val="FFFFFF"/>
              </a:solidFill>
              <a:latin typeface="Times New Roman" panose="02020603050405020304" pitchFamily="18" charset="0"/>
              <a:ea typeface="Squada One"/>
              <a:cs typeface="Times New Roman" panose="02020603050405020304" pitchFamily="18" charset="0"/>
              <a:sym typeface="Squada On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FFFFFF"/>
              </a:solidFill>
              <a:latin typeface="Times New Roman" panose="02020603050405020304" pitchFamily="18" charset="0"/>
              <a:ea typeface="Squada One"/>
              <a:cs typeface="Times New Roman" panose="02020603050405020304" pitchFamily="18" charset="0"/>
              <a:sym typeface="Squada On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800" dirty="0">
              <a:solidFill>
                <a:srgbClr val="FFFFFF"/>
              </a:solidFill>
              <a:latin typeface="Times New Roman" panose="02020603050405020304" pitchFamily="18" charset="0"/>
              <a:ea typeface="Roboto Condensed Light"/>
              <a:cs typeface="Times New Roman" panose="02020603050405020304" pitchFamily="18" charset="0"/>
              <a:sym typeface="Roboto Condensed Light"/>
            </a:endParaRPr>
          </a:p>
        </p:txBody>
      </p:sp>
      <p:sp>
        <p:nvSpPr>
          <p:cNvPr id="711" name="Google Shape;711;p61"/>
          <p:cNvSpPr/>
          <p:nvPr/>
        </p:nvSpPr>
        <p:spPr>
          <a:xfrm>
            <a:off x="2849647" y="565544"/>
            <a:ext cx="527794" cy="351863"/>
          </a:xfrm>
          <a:custGeom>
            <a:avLst/>
            <a:gdLst/>
            <a:ahLst/>
            <a:cxnLst/>
            <a:rect l="l" t="t" r="r" b="b"/>
            <a:pathLst>
              <a:path w="23874" h="15916" extrusionOk="0">
                <a:moveTo>
                  <a:pt x="23874" y="0"/>
                </a:moveTo>
                <a:lnTo>
                  <a:pt x="1" y="13788"/>
                </a:lnTo>
                <a:lnTo>
                  <a:pt x="3644" y="15915"/>
                </a:lnTo>
                <a:lnTo>
                  <a:pt x="23874" y="4183"/>
                </a:lnTo>
                <a:lnTo>
                  <a:pt x="23874" y="0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61"/>
          <p:cNvSpPr/>
          <p:nvPr/>
        </p:nvSpPr>
        <p:spPr>
          <a:xfrm>
            <a:off x="3383351" y="1440171"/>
            <a:ext cx="524898" cy="348967"/>
          </a:xfrm>
          <a:custGeom>
            <a:avLst/>
            <a:gdLst/>
            <a:ahLst/>
            <a:cxnLst/>
            <a:rect l="l" t="t" r="r" b="b"/>
            <a:pathLst>
              <a:path w="23743" h="15785" extrusionOk="0">
                <a:moveTo>
                  <a:pt x="20040" y="0"/>
                </a:moveTo>
                <a:lnTo>
                  <a:pt x="0" y="11602"/>
                </a:lnTo>
                <a:lnTo>
                  <a:pt x="0" y="15785"/>
                </a:lnTo>
                <a:lnTo>
                  <a:pt x="23742" y="2070"/>
                </a:lnTo>
                <a:lnTo>
                  <a:pt x="20040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21176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61"/>
          <p:cNvSpPr/>
          <p:nvPr/>
        </p:nvSpPr>
        <p:spPr>
          <a:xfrm>
            <a:off x="2854283" y="1437584"/>
            <a:ext cx="529099" cy="351553"/>
          </a:xfrm>
          <a:custGeom>
            <a:avLst/>
            <a:gdLst/>
            <a:ahLst/>
            <a:cxnLst/>
            <a:rect l="l" t="t" r="r" b="b"/>
            <a:pathLst>
              <a:path w="23933" h="15902" extrusionOk="0">
                <a:moveTo>
                  <a:pt x="3644" y="1"/>
                </a:moveTo>
                <a:lnTo>
                  <a:pt x="1" y="2114"/>
                </a:lnTo>
                <a:lnTo>
                  <a:pt x="23932" y="15902"/>
                </a:lnTo>
                <a:lnTo>
                  <a:pt x="23932" y="11719"/>
                </a:lnTo>
                <a:lnTo>
                  <a:pt x="3644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21176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61"/>
          <p:cNvSpPr/>
          <p:nvPr/>
        </p:nvSpPr>
        <p:spPr>
          <a:xfrm>
            <a:off x="3382698" y="555653"/>
            <a:ext cx="526203" cy="351863"/>
          </a:xfrm>
          <a:custGeom>
            <a:avLst/>
            <a:gdLst/>
            <a:ahLst/>
            <a:cxnLst/>
            <a:rect l="l" t="t" r="r" b="b"/>
            <a:pathLst>
              <a:path w="23802" h="15916" extrusionOk="0">
                <a:moveTo>
                  <a:pt x="1" y="0"/>
                </a:moveTo>
                <a:lnTo>
                  <a:pt x="1" y="4183"/>
                </a:lnTo>
                <a:lnTo>
                  <a:pt x="20158" y="15915"/>
                </a:lnTo>
                <a:lnTo>
                  <a:pt x="23801" y="13788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21176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61"/>
          <p:cNvSpPr/>
          <p:nvPr/>
        </p:nvSpPr>
        <p:spPr>
          <a:xfrm>
            <a:off x="2854283" y="875023"/>
            <a:ext cx="80582" cy="609327"/>
          </a:xfrm>
          <a:custGeom>
            <a:avLst/>
            <a:gdLst/>
            <a:ahLst/>
            <a:cxnLst/>
            <a:rect l="l" t="t" r="r" b="b"/>
            <a:pathLst>
              <a:path w="3645" h="27562" extrusionOk="0">
                <a:moveTo>
                  <a:pt x="1" y="1"/>
                </a:moveTo>
                <a:lnTo>
                  <a:pt x="1" y="27561"/>
                </a:lnTo>
                <a:lnTo>
                  <a:pt x="3644" y="25448"/>
                </a:lnTo>
                <a:lnTo>
                  <a:pt x="3644" y="2128"/>
                </a:ln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21176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61"/>
          <p:cNvSpPr/>
          <p:nvPr/>
        </p:nvSpPr>
        <p:spPr>
          <a:xfrm>
            <a:off x="3826378" y="875023"/>
            <a:ext cx="81864" cy="610919"/>
          </a:xfrm>
          <a:custGeom>
            <a:avLst/>
            <a:gdLst/>
            <a:ahLst/>
            <a:cxnLst/>
            <a:rect l="l" t="t" r="r" b="b"/>
            <a:pathLst>
              <a:path w="3703" h="27634" extrusionOk="0">
                <a:moveTo>
                  <a:pt x="3702" y="1"/>
                </a:moveTo>
                <a:lnTo>
                  <a:pt x="59" y="2128"/>
                </a:lnTo>
                <a:lnTo>
                  <a:pt x="0" y="25564"/>
                </a:lnTo>
                <a:lnTo>
                  <a:pt x="3702" y="27634"/>
                </a:lnTo>
                <a:lnTo>
                  <a:pt x="3702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21176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61"/>
          <p:cNvSpPr/>
          <p:nvPr/>
        </p:nvSpPr>
        <p:spPr>
          <a:xfrm>
            <a:off x="634980" y="1044662"/>
            <a:ext cx="527794" cy="351863"/>
          </a:xfrm>
          <a:custGeom>
            <a:avLst/>
            <a:gdLst/>
            <a:ahLst/>
            <a:cxnLst/>
            <a:rect l="l" t="t" r="r" b="b"/>
            <a:pathLst>
              <a:path w="23874" h="15916" extrusionOk="0">
                <a:moveTo>
                  <a:pt x="23874" y="0"/>
                </a:moveTo>
                <a:lnTo>
                  <a:pt x="1" y="13788"/>
                </a:lnTo>
                <a:lnTo>
                  <a:pt x="3644" y="15915"/>
                </a:lnTo>
                <a:lnTo>
                  <a:pt x="23874" y="4183"/>
                </a:lnTo>
                <a:lnTo>
                  <a:pt x="23874" y="0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61"/>
          <p:cNvSpPr/>
          <p:nvPr/>
        </p:nvSpPr>
        <p:spPr>
          <a:xfrm>
            <a:off x="1164048" y="1914601"/>
            <a:ext cx="524898" cy="348967"/>
          </a:xfrm>
          <a:custGeom>
            <a:avLst/>
            <a:gdLst/>
            <a:ahLst/>
            <a:cxnLst/>
            <a:rect l="l" t="t" r="r" b="b"/>
            <a:pathLst>
              <a:path w="23743" h="15785" extrusionOk="0">
                <a:moveTo>
                  <a:pt x="20040" y="0"/>
                </a:moveTo>
                <a:lnTo>
                  <a:pt x="0" y="11602"/>
                </a:lnTo>
                <a:lnTo>
                  <a:pt x="0" y="15785"/>
                </a:lnTo>
                <a:lnTo>
                  <a:pt x="23742" y="2070"/>
                </a:lnTo>
                <a:lnTo>
                  <a:pt x="20040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21176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61"/>
          <p:cNvSpPr/>
          <p:nvPr/>
        </p:nvSpPr>
        <p:spPr>
          <a:xfrm>
            <a:off x="634980" y="1912014"/>
            <a:ext cx="529099" cy="351553"/>
          </a:xfrm>
          <a:custGeom>
            <a:avLst/>
            <a:gdLst/>
            <a:ahLst/>
            <a:cxnLst/>
            <a:rect l="l" t="t" r="r" b="b"/>
            <a:pathLst>
              <a:path w="23933" h="15902" extrusionOk="0">
                <a:moveTo>
                  <a:pt x="3644" y="1"/>
                </a:moveTo>
                <a:lnTo>
                  <a:pt x="1" y="2114"/>
                </a:lnTo>
                <a:lnTo>
                  <a:pt x="23932" y="15902"/>
                </a:lnTo>
                <a:lnTo>
                  <a:pt x="23932" y="11719"/>
                </a:lnTo>
                <a:lnTo>
                  <a:pt x="3644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21176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61"/>
          <p:cNvSpPr/>
          <p:nvPr/>
        </p:nvSpPr>
        <p:spPr>
          <a:xfrm>
            <a:off x="1162744" y="1044662"/>
            <a:ext cx="526203" cy="351863"/>
          </a:xfrm>
          <a:custGeom>
            <a:avLst/>
            <a:gdLst/>
            <a:ahLst/>
            <a:cxnLst/>
            <a:rect l="l" t="t" r="r" b="b"/>
            <a:pathLst>
              <a:path w="23802" h="15916" extrusionOk="0">
                <a:moveTo>
                  <a:pt x="1" y="0"/>
                </a:moveTo>
                <a:lnTo>
                  <a:pt x="1" y="4183"/>
                </a:lnTo>
                <a:lnTo>
                  <a:pt x="20158" y="15915"/>
                </a:lnTo>
                <a:lnTo>
                  <a:pt x="23801" y="13788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21176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61"/>
          <p:cNvSpPr/>
          <p:nvPr/>
        </p:nvSpPr>
        <p:spPr>
          <a:xfrm>
            <a:off x="634980" y="1349453"/>
            <a:ext cx="80582" cy="609327"/>
          </a:xfrm>
          <a:custGeom>
            <a:avLst/>
            <a:gdLst/>
            <a:ahLst/>
            <a:cxnLst/>
            <a:rect l="l" t="t" r="r" b="b"/>
            <a:pathLst>
              <a:path w="3645" h="27562" extrusionOk="0">
                <a:moveTo>
                  <a:pt x="1" y="1"/>
                </a:moveTo>
                <a:lnTo>
                  <a:pt x="1" y="27561"/>
                </a:lnTo>
                <a:lnTo>
                  <a:pt x="3644" y="25448"/>
                </a:lnTo>
                <a:lnTo>
                  <a:pt x="3644" y="2128"/>
                </a:lnTo>
                <a:lnTo>
                  <a:pt x="1" y="1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61"/>
          <p:cNvSpPr/>
          <p:nvPr/>
        </p:nvSpPr>
        <p:spPr>
          <a:xfrm>
            <a:off x="1607075" y="1349453"/>
            <a:ext cx="81864" cy="610919"/>
          </a:xfrm>
          <a:custGeom>
            <a:avLst/>
            <a:gdLst/>
            <a:ahLst/>
            <a:cxnLst/>
            <a:rect l="l" t="t" r="r" b="b"/>
            <a:pathLst>
              <a:path w="3703" h="27634" extrusionOk="0">
                <a:moveTo>
                  <a:pt x="3702" y="1"/>
                </a:moveTo>
                <a:lnTo>
                  <a:pt x="59" y="2128"/>
                </a:lnTo>
                <a:lnTo>
                  <a:pt x="0" y="25564"/>
                </a:lnTo>
                <a:lnTo>
                  <a:pt x="3702" y="27634"/>
                </a:lnTo>
                <a:lnTo>
                  <a:pt x="3702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21176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61"/>
          <p:cNvSpPr/>
          <p:nvPr/>
        </p:nvSpPr>
        <p:spPr>
          <a:xfrm>
            <a:off x="5402819" y="894450"/>
            <a:ext cx="527794" cy="351863"/>
          </a:xfrm>
          <a:custGeom>
            <a:avLst/>
            <a:gdLst/>
            <a:ahLst/>
            <a:cxnLst/>
            <a:rect l="l" t="t" r="r" b="b"/>
            <a:pathLst>
              <a:path w="23874" h="15916" extrusionOk="0">
                <a:moveTo>
                  <a:pt x="23874" y="0"/>
                </a:moveTo>
                <a:lnTo>
                  <a:pt x="1" y="13788"/>
                </a:lnTo>
                <a:lnTo>
                  <a:pt x="3644" y="15915"/>
                </a:lnTo>
                <a:lnTo>
                  <a:pt x="23874" y="4183"/>
                </a:lnTo>
                <a:lnTo>
                  <a:pt x="23874" y="0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61"/>
          <p:cNvSpPr/>
          <p:nvPr/>
        </p:nvSpPr>
        <p:spPr>
          <a:xfrm>
            <a:off x="5927702" y="1770869"/>
            <a:ext cx="524898" cy="348967"/>
          </a:xfrm>
          <a:custGeom>
            <a:avLst/>
            <a:gdLst/>
            <a:ahLst/>
            <a:cxnLst/>
            <a:rect l="l" t="t" r="r" b="b"/>
            <a:pathLst>
              <a:path w="23743" h="15785" extrusionOk="0">
                <a:moveTo>
                  <a:pt x="20040" y="0"/>
                </a:moveTo>
                <a:lnTo>
                  <a:pt x="0" y="11602"/>
                </a:lnTo>
                <a:lnTo>
                  <a:pt x="0" y="15785"/>
                </a:lnTo>
                <a:lnTo>
                  <a:pt x="23742" y="2070"/>
                </a:lnTo>
                <a:lnTo>
                  <a:pt x="20040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21176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61"/>
          <p:cNvSpPr/>
          <p:nvPr/>
        </p:nvSpPr>
        <p:spPr>
          <a:xfrm>
            <a:off x="5389276" y="1761806"/>
            <a:ext cx="529099" cy="351553"/>
          </a:xfrm>
          <a:custGeom>
            <a:avLst/>
            <a:gdLst/>
            <a:ahLst/>
            <a:cxnLst/>
            <a:rect l="l" t="t" r="r" b="b"/>
            <a:pathLst>
              <a:path w="23933" h="15902" extrusionOk="0">
                <a:moveTo>
                  <a:pt x="3644" y="1"/>
                </a:moveTo>
                <a:lnTo>
                  <a:pt x="1" y="2114"/>
                </a:lnTo>
                <a:lnTo>
                  <a:pt x="23932" y="15902"/>
                </a:lnTo>
                <a:lnTo>
                  <a:pt x="23932" y="11719"/>
                </a:lnTo>
                <a:lnTo>
                  <a:pt x="3644" y="1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61"/>
          <p:cNvSpPr/>
          <p:nvPr/>
        </p:nvSpPr>
        <p:spPr>
          <a:xfrm>
            <a:off x="5930583" y="894450"/>
            <a:ext cx="526203" cy="351863"/>
          </a:xfrm>
          <a:custGeom>
            <a:avLst/>
            <a:gdLst/>
            <a:ahLst/>
            <a:cxnLst/>
            <a:rect l="l" t="t" r="r" b="b"/>
            <a:pathLst>
              <a:path w="23802" h="15916" extrusionOk="0">
                <a:moveTo>
                  <a:pt x="1" y="0"/>
                </a:moveTo>
                <a:lnTo>
                  <a:pt x="1" y="4183"/>
                </a:lnTo>
                <a:lnTo>
                  <a:pt x="20158" y="15915"/>
                </a:lnTo>
                <a:lnTo>
                  <a:pt x="23801" y="13788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21176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61"/>
          <p:cNvSpPr/>
          <p:nvPr/>
        </p:nvSpPr>
        <p:spPr>
          <a:xfrm>
            <a:off x="5402819" y="1199241"/>
            <a:ext cx="80582" cy="609327"/>
          </a:xfrm>
          <a:custGeom>
            <a:avLst/>
            <a:gdLst/>
            <a:ahLst/>
            <a:cxnLst/>
            <a:rect l="l" t="t" r="r" b="b"/>
            <a:pathLst>
              <a:path w="3645" h="27562" extrusionOk="0">
                <a:moveTo>
                  <a:pt x="1" y="1"/>
                </a:moveTo>
                <a:lnTo>
                  <a:pt x="1" y="27561"/>
                </a:lnTo>
                <a:lnTo>
                  <a:pt x="3644" y="25448"/>
                </a:lnTo>
                <a:lnTo>
                  <a:pt x="3644" y="2128"/>
                </a:lnTo>
                <a:lnTo>
                  <a:pt x="1" y="1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61"/>
          <p:cNvSpPr/>
          <p:nvPr/>
        </p:nvSpPr>
        <p:spPr>
          <a:xfrm>
            <a:off x="6374914" y="1199241"/>
            <a:ext cx="81864" cy="610919"/>
          </a:xfrm>
          <a:custGeom>
            <a:avLst/>
            <a:gdLst/>
            <a:ahLst/>
            <a:cxnLst/>
            <a:rect l="l" t="t" r="r" b="b"/>
            <a:pathLst>
              <a:path w="3703" h="27634" extrusionOk="0">
                <a:moveTo>
                  <a:pt x="3702" y="1"/>
                </a:moveTo>
                <a:lnTo>
                  <a:pt x="59" y="2128"/>
                </a:lnTo>
                <a:lnTo>
                  <a:pt x="0" y="25564"/>
                </a:lnTo>
                <a:lnTo>
                  <a:pt x="3702" y="27634"/>
                </a:lnTo>
                <a:lnTo>
                  <a:pt x="3702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21176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817;p74">
            <a:extLst>
              <a:ext uri="{FF2B5EF4-FFF2-40B4-BE49-F238E27FC236}">
                <a16:creationId xmlns:a16="http://schemas.microsoft.com/office/drawing/2014/main" id="{A87C0C10-A7BE-9D45-BD0B-7DB48B5A91F9}"/>
              </a:ext>
            </a:extLst>
          </p:cNvPr>
          <p:cNvSpPr/>
          <p:nvPr/>
        </p:nvSpPr>
        <p:spPr>
          <a:xfrm>
            <a:off x="1004428" y="1521185"/>
            <a:ext cx="351183" cy="346945"/>
          </a:xfrm>
          <a:custGeom>
            <a:avLst/>
            <a:gdLst/>
            <a:ahLst/>
            <a:cxnLst/>
            <a:rect l="l" t="t" r="r" b="b"/>
            <a:pathLst>
              <a:path w="12761" h="12607" extrusionOk="0">
                <a:moveTo>
                  <a:pt x="1860" y="2084"/>
                </a:moveTo>
                <a:lnTo>
                  <a:pt x="7373" y="2997"/>
                </a:lnTo>
                <a:lnTo>
                  <a:pt x="5861" y="4509"/>
                </a:lnTo>
                <a:lnTo>
                  <a:pt x="1261" y="2682"/>
                </a:lnTo>
                <a:lnTo>
                  <a:pt x="1860" y="2084"/>
                </a:lnTo>
                <a:close/>
                <a:moveTo>
                  <a:pt x="11229" y="836"/>
                </a:moveTo>
                <a:cubicBezTo>
                  <a:pt x="11412" y="836"/>
                  <a:pt x="11578" y="881"/>
                  <a:pt x="11689" y="981"/>
                </a:cubicBezTo>
                <a:cubicBezTo>
                  <a:pt x="11847" y="1107"/>
                  <a:pt x="11878" y="1359"/>
                  <a:pt x="11847" y="1611"/>
                </a:cubicBezTo>
                <a:cubicBezTo>
                  <a:pt x="11815" y="1894"/>
                  <a:pt x="11658" y="2210"/>
                  <a:pt x="11500" y="2367"/>
                </a:cubicBezTo>
                <a:lnTo>
                  <a:pt x="7405" y="6463"/>
                </a:lnTo>
                <a:lnTo>
                  <a:pt x="5168" y="8700"/>
                </a:lnTo>
                <a:cubicBezTo>
                  <a:pt x="5073" y="8794"/>
                  <a:pt x="5010" y="8952"/>
                  <a:pt x="5042" y="9078"/>
                </a:cubicBezTo>
                <a:lnTo>
                  <a:pt x="5262" y="10306"/>
                </a:lnTo>
                <a:lnTo>
                  <a:pt x="4223" y="11377"/>
                </a:lnTo>
                <a:lnTo>
                  <a:pt x="3782" y="9204"/>
                </a:lnTo>
                <a:cubicBezTo>
                  <a:pt x="3750" y="9046"/>
                  <a:pt x="3624" y="8952"/>
                  <a:pt x="3466" y="8889"/>
                </a:cubicBezTo>
                <a:lnTo>
                  <a:pt x="1293" y="8479"/>
                </a:lnTo>
                <a:lnTo>
                  <a:pt x="2364" y="7408"/>
                </a:lnTo>
                <a:lnTo>
                  <a:pt x="3624" y="7628"/>
                </a:lnTo>
                <a:cubicBezTo>
                  <a:pt x="3659" y="7646"/>
                  <a:pt x="3697" y="7654"/>
                  <a:pt x="3734" y="7654"/>
                </a:cubicBezTo>
                <a:cubicBezTo>
                  <a:pt x="3831" y="7654"/>
                  <a:pt x="3925" y="7602"/>
                  <a:pt x="3971" y="7534"/>
                </a:cubicBezTo>
                <a:lnTo>
                  <a:pt x="6207" y="5266"/>
                </a:lnTo>
                <a:lnTo>
                  <a:pt x="10272" y="1233"/>
                </a:lnTo>
                <a:cubicBezTo>
                  <a:pt x="10496" y="988"/>
                  <a:pt x="10892" y="836"/>
                  <a:pt x="11229" y="836"/>
                </a:cubicBezTo>
                <a:close/>
                <a:moveTo>
                  <a:pt x="9641" y="5360"/>
                </a:moveTo>
                <a:lnTo>
                  <a:pt x="10587" y="10873"/>
                </a:lnTo>
                <a:lnTo>
                  <a:pt x="9988" y="11472"/>
                </a:lnTo>
                <a:lnTo>
                  <a:pt x="8161" y="6872"/>
                </a:lnTo>
                <a:lnTo>
                  <a:pt x="9641" y="5360"/>
                </a:lnTo>
                <a:close/>
                <a:moveTo>
                  <a:pt x="11241" y="1"/>
                </a:moveTo>
                <a:cubicBezTo>
                  <a:pt x="10688" y="1"/>
                  <a:pt x="10104" y="248"/>
                  <a:pt x="9736" y="634"/>
                </a:cubicBezTo>
                <a:lnTo>
                  <a:pt x="8066" y="2304"/>
                </a:lnTo>
                <a:lnTo>
                  <a:pt x="1765" y="1233"/>
                </a:lnTo>
                <a:cubicBezTo>
                  <a:pt x="1742" y="1227"/>
                  <a:pt x="1718" y="1225"/>
                  <a:pt x="1693" y="1225"/>
                </a:cubicBezTo>
                <a:cubicBezTo>
                  <a:pt x="1585" y="1225"/>
                  <a:pt x="1470" y="1276"/>
                  <a:pt x="1419" y="1327"/>
                </a:cubicBezTo>
                <a:lnTo>
                  <a:pt x="221" y="2525"/>
                </a:lnTo>
                <a:cubicBezTo>
                  <a:pt x="158" y="2588"/>
                  <a:pt x="64" y="2745"/>
                  <a:pt x="127" y="2903"/>
                </a:cubicBezTo>
                <a:cubicBezTo>
                  <a:pt x="158" y="3029"/>
                  <a:pt x="221" y="3155"/>
                  <a:pt x="348" y="3218"/>
                </a:cubicBezTo>
                <a:lnTo>
                  <a:pt x="5199" y="5171"/>
                </a:lnTo>
                <a:lnTo>
                  <a:pt x="3561" y="6809"/>
                </a:lnTo>
                <a:lnTo>
                  <a:pt x="2301" y="6589"/>
                </a:lnTo>
                <a:cubicBezTo>
                  <a:pt x="2267" y="6572"/>
                  <a:pt x="2231" y="6564"/>
                  <a:pt x="2195" y="6564"/>
                </a:cubicBezTo>
                <a:cubicBezTo>
                  <a:pt x="2095" y="6564"/>
                  <a:pt x="1992" y="6622"/>
                  <a:pt x="1923" y="6715"/>
                </a:cubicBezTo>
                <a:lnTo>
                  <a:pt x="158" y="8479"/>
                </a:lnTo>
                <a:cubicBezTo>
                  <a:pt x="32" y="8605"/>
                  <a:pt x="1" y="8731"/>
                  <a:pt x="32" y="8857"/>
                </a:cubicBezTo>
                <a:cubicBezTo>
                  <a:pt x="95" y="9015"/>
                  <a:pt x="190" y="9109"/>
                  <a:pt x="348" y="9141"/>
                </a:cubicBezTo>
                <a:lnTo>
                  <a:pt x="2994" y="9645"/>
                </a:lnTo>
                <a:lnTo>
                  <a:pt x="3498" y="12291"/>
                </a:lnTo>
                <a:cubicBezTo>
                  <a:pt x="3561" y="12449"/>
                  <a:pt x="3656" y="12575"/>
                  <a:pt x="3782" y="12606"/>
                </a:cubicBezTo>
                <a:lnTo>
                  <a:pt x="3908" y="12606"/>
                </a:lnTo>
                <a:cubicBezTo>
                  <a:pt x="4034" y="12606"/>
                  <a:pt x="4097" y="12575"/>
                  <a:pt x="4191" y="12480"/>
                </a:cubicBezTo>
                <a:lnTo>
                  <a:pt x="5955" y="10716"/>
                </a:lnTo>
                <a:cubicBezTo>
                  <a:pt x="6018" y="10653"/>
                  <a:pt x="6113" y="10464"/>
                  <a:pt x="6081" y="10369"/>
                </a:cubicBezTo>
                <a:lnTo>
                  <a:pt x="5829" y="9109"/>
                </a:lnTo>
                <a:lnTo>
                  <a:pt x="7499" y="7439"/>
                </a:lnTo>
                <a:lnTo>
                  <a:pt x="9421" y="12291"/>
                </a:lnTo>
                <a:cubicBezTo>
                  <a:pt x="9452" y="12417"/>
                  <a:pt x="9578" y="12543"/>
                  <a:pt x="9736" y="12543"/>
                </a:cubicBezTo>
                <a:lnTo>
                  <a:pt x="9799" y="12543"/>
                </a:lnTo>
                <a:cubicBezTo>
                  <a:pt x="9925" y="12543"/>
                  <a:pt x="9988" y="12480"/>
                  <a:pt x="10083" y="12417"/>
                </a:cubicBezTo>
                <a:lnTo>
                  <a:pt x="11248" y="11220"/>
                </a:lnTo>
                <a:cubicBezTo>
                  <a:pt x="11343" y="11157"/>
                  <a:pt x="11374" y="10999"/>
                  <a:pt x="11374" y="10873"/>
                </a:cubicBezTo>
                <a:lnTo>
                  <a:pt x="10303" y="4572"/>
                </a:lnTo>
                <a:lnTo>
                  <a:pt x="11973" y="2903"/>
                </a:lnTo>
                <a:cubicBezTo>
                  <a:pt x="12288" y="2588"/>
                  <a:pt x="12477" y="2178"/>
                  <a:pt x="12571" y="1705"/>
                </a:cubicBezTo>
                <a:cubicBezTo>
                  <a:pt x="12760" y="1201"/>
                  <a:pt x="12603" y="729"/>
                  <a:pt x="12288" y="414"/>
                </a:cubicBezTo>
                <a:cubicBezTo>
                  <a:pt x="12013" y="126"/>
                  <a:pt x="11635" y="1"/>
                  <a:pt x="11241" y="1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" name="Google Shape;4383;p73">
            <a:extLst>
              <a:ext uri="{FF2B5EF4-FFF2-40B4-BE49-F238E27FC236}">
                <a16:creationId xmlns:a16="http://schemas.microsoft.com/office/drawing/2014/main" id="{A9B011E4-D535-2D41-B5D5-C7559B1792FF}"/>
              </a:ext>
            </a:extLst>
          </p:cNvPr>
          <p:cNvSpPr/>
          <p:nvPr/>
        </p:nvSpPr>
        <p:spPr>
          <a:xfrm>
            <a:off x="5764575" y="1347019"/>
            <a:ext cx="350729" cy="314081"/>
          </a:xfrm>
          <a:custGeom>
            <a:avLst/>
            <a:gdLst/>
            <a:ahLst/>
            <a:cxnLst/>
            <a:rect l="l" t="t" r="r" b="b"/>
            <a:pathLst>
              <a:path w="19273" h="14259" extrusionOk="0">
                <a:moveTo>
                  <a:pt x="12783" y="1126"/>
                </a:moveTo>
                <a:cubicBezTo>
                  <a:pt x="14322" y="1126"/>
                  <a:pt x="15629" y="2382"/>
                  <a:pt x="15822" y="4047"/>
                </a:cubicBezTo>
                <a:cubicBezTo>
                  <a:pt x="15825" y="4065"/>
                  <a:pt x="15828" y="4083"/>
                  <a:pt x="15831" y="4099"/>
                </a:cubicBezTo>
                <a:lnTo>
                  <a:pt x="16198" y="5854"/>
                </a:lnTo>
                <a:lnTo>
                  <a:pt x="9381" y="5854"/>
                </a:lnTo>
                <a:lnTo>
                  <a:pt x="11672" y="4099"/>
                </a:lnTo>
                <a:cubicBezTo>
                  <a:pt x="11925" y="3909"/>
                  <a:pt x="11973" y="3550"/>
                  <a:pt x="11784" y="3301"/>
                </a:cubicBezTo>
                <a:cubicBezTo>
                  <a:pt x="11672" y="3157"/>
                  <a:pt x="11504" y="3082"/>
                  <a:pt x="11334" y="3082"/>
                </a:cubicBezTo>
                <a:cubicBezTo>
                  <a:pt x="11212" y="3082"/>
                  <a:pt x="11089" y="3121"/>
                  <a:pt x="10986" y="3201"/>
                </a:cubicBezTo>
                <a:lnTo>
                  <a:pt x="7598" y="5800"/>
                </a:lnTo>
                <a:cubicBezTo>
                  <a:pt x="7577" y="5818"/>
                  <a:pt x="7556" y="5836"/>
                  <a:pt x="7535" y="5854"/>
                </a:cubicBezTo>
                <a:lnTo>
                  <a:pt x="3072" y="5854"/>
                </a:lnTo>
                <a:lnTo>
                  <a:pt x="3440" y="4099"/>
                </a:lnTo>
                <a:cubicBezTo>
                  <a:pt x="3446" y="4083"/>
                  <a:pt x="3446" y="4065"/>
                  <a:pt x="3449" y="4047"/>
                </a:cubicBezTo>
                <a:cubicBezTo>
                  <a:pt x="3641" y="2382"/>
                  <a:pt x="4948" y="1126"/>
                  <a:pt x="6490" y="1126"/>
                </a:cubicBezTo>
                <a:close/>
                <a:moveTo>
                  <a:pt x="11404" y="9606"/>
                </a:moveTo>
                <a:cubicBezTo>
                  <a:pt x="11718" y="9606"/>
                  <a:pt x="11967" y="9856"/>
                  <a:pt x="11967" y="10169"/>
                </a:cubicBezTo>
                <a:cubicBezTo>
                  <a:pt x="11967" y="10482"/>
                  <a:pt x="11718" y="10735"/>
                  <a:pt x="11404" y="10735"/>
                </a:cubicBezTo>
                <a:lnTo>
                  <a:pt x="7755" y="10735"/>
                </a:lnTo>
                <a:cubicBezTo>
                  <a:pt x="7442" y="10735"/>
                  <a:pt x="7189" y="10482"/>
                  <a:pt x="7189" y="10169"/>
                </a:cubicBezTo>
                <a:cubicBezTo>
                  <a:pt x="7189" y="9856"/>
                  <a:pt x="7442" y="9606"/>
                  <a:pt x="7755" y="9606"/>
                </a:cubicBezTo>
                <a:close/>
                <a:moveTo>
                  <a:pt x="4457" y="8025"/>
                </a:moveTo>
                <a:cubicBezTo>
                  <a:pt x="5264" y="8025"/>
                  <a:pt x="5990" y="8510"/>
                  <a:pt x="6300" y="9254"/>
                </a:cubicBezTo>
                <a:cubicBezTo>
                  <a:pt x="6607" y="10001"/>
                  <a:pt x="6439" y="10859"/>
                  <a:pt x="5867" y="11428"/>
                </a:cubicBezTo>
                <a:cubicBezTo>
                  <a:pt x="5486" y="11811"/>
                  <a:pt x="4976" y="12014"/>
                  <a:pt x="4456" y="12014"/>
                </a:cubicBezTo>
                <a:cubicBezTo>
                  <a:pt x="4199" y="12014"/>
                  <a:pt x="3940" y="11964"/>
                  <a:pt x="3693" y="11862"/>
                </a:cubicBezTo>
                <a:cubicBezTo>
                  <a:pt x="2949" y="11554"/>
                  <a:pt x="2461" y="10826"/>
                  <a:pt x="2461" y="10019"/>
                </a:cubicBezTo>
                <a:cubicBezTo>
                  <a:pt x="2464" y="8920"/>
                  <a:pt x="3355" y="8025"/>
                  <a:pt x="4454" y="8025"/>
                </a:cubicBezTo>
                <a:close/>
                <a:moveTo>
                  <a:pt x="14816" y="8025"/>
                </a:moveTo>
                <a:cubicBezTo>
                  <a:pt x="15915" y="8025"/>
                  <a:pt x="16810" y="8917"/>
                  <a:pt x="16810" y="10019"/>
                </a:cubicBezTo>
                <a:cubicBezTo>
                  <a:pt x="16810" y="10826"/>
                  <a:pt x="16325" y="11554"/>
                  <a:pt x="15578" y="11862"/>
                </a:cubicBezTo>
                <a:cubicBezTo>
                  <a:pt x="15332" y="11964"/>
                  <a:pt x="15073" y="12014"/>
                  <a:pt x="14816" y="12014"/>
                </a:cubicBezTo>
                <a:cubicBezTo>
                  <a:pt x="14297" y="12014"/>
                  <a:pt x="13786" y="11811"/>
                  <a:pt x="13404" y="11428"/>
                </a:cubicBezTo>
                <a:cubicBezTo>
                  <a:pt x="12835" y="10859"/>
                  <a:pt x="12663" y="10001"/>
                  <a:pt x="12973" y="9254"/>
                </a:cubicBezTo>
                <a:cubicBezTo>
                  <a:pt x="13280" y="8510"/>
                  <a:pt x="14009" y="8025"/>
                  <a:pt x="14816" y="8025"/>
                </a:cubicBezTo>
                <a:close/>
                <a:moveTo>
                  <a:pt x="6490" y="0"/>
                </a:moveTo>
                <a:cubicBezTo>
                  <a:pt x="4385" y="0"/>
                  <a:pt x="2599" y="1671"/>
                  <a:pt x="2331" y="3894"/>
                </a:cubicBezTo>
                <a:lnTo>
                  <a:pt x="1907" y="5917"/>
                </a:lnTo>
                <a:cubicBezTo>
                  <a:pt x="799" y="6143"/>
                  <a:pt x="1" y="7119"/>
                  <a:pt x="1" y="8251"/>
                </a:cubicBezTo>
                <a:lnTo>
                  <a:pt x="1" y="11877"/>
                </a:lnTo>
                <a:cubicBezTo>
                  <a:pt x="1" y="13192"/>
                  <a:pt x="1064" y="14255"/>
                  <a:pt x="2380" y="14258"/>
                </a:cubicBezTo>
                <a:lnTo>
                  <a:pt x="16894" y="14258"/>
                </a:lnTo>
                <a:cubicBezTo>
                  <a:pt x="18207" y="14255"/>
                  <a:pt x="19270" y="13192"/>
                  <a:pt x="19273" y="11880"/>
                </a:cubicBezTo>
                <a:lnTo>
                  <a:pt x="19273" y="8251"/>
                </a:lnTo>
                <a:cubicBezTo>
                  <a:pt x="19270" y="7119"/>
                  <a:pt x="18472" y="6143"/>
                  <a:pt x="17364" y="5917"/>
                </a:cubicBezTo>
                <a:lnTo>
                  <a:pt x="16939" y="3894"/>
                </a:lnTo>
                <a:cubicBezTo>
                  <a:pt x="16671" y="1671"/>
                  <a:pt x="14885" y="0"/>
                  <a:pt x="12783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435D74"/>
              </a:solidFill>
            </a:endParaRPr>
          </a:p>
        </p:txBody>
      </p:sp>
      <p:grpSp>
        <p:nvGrpSpPr>
          <p:cNvPr id="42" name="Google Shape;6546;p77">
            <a:extLst>
              <a:ext uri="{FF2B5EF4-FFF2-40B4-BE49-F238E27FC236}">
                <a16:creationId xmlns:a16="http://schemas.microsoft.com/office/drawing/2014/main" id="{DA92EE2A-6BC9-754D-9B76-5F5C1BABA3B3}"/>
              </a:ext>
            </a:extLst>
          </p:cNvPr>
          <p:cNvGrpSpPr/>
          <p:nvPr/>
        </p:nvGrpSpPr>
        <p:grpSpPr>
          <a:xfrm>
            <a:off x="3208069" y="964502"/>
            <a:ext cx="339583" cy="342995"/>
            <a:chOff x="-41526450" y="3951100"/>
            <a:chExt cx="313500" cy="316650"/>
          </a:xfrm>
        </p:grpSpPr>
        <p:sp>
          <p:nvSpPr>
            <p:cNvPr id="43" name="Google Shape;6547;p77">
              <a:extLst>
                <a:ext uri="{FF2B5EF4-FFF2-40B4-BE49-F238E27FC236}">
                  <a16:creationId xmlns:a16="http://schemas.microsoft.com/office/drawing/2014/main" id="{D32D6F7F-6BB7-924F-9985-B79B7B3C1EE3}"/>
                </a:ext>
              </a:extLst>
            </p:cNvPr>
            <p:cNvSpPr/>
            <p:nvPr/>
          </p:nvSpPr>
          <p:spPr>
            <a:xfrm>
              <a:off x="-41483125" y="4041675"/>
              <a:ext cx="226075" cy="226075"/>
            </a:xfrm>
            <a:custGeom>
              <a:avLst/>
              <a:gdLst/>
              <a:ahLst/>
              <a:cxnLst/>
              <a:rect l="l" t="t" r="r" b="b"/>
              <a:pathLst>
                <a:path w="9043" h="9043" extrusionOk="0">
                  <a:moveTo>
                    <a:pt x="4506" y="2174"/>
                  </a:moveTo>
                  <a:cubicBezTo>
                    <a:pt x="6144" y="2174"/>
                    <a:pt x="7404" y="3466"/>
                    <a:pt x="7436" y="5041"/>
                  </a:cubicBezTo>
                  <a:cubicBezTo>
                    <a:pt x="7436" y="6648"/>
                    <a:pt x="6144" y="7908"/>
                    <a:pt x="4506" y="7908"/>
                  </a:cubicBezTo>
                  <a:cubicBezTo>
                    <a:pt x="2899" y="7908"/>
                    <a:pt x="1639" y="6616"/>
                    <a:pt x="1639" y="5041"/>
                  </a:cubicBezTo>
                  <a:cubicBezTo>
                    <a:pt x="1639" y="3466"/>
                    <a:pt x="2931" y="2174"/>
                    <a:pt x="4506" y="2174"/>
                  </a:cubicBezTo>
                  <a:close/>
                  <a:moveTo>
                    <a:pt x="4506" y="0"/>
                  </a:moveTo>
                  <a:lnTo>
                    <a:pt x="1" y="3214"/>
                  </a:lnTo>
                  <a:lnTo>
                    <a:pt x="1" y="8664"/>
                  </a:lnTo>
                  <a:cubicBezTo>
                    <a:pt x="1" y="8885"/>
                    <a:pt x="190" y="9042"/>
                    <a:pt x="379" y="9042"/>
                  </a:cubicBezTo>
                  <a:lnTo>
                    <a:pt x="8665" y="9042"/>
                  </a:lnTo>
                  <a:cubicBezTo>
                    <a:pt x="8885" y="9042"/>
                    <a:pt x="9043" y="8853"/>
                    <a:pt x="9043" y="8664"/>
                  </a:cubicBezTo>
                  <a:lnTo>
                    <a:pt x="9043" y="3214"/>
                  </a:lnTo>
                  <a:lnTo>
                    <a:pt x="4506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548;p77">
              <a:extLst>
                <a:ext uri="{FF2B5EF4-FFF2-40B4-BE49-F238E27FC236}">
                  <a16:creationId xmlns:a16="http://schemas.microsoft.com/office/drawing/2014/main" id="{F400381D-3704-9C47-80FC-754D4E436728}"/>
                </a:ext>
              </a:extLst>
            </p:cNvPr>
            <p:cNvSpPr/>
            <p:nvPr/>
          </p:nvSpPr>
          <p:spPr>
            <a:xfrm>
              <a:off x="-41422475" y="4114925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4191" h="4191" extrusionOk="0">
                  <a:moveTo>
                    <a:pt x="2080" y="1040"/>
                  </a:moveTo>
                  <a:cubicBezTo>
                    <a:pt x="2332" y="1040"/>
                    <a:pt x="2521" y="1229"/>
                    <a:pt x="2521" y="1450"/>
                  </a:cubicBezTo>
                  <a:lnTo>
                    <a:pt x="2521" y="1859"/>
                  </a:lnTo>
                  <a:lnTo>
                    <a:pt x="2931" y="1859"/>
                  </a:lnTo>
                  <a:cubicBezTo>
                    <a:pt x="3151" y="1859"/>
                    <a:pt x="3372" y="2080"/>
                    <a:pt x="3372" y="2269"/>
                  </a:cubicBezTo>
                  <a:cubicBezTo>
                    <a:pt x="3372" y="2489"/>
                    <a:pt x="3151" y="2710"/>
                    <a:pt x="2931" y="2710"/>
                  </a:cubicBezTo>
                  <a:lnTo>
                    <a:pt x="2080" y="2710"/>
                  </a:lnTo>
                  <a:cubicBezTo>
                    <a:pt x="1859" y="2710"/>
                    <a:pt x="1702" y="2489"/>
                    <a:pt x="1702" y="2269"/>
                  </a:cubicBezTo>
                  <a:lnTo>
                    <a:pt x="1702" y="1450"/>
                  </a:lnTo>
                  <a:cubicBezTo>
                    <a:pt x="1702" y="1198"/>
                    <a:pt x="1891" y="1040"/>
                    <a:pt x="2080" y="1040"/>
                  </a:cubicBezTo>
                  <a:close/>
                  <a:moveTo>
                    <a:pt x="2080" y="0"/>
                  </a:moveTo>
                  <a:cubicBezTo>
                    <a:pt x="946" y="0"/>
                    <a:pt x="64" y="946"/>
                    <a:pt x="1" y="2111"/>
                  </a:cubicBezTo>
                  <a:cubicBezTo>
                    <a:pt x="64" y="3277"/>
                    <a:pt x="946" y="4191"/>
                    <a:pt x="2080" y="4191"/>
                  </a:cubicBezTo>
                  <a:cubicBezTo>
                    <a:pt x="3246" y="4191"/>
                    <a:pt x="4128" y="3245"/>
                    <a:pt x="4191" y="2111"/>
                  </a:cubicBezTo>
                  <a:cubicBezTo>
                    <a:pt x="4191" y="977"/>
                    <a:pt x="3246" y="63"/>
                    <a:pt x="2080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549;p77">
              <a:extLst>
                <a:ext uri="{FF2B5EF4-FFF2-40B4-BE49-F238E27FC236}">
                  <a16:creationId xmlns:a16="http://schemas.microsoft.com/office/drawing/2014/main" id="{619F600A-CA27-1A49-8216-B1086D5A9C42}"/>
                </a:ext>
              </a:extLst>
            </p:cNvPr>
            <p:cNvSpPr/>
            <p:nvPr/>
          </p:nvSpPr>
          <p:spPr>
            <a:xfrm>
              <a:off x="-41526450" y="3951100"/>
              <a:ext cx="313500" cy="165575"/>
            </a:xfrm>
            <a:custGeom>
              <a:avLst/>
              <a:gdLst/>
              <a:ahLst/>
              <a:cxnLst/>
              <a:rect l="l" t="t" r="r" b="b"/>
              <a:pathLst>
                <a:path w="12540" h="6623" extrusionOk="0">
                  <a:moveTo>
                    <a:pt x="6239" y="0"/>
                  </a:moveTo>
                  <a:cubicBezTo>
                    <a:pt x="6018" y="0"/>
                    <a:pt x="5861" y="189"/>
                    <a:pt x="5861" y="378"/>
                  </a:cubicBezTo>
                  <a:lnTo>
                    <a:pt x="5861" y="1859"/>
                  </a:lnTo>
                  <a:lnTo>
                    <a:pt x="1891" y="4695"/>
                  </a:lnTo>
                  <a:lnTo>
                    <a:pt x="222" y="5860"/>
                  </a:lnTo>
                  <a:cubicBezTo>
                    <a:pt x="32" y="5986"/>
                    <a:pt x="1" y="6270"/>
                    <a:pt x="159" y="6459"/>
                  </a:cubicBezTo>
                  <a:cubicBezTo>
                    <a:pt x="230" y="6566"/>
                    <a:pt x="342" y="6623"/>
                    <a:pt x="460" y="6623"/>
                  </a:cubicBezTo>
                  <a:cubicBezTo>
                    <a:pt x="550" y="6623"/>
                    <a:pt x="644" y="6590"/>
                    <a:pt x="726" y="6522"/>
                  </a:cubicBezTo>
                  <a:lnTo>
                    <a:pt x="6050" y="2741"/>
                  </a:lnTo>
                  <a:cubicBezTo>
                    <a:pt x="6129" y="2678"/>
                    <a:pt x="6215" y="2647"/>
                    <a:pt x="6298" y="2647"/>
                  </a:cubicBezTo>
                  <a:cubicBezTo>
                    <a:pt x="6381" y="2647"/>
                    <a:pt x="6459" y="2678"/>
                    <a:pt x="6523" y="2741"/>
                  </a:cubicBezTo>
                  <a:lnTo>
                    <a:pt x="11847" y="6522"/>
                  </a:lnTo>
                  <a:cubicBezTo>
                    <a:pt x="11926" y="6575"/>
                    <a:pt x="12016" y="6600"/>
                    <a:pt x="12105" y="6600"/>
                  </a:cubicBezTo>
                  <a:cubicBezTo>
                    <a:pt x="12230" y="6600"/>
                    <a:pt x="12354" y="6551"/>
                    <a:pt x="12445" y="6459"/>
                  </a:cubicBezTo>
                  <a:cubicBezTo>
                    <a:pt x="12540" y="6270"/>
                    <a:pt x="12508" y="6018"/>
                    <a:pt x="12351" y="5860"/>
                  </a:cubicBezTo>
                  <a:lnTo>
                    <a:pt x="10713" y="4695"/>
                  </a:lnTo>
                  <a:lnTo>
                    <a:pt x="6712" y="1859"/>
                  </a:lnTo>
                  <a:lnTo>
                    <a:pt x="6712" y="378"/>
                  </a:lnTo>
                  <a:cubicBezTo>
                    <a:pt x="6680" y="189"/>
                    <a:pt x="6491" y="0"/>
                    <a:pt x="6239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46" name="Рисунок 6">
            <a:extLst>
              <a:ext uri="{FF2B5EF4-FFF2-40B4-BE49-F238E27FC236}">
                <a16:creationId xmlns:a16="http://schemas.microsoft.com/office/drawing/2014/main" id="{268A82E1-C3D7-E144-AB49-1549936544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" b="43896"/>
          <a:stretch/>
        </p:blipFill>
        <p:spPr>
          <a:xfrm>
            <a:off x="7774998" y="85528"/>
            <a:ext cx="1561903" cy="628130"/>
          </a:xfrm>
          <a:prstGeom prst="rect">
            <a:avLst/>
          </a:prstGeom>
          <a:noFill/>
        </p:spPr>
      </p:pic>
      <p:cxnSp>
        <p:nvCxnSpPr>
          <p:cNvPr id="37" name="Google Shape;705;p61">
            <a:extLst>
              <a:ext uri="{FF2B5EF4-FFF2-40B4-BE49-F238E27FC236}">
                <a16:creationId xmlns:a16="http://schemas.microsoft.com/office/drawing/2014/main" id="{6164F0C0-6022-B341-BE73-370190DA5BC6}"/>
              </a:ext>
            </a:extLst>
          </p:cNvPr>
          <p:cNvCxnSpPr>
            <a:cxnSpLocks/>
          </p:cNvCxnSpPr>
          <p:nvPr/>
        </p:nvCxnSpPr>
        <p:spPr>
          <a:xfrm>
            <a:off x="8057674" y="1945352"/>
            <a:ext cx="0" cy="969474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" name="Google Shape;723;p61">
            <a:extLst>
              <a:ext uri="{FF2B5EF4-FFF2-40B4-BE49-F238E27FC236}">
                <a16:creationId xmlns:a16="http://schemas.microsoft.com/office/drawing/2014/main" id="{C71CB981-9830-1247-BD5F-DBE33AA7554B}"/>
              </a:ext>
            </a:extLst>
          </p:cNvPr>
          <p:cNvSpPr/>
          <p:nvPr/>
        </p:nvSpPr>
        <p:spPr>
          <a:xfrm>
            <a:off x="7536925" y="786274"/>
            <a:ext cx="527794" cy="351863"/>
          </a:xfrm>
          <a:custGeom>
            <a:avLst/>
            <a:gdLst/>
            <a:ahLst/>
            <a:cxnLst/>
            <a:rect l="l" t="t" r="r" b="b"/>
            <a:pathLst>
              <a:path w="23874" h="15916" extrusionOk="0">
                <a:moveTo>
                  <a:pt x="23874" y="0"/>
                </a:moveTo>
                <a:lnTo>
                  <a:pt x="1" y="13788"/>
                </a:lnTo>
                <a:lnTo>
                  <a:pt x="3644" y="15915"/>
                </a:lnTo>
                <a:lnTo>
                  <a:pt x="23874" y="4183"/>
                </a:lnTo>
                <a:lnTo>
                  <a:pt x="23874" y="0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724;p61">
            <a:extLst>
              <a:ext uri="{FF2B5EF4-FFF2-40B4-BE49-F238E27FC236}">
                <a16:creationId xmlns:a16="http://schemas.microsoft.com/office/drawing/2014/main" id="{4825AD46-CFC9-D543-9A15-634066676083}"/>
              </a:ext>
            </a:extLst>
          </p:cNvPr>
          <p:cNvSpPr/>
          <p:nvPr/>
        </p:nvSpPr>
        <p:spPr>
          <a:xfrm>
            <a:off x="8061808" y="1662693"/>
            <a:ext cx="524898" cy="348967"/>
          </a:xfrm>
          <a:custGeom>
            <a:avLst/>
            <a:gdLst/>
            <a:ahLst/>
            <a:cxnLst/>
            <a:rect l="l" t="t" r="r" b="b"/>
            <a:pathLst>
              <a:path w="23743" h="15785" extrusionOk="0">
                <a:moveTo>
                  <a:pt x="20040" y="0"/>
                </a:moveTo>
                <a:lnTo>
                  <a:pt x="0" y="11602"/>
                </a:lnTo>
                <a:lnTo>
                  <a:pt x="0" y="15785"/>
                </a:lnTo>
                <a:lnTo>
                  <a:pt x="23742" y="2070"/>
                </a:lnTo>
                <a:lnTo>
                  <a:pt x="20040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21176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725;p61">
            <a:extLst>
              <a:ext uri="{FF2B5EF4-FFF2-40B4-BE49-F238E27FC236}">
                <a16:creationId xmlns:a16="http://schemas.microsoft.com/office/drawing/2014/main" id="{65CB813F-CA14-5346-8D14-3786915B5486}"/>
              </a:ext>
            </a:extLst>
          </p:cNvPr>
          <p:cNvSpPr/>
          <p:nvPr/>
        </p:nvSpPr>
        <p:spPr>
          <a:xfrm>
            <a:off x="7523382" y="1653630"/>
            <a:ext cx="529099" cy="351553"/>
          </a:xfrm>
          <a:custGeom>
            <a:avLst/>
            <a:gdLst/>
            <a:ahLst/>
            <a:cxnLst/>
            <a:rect l="l" t="t" r="r" b="b"/>
            <a:pathLst>
              <a:path w="23933" h="15902" extrusionOk="0">
                <a:moveTo>
                  <a:pt x="3644" y="1"/>
                </a:moveTo>
                <a:lnTo>
                  <a:pt x="1" y="2114"/>
                </a:lnTo>
                <a:lnTo>
                  <a:pt x="23932" y="15902"/>
                </a:lnTo>
                <a:lnTo>
                  <a:pt x="23932" y="11719"/>
                </a:lnTo>
                <a:lnTo>
                  <a:pt x="3644" y="1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726;p61">
            <a:extLst>
              <a:ext uri="{FF2B5EF4-FFF2-40B4-BE49-F238E27FC236}">
                <a16:creationId xmlns:a16="http://schemas.microsoft.com/office/drawing/2014/main" id="{3D8AD44E-7FF2-2147-BE1F-35211177D012}"/>
              </a:ext>
            </a:extLst>
          </p:cNvPr>
          <p:cNvSpPr/>
          <p:nvPr/>
        </p:nvSpPr>
        <p:spPr>
          <a:xfrm>
            <a:off x="8064689" y="786274"/>
            <a:ext cx="526203" cy="351863"/>
          </a:xfrm>
          <a:custGeom>
            <a:avLst/>
            <a:gdLst/>
            <a:ahLst/>
            <a:cxnLst/>
            <a:rect l="l" t="t" r="r" b="b"/>
            <a:pathLst>
              <a:path w="23802" h="15916" extrusionOk="0">
                <a:moveTo>
                  <a:pt x="1" y="0"/>
                </a:moveTo>
                <a:lnTo>
                  <a:pt x="1" y="4183"/>
                </a:lnTo>
                <a:lnTo>
                  <a:pt x="20158" y="15915"/>
                </a:lnTo>
                <a:lnTo>
                  <a:pt x="23801" y="13788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21176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727;p61">
            <a:extLst>
              <a:ext uri="{FF2B5EF4-FFF2-40B4-BE49-F238E27FC236}">
                <a16:creationId xmlns:a16="http://schemas.microsoft.com/office/drawing/2014/main" id="{A719177A-7B0D-9F40-8246-B5959305060D}"/>
              </a:ext>
            </a:extLst>
          </p:cNvPr>
          <p:cNvSpPr/>
          <p:nvPr/>
        </p:nvSpPr>
        <p:spPr>
          <a:xfrm>
            <a:off x="7536925" y="1091065"/>
            <a:ext cx="80582" cy="609327"/>
          </a:xfrm>
          <a:custGeom>
            <a:avLst/>
            <a:gdLst/>
            <a:ahLst/>
            <a:cxnLst/>
            <a:rect l="l" t="t" r="r" b="b"/>
            <a:pathLst>
              <a:path w="3645" h="27562" extrusionOk="0">
                <a:moveTo>
                  <a:pt x="1" y="1"/>
                </a:moveTo>
                <a:lnTo>
                  <a:pt x="1" y="27561"/>
                </a:lnTo>
                <a:lnTo>
                  <a:pt x="3644" y="25448"/>
                </a:lnTo>
                <a:lnTo>
                  <a:pt x="3644" y="2128"/>
                </a:lnTo>
                <a:lnTo>
                  <a:pt x="1" y="1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728;p61">
            <a:extLst>
              <a:ext uri="{FF2B5EF4-FFF2-40B4-BE49-F238E27FC236}">
                <a16:creationId xmlns:a16="http://schemas.microsoft.com/office/drawing/2014/main" id="{647DEA5A-DFDB-E848-9ABC-7B62483D7500}"/>
              </a:ext>
            </a:extLst>
          </p:cNvPr>
          <p:cNvSpPr/>
          <p:nvPr/>
        </p:nvSpPr>
        <p:spPr>
          <a:xfrm>
            <a:off x="8509020" y="1091065"/>
            <a:ext cx="81864" cy="610919"/>
          </a:xfrm>
          <a:custGeom>
            <a:avLst/>
            <a:gdLst/>
            <a:ahLst/>
            <a:cxnLst/>
            <a:rect l="l" t="t" r="r" b="b"/>
            <a:pathLst>
              <a:path w="3703" h="27634" extrusionOk="0">
                <a:moveTo>
                  <a:pt x="3702" y="1"/>
                </a:moveTo>
                <a:lnTo>
                  <a:pt x="59" y="2128"/>
                </a:lnTo>
                <a:lnTo>
                  <a:pt x="0" y="25564"/>
                </a:lnTo>
                <a:lnTo>
                  <a:pt x="3702" y="27634"/>
                </a:lnTo>
                <a:lnTo>
                  <a:pt x="3702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21176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4383;p73">
            <a:extLst>
              <a:ext uri="{FF2B5EF4-FFF2-40B4-BE49-F238E27FC236}">
                <a16:creationId xmlns:a16="http://schemas.microsoft.com/office/drawing/2014/main" id="{2E37C427-E960-E240-AC70-996F814036CC}"/>
              </a:ext>
            </a:extLst>
          </p:cNvPr>
          <p:cNvSpPr/>
          <p:nvPr/>
        </p:nvSpPr>
        <p:spPr>
          <a:xfrm>
            <a:off x="7898681" y="1238843"/>
            <a:ext cx="350729" cy="314081"/>
          </a:xfrm>
          <a:custGeom>
            <a:avLst/>
            <a:gdLst/>
            <a:ahLst/>
            <a:cxnLst/>
            <a:rect l="l" t="t" r="r" b="b"/>
            <a:pathLst>
              <a:path w="19273" h="14259" extrusionOk="0">
                <a:moveTo>
                  <a:pt x="12783" y="1126"/>
                </a:moveTo>
                <a:cubicBezTo>
                  <a:pt x="14322" y="1126"/>
                  <a:pt x="15629" y="2382"/>
                  <a:pt x="15822" y="4047"/>
                </a:cubicBezTo>
                <a:cubicBezTo>
                  <a:pt x="15825" y="4065"/>
                  <a:pt x="15828" y="4083"/>
                  <a:pt x="15831" y="4099"/>
                </a:cubicBezTo>
                <a:lnTo>
                  <a:pt x="16198" y="5854"/>
                </a:lnTo>
                <a:lnTo>
                  <a:pt x="9381" y="5854"/>
                </a:lnTo>
                <a:lnTo>
                  <a:pt x="11672" y="4099"/>
                </a:lnTo>
                <a:cubicBezTo>
                  <a:pt x="11925" y="3909"/>
                  <a:pt x="11973" y="3550"/>
                  <a:pt x="11784" y="3301"/>
                </a:cubicBezTo>
                <a:cubicBezTo>
                  <a:pt x="11672" y="3157"/>
                  <a:pt x="11504" y="3082"/>
                  <a:pt x="11334" y="3082"/>
                </a:cubicBezTo>
                <a:cubicBezTo>
                  <a:pt x="11212" y="3082"/>
                  <a:pt x="11089" y="3121"/>
                  <a:pt x="10986" y="3201"/>
                </a:cubicBezTo>
                <a:lnTo>
                  <a:pt x="7598" y="5800"/>
                </a:lnTo>
                <a:cubicBezTo>
                  <a:pt x="7577" y="5818"/>
                  <a:pt x="7556" y="5836"/>
                  <a:pt x="7535" y="5854"/>
                </a:cubicBezTo>
                <a:lnTo>
                  <a:pt x="3072" y="5854"/>
                </a:lnTo>
                <a:lnTo>
                  <a:pt x="3440" y="4099"/>
                </a:lnTo>
                <a:cubicBezTo>
                  <a:pt x="3446" y="4083"/>
                  <a:pt x="3446" y="4065"/>
                  <a:pt x="3449" y="4047"/>
                </a:cubicBezTo>
                <a:cubicBezTo>
                  <a:pt x="3641" y="2382"/>
                  <a:pt x="4948" y="1126"/>
                  <a:pt x="6490" y="1126"/>
                </a:cubicBezTo>
                <a:close/>
                <a:moveTo>
                  <a:pt x="11404" y="9606"/>
                </a:moveTo>
                <a:cubicBezTo>
                  <a:pt x="11718" y="9606"/>
                  <a:pt x="11967" y="9856"/>
                  <a:pt x="11967" y="10169"/>
                </a:cubicBezTo>
                <a:cubicBezTo>
                  <a:pt x="11967" y="10482"/>
                  <a:pt x="11718" y="10735"/>
                  <a:pt x="11404" y="10735"/>
                </a:cubicBezTo>
                <a:lnTo>
                  <a:pt x="7755" y="10735"/>
                </a:lnTo>
                <a:cubicBezTo>
                  <a:pt x="7442" y="10735"/>
                  <a:pt x="7189" y="10482"/>
                  <a:pt x="7189" y="10169"/>
                </a:cubicBezTo>
                <a:cubicBezTo>
                  <a:pt x="7189" y="9856"/>
                  <a:pt x="7442" y="9606"/>
                  <a:pt x="7755" y="9606"/>
                </a:cubicBezTo>
                <a:close/>
                <a:moveTo>
                  <a:pt x="4457" y="8025"/>
                </a:moveTo>
                <a:cubicBezTo>
                  <a:pt x="5264" y="8025"/>
                  <a:pt x="5990" y="8510"/>
                  <a:pt x="6300" y="9254"/>
                </a:cubicBezTo>
                <a:cubicBezTo>
                  <a:pt x="6607" y="10001"/>
                  <a:pt x="6439" y="10859"/>
                  <a:pt x="5867" y="11428"/>
                </a:cubicBezTo>
                <a:cubicBezTo>
                  <a:pt x="5486" y="11811"/>
                  <a:pt x="4976" y="12014"/>
                  <a:pt x="4456" y="12014"/>
                </a:cubicBezTo>
                <a:cubicBezTo>
                  <a:pt x="4199" y="12014"/>
                  <a:pt x="3940" y="11964"/>
                  <a:pt x="3693" y="11862"/>
                </a:cubicBezTo>
                <a:cubicBezTo>
                  <a:pt x="2949" y="11554"/>
                  <a:pt x="2461" y="10826"/>
                  <a:pt x="2461" y="10019"/>
                </a:cubicBezTo>
                <a:cubicBezTo>
                  <a:pt x="2464" y="8920"/>
                  <a:pt x="3355" y="8025"/>
                  <a:pt x="4454" y="8025"/>
                </a:cubicBezTo>
                <a:close/>
                <a:moveTo>
                  <a:pt x="14816" y="8025"/>
                </a:moveTo>
                <a:cubicBezTo>
                  <a:pt x="15915" y="8025"/>
                  <a:pt x="16810" y="8917"/>
                  <a:pt x="16810" y="10019"/>
                </a:cubicBezTo>
                <a:cubicBezTo>
                  <a:pt x="16810" y="10826"/>
                  <a:pt x="16325" y="11554"/>
                  <a:pt x="15578" y="11862"/>
                </a:cubicBezTo>
                <a:cubicBezTo>
                  <a:pt x="15332" y="11964"/>
                  <a:pt x="15073" y="12014"/>
                  <a:pt x="14816" y="12014"/>
                </a:cubicBezTo>
                <a:cubicBezTo>
                  <a:pt x="14297" y="12014"/>
                  <a:pt x="13786" y="11811"/>
                  <a:pt x="13404" y="11428"/>
                </a:cubicBezTo>
                <a:cubicBezTo>
                  <a:pt x="12835" y="10859"/>
                  <a:pt x="12663" y="10001"/>
                  <a:pt x="12973" y="9254"/>
                </a:cubicBezTo>
                <a:cubicBezTo>
                  <a:pt x="13280" y="8510"/>
                  <a:pt x="14009" y="8025"/>
                  <a:pt x="14816" y="8025"/>
                </a:cubicBezTo>
                <a:close/>
                <a:moveTo>
                  <a:pt x="6490" y="0"/>
                </a:moveTo>
                <a:cubicBezTo>
                  <a:pt x="4385" y="0"/>
                  <a:pt x="2599" y="1671"/>
                  <a:pt x="2331" y="3894"/>
                </a:cubicBezTo>
                <a:lnTo>
                  <a:pt x="1907" y="5917"/>
                </a:lnTo>
                <a:cubicBezTo>
                  <a:pt x="799" y="6143"/>
                  <a:pt x="1" y="7119"/>
                  <a:pt x="1" y="8251"/>
                </a:cubicBezTo>
                <a:lnTo>
                  <a:pt x="1" y="11877"/>
                </a:lnTo>
                <a:cubicBezTo>
                  <a:pt x="1" y="13192"/>
                  <a:pt x="1064" y="14255"/>
                  <a:pt x="2380" y="14258"/>
                </a:cubicBezTo>
                <a:lnTo>
                  <a:pt x="16894" y="14258"/>
                </a:lnTo>
                <a:cubicBezTo>
                  <a:pt x="18207" y="14255"/>
                  <a:pt x="19270" y="13192"/>
                  <a:pt x="19273" y="11880"/>
                </a:cubicBezTo>
                <a:lnTo>
                  <a:pt x="19273" y="8251"/>
                </a:lnTo>
                <a:cubicBezTo>
                  <a:pt x="19270" y="7119"/>
                  <a:pt x="18472" y="6143"/>
                  <a:pt x="17364" y="5917"/>
                </a:cubicBezTo>
                <a:lnTo>
                  <a:pt x="16939" y="3894"/>
                </a:lnTo>
                <a:cubicBezTo>
                  <a:pt x="16671" y="1671"/>
                  <a:pt x="14885" y="0"/>
                  <a:pt x="12783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435D74"/>
              </a:solidFill>
            </a:endParaRPr>
          </a:p>
        </p:txBody>
      </p:sp>
      <p:sp>
        <p:nvSpPr>
          <p:cNvPr id="54" name="Google Shape;708;p61">
            <a:extLst>
              <a:ext uri="{FF2B5EF4-FFF2-40B4-BE49-F238E27FC236}">
                <a16:creationId xmlns:a16="http://schemas.microsoft.com/office/drawing/2014/main" id="{325EE196-17DE-9C4D-B261-9EBE36EDC260}"/>
              </a:ext>
            </a:extLst>
          </p:cNvPr>
          <p:cNvSpPr txBox="1"/>
          <p:nvPr/>
        </p:nvSpPr>
        <p:spPr>
          <a:xfrm>
            <a:off x="6747500" y="2964530"/>
            <a:ext cx="2589401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75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Региональная автомагистраль</a:t>
            </a:r>
            <a:endParaRPr lang="en-US" sz="2000" dirty="0">
              <a:solidFill>
                <a:srgbClr val="FFFFFF"/>
              </a:solidFill>
              <a:latin typeface="Times New Roman" panose="02020603050405020304" pitchFamily="18" charset="0"/>
              <a:ea typeface="Squada One"/>
              <a:cs typeface="Times New Roman" panose="02020603050405020304" pitchFamily="18" charset="0"/>
              <a:sym typeface="Squada On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“</a:t>
            </a:r>
            <a:r>
              <a:rPr lang="ru-RU" sz="2000" dirty="0" err="1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Восе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- Ховалинг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”</a:t>
            </a:r>
          </a:p>
          <a:p>
            <a:pPr algn="ctr"/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до СЭЗ 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“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Куляб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”</a:t>
            </a:r>
            <a:endParaRPr lang="x-none" sz="2000">
              <a:solidFill>
                <a:srgbClr val="FFFFFF"/>
              </a:solidFill>
              <a:latin typeface="Times New Roman" panose="02020603050405020304" pitchFamily="18" charset="0"/>
              <a:ea typeface="Squada One"/>
              <a:cs typeface="Times New Roman" panose="02020603050405020304" pitchFamily="18" charset="0"/>
              <a:sym typeface="Squada One"/>
            </a:endParaRPr>
          </a:p>
          <a:p>
            <a:pPr lvl="0" algn="ctr"/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7 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км</a:t>
            </a:r>
            <a:endParaRPr lang="en-US" sz="2000" dirty="0">
              <a:solidFill>
                <a:srgbClr val="FFFFFF"/>
              </a:solidFill>
              <a:latin typeface="Times New Roman" panose="02020603050405020304" pitchFamily="18" charset="0"/>
              <a:ea typeface="Squada One"/>
              <a:cs typeface="Times New Roman" panose="02020603050405020304" pitchFamily="18" charset="0"/>
              <a:sym typeface="Squada On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FFFFFF"/>
              </a:solidFill>
              <a:latin typeface="Times New Roman" panose="02020603050405020304" pitchFamily="18" charset="0"/>
              <a:ea typeface="Roboto Condensed Light"/>
              <a:cs typeface="Times New Roman" panose="02020603050405020304" pitchFamily="18" charset="0"/>
              <a:sym typeface="Roboto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1004410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62000">
              <a:srgbClr val="88D3CE">
                <a:alpha val="80000"/>
              </a:srgbClr>
            </a:gs>
            <a:gs pos="100000">
              <a:srgbClr val="423864"/>
            </a:gs>
          </a:gsLst>
          <a:lin ang="54007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ence, outdoor, grass, green&#10;&#10;Description automatically generated">
            <a:extLst>
              <a:ext uri="{FF2B5EF4-FFF2-40B4-BE49-F238E27FC236}">
                <a16:creationId xmlns:a16="http://schemas.microsoft.com/office/drawing/2014/main" id="{518EAC58-113F-C84E-8C5A-9713C912BE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6" t="7480" r="2235" b="3460"/>
          <a:stretch/>
        </p:blipFill>
        <p:spPr>
          <a:xfrm>
            <a:off x="196770" y="384720"/>
            <a:ext cx="8854634" cy="4580819"/>
          </a:xfrm>
          <a:prstGeom prst="rect">
            <a:avLst/>
          </a:prstGeom>
        </p:spPr>
      </p:pic>
      <p:sp>
        <p:nvSpPr>
          <p:cNvPr id="18" name="Прямоугольник 25">
            <a:extLst>
              <a:ext uri="{FF2B5EF4-FFF2-40B4-BE49-F238E27FC236}">
                <a16:creationId xmlns:a16="http://schemas.microsoft.com/office/drawing/2014/main" id="{C254974A-4A50-664D-8309-7D81DF7460E8}"/>
              </a:ext>
            </a:extLst>
          </p:cNvPr>
          <p:cNvSpPr/>
          <p:nvPr/>
        </p:nvSpPr>
        <p:spPr>
          <a:xfrm>
            <a:off x="196770" y="384721"/>
            <a:ext cx="8854634" cy="4758779"/>
          </a:xfrm>
          <a:prstGeom prst="rect">
            <a:avLst/>
          </a:prstGeom>
          <a:gradFill flip="none" rotWithShape="1">
            <a:gsLst>
              <a:gs pos="7000">
                <a:schemeClr val="accent5">
                  <a:alpha val="88000"/>
                  <a:lumMod val="31000"/>
                </a:schemeClr>
              </a:gs>
              <a:gs pos="3000">
                <a:srgbClr val="002060">
                  <a:alpha val="48000"/>
                </a:srgbClr>
              </a:gs>
              <a:gs pos="100000">
                <a:schemeClr val="accent4">
                  <a:alpha val="60000"/>
                  <a:lumMod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29294" y="1358777"/>
            <a:ext cx="7989586" cy="16706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1800" b="1" dirty="0">
                <a:solidFill>
                  <a:schemeClr val="bg2"/>
                </a:solidFill>
                <a:latin typeface="Times New Roman Tj" panose="02020603050405020304" pitchFamily="18" charset="-52"/>
              </a:rPr>
              <a:t>СЭЗ «Куляб» - это отдельная (ограниченная) территория Республики Таджикистан, на территории которой действует особая таможенно-налоговая система.</a:t>
            </a:r>
            <a:endParaRPr lang="ru-RU" sz="1600" dirty="0">
              <a:solidFill>
                <a:schemeClr val="accent2">
                  <a:lumMod val="1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7C489C-EA16-464B-9514-D22C0F20373F}"/>
              </a:ext>
            </a:extLst>
          </p:cNvPr>
          <p:cNvSpPr txBox="1"/>
          <p:nvPr/>
        </p:nvSpPr>
        <p:spPr>
          <a:xfrm>
            <a:off x="2024628" y="-52872"/>
            <a:ext cx="5198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 Tj" panose="02020603050405020304" pitchFamily="18" charset="0"/>
              </a:rPr>
              <a:t>Налоговые и таможенные льготы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08C042-60F5-B844-897B-C9358B815F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" b="43896"/>
          <a:stretch/>
        </p:blipFill>
        <p:spPr>
          <a:xfrm>
            <a:off x="7774998" y="85528"/>
            <a:ext cx="1561903" cy="6281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C254974A-4A50-664D-8309-7D81DF7460E8}"/>
              </a:ext>
            </a:extLst>
          </p:cNvPr>
          <p:cNvSpPr/>
          <p:nvPr/>
        </p:nvSpPr>
        <p:spPr>
          <a:xfrm>
            <a:off x="422067" y="560561"/>
            <a:ext cx="8160997" cy="4613269"/>
          </a:xfrm>
          <a:prstGeom prst="rect">
            <a:avLst/>
          </a:prstGeom>
          <a:gradFill flip="none" rotWithShape="1">
            <a:gsLst>
              <a:gs pos="12000">
                <a:srgbClr val="265288">
                  <a:alpha val="33000"/>
                </a:srgbClr>
              </a:gs>
              <a:gs pos="29000">
                <a:srgbClr val="423864">
                  <a:alpha val="37000"/>
                </a:srgbClr>
              </a:gs>
              <a:gs pos="100000">
                <a:schemeClr val="accent5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chemeClr val="bg2"/>
              </a:solidFill>
              <a:latin typeface="Times New Roman Tj"/>
            </a:endParaRPr>
          </a:p>
        </p:txBody>
      </p:sp>
      <p:cxnSp>
        <p:nvCxnSpPr>
          <p:cNvPr id="3" name="Прямая соединительная линия 9">
            <a:extLst>
              <a:ext uri="{FF2B5EF4-FFF2-40B4-BE49-F238E27FC236}">
                <a16:creationId xmlns:a16="http://schemas.microsoft.com/office/drawing/2014/main" id="{2947A4DB-D1EB-D048-9264-3C52FF2F11F9}"/>
              </a:ext>
            </a:extLst>
          </p:cNvPr>
          <p:cNvCxnSpPr>
            <a:cxnSpLocks/>
          </p:cNvCxnSpPr>
          <p:nvPr/>
        </p:nvCxnSpPr>
        <p:spPr>
          <a:xfrm>
            <a:off x="4574518" y="1816602"/>
            <a:ext cx="0" cy="347888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23D3DE0-B35D-7148-B11B-B91AA14D5547}"/>
              </a:ext>
            </a:extLst>
          </p:cNvPr>
          <p:cNvSpPr txBox="1"/>
          <p:nvPr/>
        </p:nvSpPr>
        <p:spPr>
          <a:xfrm>
            <a:off x="1299265" y="175840"/>
            <a:ext cx="2490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solidFill>
                  <a:schemeClr val="bg2"/>
                </a:solidFill>
                <a:latin typeface="Times New Roman Tj" pitchFamily="18" charset="-52"/>
              </a:rPr>
              <a:t>В общей системе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B02133-5E8C-4E41-9862-79A5ED32662C}"/>
              </a:ext>
            </a:extLst>
          </p:cNvPr>
          <p:cNvSpPr txBox="1"/>
          <p:nvPr/>
        </p:nvSpPr>
        <p:spPr>
          <a:xfrm>
            <a:off x="5598293" y="201055"/>
            <a:ext cx="2989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solidFill>
                  <a:schemeClr val="accent2">
                    <a:lumMod val="10000"/>
                  </a:schemeClr>
                </a:solidFill>
                <a:latin typeface="Times New Roman Tj" pitchFamily="18" charset="-52"/>
              </a:rPr>
              <a:t>В системе СЭЗ «Куляб»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39CFF3-3A82-C84C-AF8D-ED1915F81A61}"/>
              </a:ext>
            </a:extLst>
          </p:cNvPr>
          <p:cNvSpPr txBox="1"/>
          <p:nvPr/>
        </p:nvSpPr>
        <p:spPr>
          <a:xfrm>
            <a:off x="921348" y="1519000"/>
            <a:ext cx="2868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10000"/>
                  </a:schemeClr>
                </a:solidFill>
                <a:latin typeface="Times New Roman Tj" pitchFamily="18" charset="-52"/>
              </a:rPr>
              <a:t>Налог на прибыль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79AE8D-D419-F04C-901F-5651D7940C11}"/>
              </a:ext>
            </a:extLst>
          </p:cNvPr>
          <p:cNvSpPr txBox="1"/>
          <p:nvPr/>
        </p:nvSpPr>
        <p:spPr>
          <a:xfrm>
            <a:off x="920134" y="1882072"/>
            <a:ext cx="3563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10000"/>
                  </a:schemeClr>
                </a:solidFill>
                <a:latin typeface="Times New Roman Tj" pitchFamily="18" charset="-52"/>
              </a:rPr>
              <a:t>Налог с пользователей автомобильных дорог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9A212E-2F76-6F4D-8A33-C6627E1DF8E3}"/>
              </a:ext>
            </a:extLst>
          </p:cNvPr>
          <p:cNvSpPr txBox="1"/>
          <p:nvPr/>
        </p:nvSpPr>
        <p:spPr>
          <a:xfrm>
            <a:off x="909724" y="2475578"/>
            <a:ext cx="3563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10000"/>
                  </a:schemeClr>
                </a:solidFill>
                <a:latin typeface="Times New Roman Tj" pitchFamily="18" charset="-52"/>
              </a:rPr>
              <a:t>Налог на добавленную стоимость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280642-54EA-0142-B499-42708FD1C1B1}"/>
              </a:ext>
            </a:extLst>
          </p:cNvPr>
          <p:cNvSpPr txBox="1"/>
          <p:nvPr/>
        </p:nvSpPr>
        <p:spPr>
          <a:xfrm>
            <a:off x="900237" y="2933034"/>
            <a:ext cx="3011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10000"/>
                  </a:schemeClr>
                </a:solidFill>
                <a:latin typeface="Times New Roman Tj" pitchFamily="18" charset="-52"/>
              </a:rPr>
              <a:t>Налог с продаж хлопка и первичного алюминия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D911EB-4CC5-B846-AC1C-140471047190}"/>
              </a:ext>
            </a:extLst>
          </p:cNvPr>
          <p:cNvSpPr txBox="1"/>
          <p:nvPr/>
        </p:nvSpPr>
        <p:spPr>
          <a:xfrm>
            <a:off x="909724" y="3464986"/>
            <a:ext cx="4058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10000"/>
                  </a:schemeClr>
                </a:solidFill>
                <a:latin typeface="Times New Roman Tj" pitchFamily="18" charset="-52"/>
              </a:rPr>
              <a:t>Налог за природные ресурсы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7CDB85-6ADE-DE48-90F3-CA3986506489}"/>
              </a:ext>
            </a:extLst>
          </p:cNvPr>
          <p:cNvSpPr txBox="1"/>
          <p:nvPr/>
        </p:nvSpPr>
        <p:spPr>
          <a:xfrm>
            <a:off x="912169" y="3866362"/>
            <a:ext cx="4058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10000"/>
                  </a:schemeClr>
                </a:solidFill>
                <a:latin typeface="Times New Roman Tj" pitchFamily="18" charset="-52"/>
              </a:rPr>
              <a:t>Акцизы</a:t>
            </a:r>
            <a:endParaRPr lang="ru-RU" sz="1600" b="1" dirty="0">
              <a:solidFill>
                <a:schemeClr val="accent2">
                  <a:lumMod val="1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ED6052-F585-504B-9859-72498BC0E9FF}"/>
              </a:ext>
            </a:extLst>
          </p:cNvPr>
          <p:cNvSpPr txBox="1"/>
          <p:nvPr/>
        </p:nvSpPr>
        <p:spPr>
          <a:xfrm>
            <a:off x="928383" y="4352412"/>
            <a:ext cx="4535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10000"/>
                  </a:schemeClr>
                </a:solidFill>
                <a:latin typeface="Times New Roman Tj" pitchFamily="18" charset="-52"/>
              </a:rPr>
              <a:t>Налог на транспортные средства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99CBE1-02EF-D340-9EB7-9F343E4D1D73}"/>
              </a:ext>
            </a:extLst>
          </p:cNvPr>
          <p:cNvSpPr txBox="1"/>
          <p:nvPr/>
        </p:nvSpPr>
        <p:spPr>
          <a:xfrm>
            <a:off x="928383" y="4832578"/>
            <a:ext cx="4535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10000"/>
                  </a:schemeClr>
                </a:solidFill>
                <a:latin typeface="Times New Roman Tj" pitchFamily="18" charset="-52"/>
              </a:rPr>
              <a:t>Налог на имущество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159B9D-E4AE-9248-8D7D-18876760A44F}"/>
              </a:ext>
            </a:extLst>
          </p:cNvPr>
          <p:cNvSpPr txBox="1"/>
          <p:nvPr/>
        </p:nvSpPr>
        <p:spPr>
          <a:xfrm>
            <a:off x="921348" y="1081375"/>
            <a:ext cx="2868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10000"/>
                  </a:schemeClr>
                </a:solidFill>
                <a:latin typeface="Times New Roman Tj" pitchFamily="18" charset="-52"/>
              </a:rPr>
              <a:t>Социальный налог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5A72DB-4C97-0840-8D4F-3687BBFE2EFC}"/>
              </a:ext>
            </a:extLst>
          </p:cNvPr>
          <p:cNvSpPr txBox="1"/>
          <p:nvPr/>
        </p:nvSpPr>
        <p:spPr>
          <a:xfrm>
            <a:off x="927917" y="642190"/>
            <a:ext cx="2868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10000"/>
                  </a:schemeClr>
                </a:solidFill>
                <a:latin typeface="Times New Roman Tj" pitchFamily="18" charset="-52"/>
              </a:rPr>
              <a:t>Подоходный налог</a:t>
            </a:r>
          </a:p>
          <a:p>
            <a:endParaRPr lang="ru-RU" sz="1600" b="1" dirty="0">
              <a:solidFill>
                <a:schemeClr val="accent2">
                  <a:lumMod val="1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C8363A-209E-D94B-9C50-F51AE3104736}"/>
              </a:ext>
            </a:extLst>
          </p:cNvPr>
          <p:cNvSpPr txBox="1"/>
          <p:nvPr/>
        </p:nvSpPr>
        <p:spPr>
          <a:xfrm>
            <a:off x="5433434" y="1687271"/>
            <a:ext cx="2868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85000"/>
                  </a:schemeClr>
                </a:solidFill>
                <a:latin typeface="Times New Roman Tj" pitchFamily="18" charset="-52"/>
              </a:rPr>
              <a:t>Налог на прибыль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2F7B12-C939-1749-8904-8B156706321F}"/>
              </a:ext>
            </a:extLst>
          </p:cNvPr>
          <p:cNvSpPr txBox="1"/>
          <p:nvPr/>
        </p:nvSpPr>
        <p:spPr>
          <a:xfrm>
            <a:off x="5442489" y="2634217"/>
            <a:ext cx="3649493" cy="315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85000"/>
                  </a:schemeClr>
                </a:solidFill>
                <a:latin typeface="Times New Roman Tj" pitchFamily="18" charset="-52"/>
              </a:rPr>
              <a:t>Налог на добавленную стоимость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CB26E28-EDA9-AD40-890A-05DE84549992}"/>
              </a:ext>
            </a:extLst>
          </p:cNvPr>
          <p:cNvSpPr txBox="1"/>
          <p:nvPr/>
        </p:nvSpPr>
        <p:spPr>
          <a:xfrm>
            <a:off x="5446149" y="3009789"/>
            <a:ext cx="3011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85000"/>
                  </a:schemeClr>
                </a:solidFill>
                <a:latin typeface="Times New Roman Tj" pitchFamily="18" charset="-52"/>
              </a:rPr>
              <a:t>Налог с продаж хлопка и первичного алюминия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8AF02B7-C729-4648-9C48-6928D42F225A}"/>
              </a:ext>
            </a:extLst>
          </p:cNvPr>
          <p:cNvSpPr txBox="1"/>
          <p:nvPr/>
        </p:nvSpPr>
        <p:spPr>
          <a:xfrm>
            <a:off x="5442489" y="3625956"/>
            <a:ext cx="4058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85000"/>
                  </a:schemeClr>
                </a:solidFill>
                <a:latin typeface="Times New Roman Tj" pitchFamily="18" charset="-52"/>
              </a:rPr>
              <a:t>Налог за природные ресурсы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E33B5CC-0226-CA47-AD6C-228CAA0C4ED9}"/>
              </a:ext>
            </a:extLst>
          </p:cNvPr>
          <p:cNvSpPr txBox="1"/>
          <p:nvPr/>
        </p:nvSpPr>
        <p:spPr>
          <a:xfrm>
            <a:off x="5415759" y="4037195"/>
            <a:ext cx="4058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85000"/>
                  </a:schemeClr>
                </a:solidFill>
                <a:latin typeface="Times New Roman Tj" pitchFamily="18" charset="-52"/>
              </a:rPr>
              <a:t>Акцизы</a:t>
            </a:r>
            <a:endParaRPr lang="ru-RU" b="1" dirty="0">
              <a:solidFill>
                <a:schemeClr val="bg2">
                  <a:lumMod val="85000"/>
                </a:schemeClr>
              </a:solidFill>
              <a:latin typeface="Century Gothic" pitchFamily="34" charset="0"/>
            </a:endParaRPr>
          </a:p>
          <a:p>
            <a:endParaRPr lang="ru-RU" b="1" dirty="0">
              <a:solidFill>
                <a:schemeClr val="bg2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25165EE-F914-CD46-AC57-12DB1C9A0031}"/>
              </a:ext>
            </a:extLst>
          </p:cNvPr>
          <p:cNvSpPr txBox="1"/>
          <p:nvPr/>
        </p:nvSpPr>
        <p:spPr>
          <a:xfrm>
            <a:off x="5415759" y="4412886"/>
            <a:ext cx="4535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85000"/>
                  </a:schemeClr>
                </a:solidFill>
                <a:latin typeface="Times New Roman Tj" pitchFamily="18" charset="-52"/>
              </a:rPr>
              <a:t>Налог на транспортные средства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A0787C8-9FA5-6445-ADB4-3DD878C0F51F}"/>
              </a:ext>
            </a:extLst>
          </p:cNvPr>
          <p:cNvSpPr txBox="1"/>
          <p:nvPr/>
        </p:nvSpPr>
        <p:spPr>
          <a:xfrm>
            <a:off x="5415759" y="4807348"/>
            <a:ext cx="3741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85000"/>
                  </a:schemeClr>
                </a:solidFill>
                <a:latin typeface="Times New Roman Tj" pitchFamily="18" charset="-52"/>
              </a:rPr>
              <a:t>Налог на имущество</a:t>
            </a:r>
          </a:p>
        </p:txBody>
      </p:sp>
      <p:grpSp>
        <p:nvGrpSpPr>
          <p:cNvPr id="57" name="Группа 99">
            <a:extLst>
              <a:ext uri="{FF2B5EF4-FFF2-40B4-BE49-F238E27FC236}">
                <a16:creationId xmlns:a16="http://schemas.microsoft.com/office/drawing/2014/main" id="{0310CB39-AA1F-B348-BF3F-BB46580C9284}"/>
              </a:ext>
            </a:extLst>
          </p:cNvPr>
          <p:cNvGrpSpPr/>
          <p:nvPr/>
        </p:nvGrpSpPr>
        <p:grpSpPr>
          <a:xfrm>
            <a:off x="5470691" y="1107496"/>
            <a:ext cx="4118934" cy="643614"/>
            <a:chOff x="734898" y="1355603"/>
            <a:chExt cx="4118934" cy="953595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8AACCDC-EB5A-0540-A163-74CEBE4D239E}"/>
                </a:ext>
              </a:extLst>
            </p:cNvPr>
            <p:cNvSpPr txBox="1"/>
            <p:nvPr/>
          </p:nvSpPr>
          <p:spPr>
            <a:xfrm>
              <a:off x="734898" y="1355603"/>
              <a:ext cx="2868828" cy="50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chemeClr val="accent2">
                      <a:lumMod val="10000"/>
                    </a:schemeClr>
                  </a:solidFill>
                  <a:latin typeface="Times New Roman Tj" pitchFamily="18" charset="-52"/>
                </a:rPr>
                <a:t>Социальный налог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E5D3046-AA40-DE4B-BC39-857362E126CF}"/>
                </a:ext>
              </a:extLst>
            </p:cNvPr>
            <p:cNvSpPr txBox="1"/>
            <p:nvPr/>
          </p:nvSpPr>
          <p:spPr>
            <a:xfrm>
              <a:off x="782082" y="1625183"/>
              <a:ext cx="4071750" cy="684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92D050"/>
                  </a:solidFill>
                  <a:latin typeface="Times New Roman Tj" pitchFamily="18" charset="-52"/>
                </a:rPr>
                <a:t>25%</a:t>
              </a:r>
              <a:r>
                <a:rPr lang="ru-RU" sz="2400" b="1" dirty="0">
                  <a:solidFill>
                    <a:srgbClr val="92D050"/>
                  </a:solidFill>
                  <a:latin typeface="Times New Roman Tj" pitchFamily="18" charset="-52"/>
                </a:rPr>
                <a:t> </a:t>
              </a:r>
              <a:r>
                <a:rPr lang="ru-RU" sz="1200" b="1" dirty="0">
                  <a:solidFill>
                    <a:srgbClr val="92D050"/>
                  </a:solidFill>
                  <a:latin typeface="Times New Roman Tj" pitchFamily="18" charset="-52"/>
                </a:rPr>
                <a:t>(от фонда оплаты труда)</a:t>
              </a:r>
            </a:p>
          </p:txBody>
        </p:sp>
      </p:grpSp>
      <p:grpSp>
        <p:nvGrpSpPr>
          <p:cNvPr id="62" name="Группа 104">
            <a:extLst>
              <a:ext uri="{FF2B5EF4-FFF2-40B4-BE49-F238E27FC236}">
                <a16:creationId xmlns:a16="http://schemas.microsoft.com/office/drawing/2014/main" id="{4D22221A-7B53-3545-8A91-B6E69C3438DA}"/>
              </a:ext>
            </a:extLst>
          </p:cNvPr>
          <p:cNvGrpSpPr/>
          <p:nvPr/>
        </p:nvGrpSpPr>
        <p:grpSpPr>
          <a:xfrm>
            <a:off x="5470691" y="604580"/>
            <a:ext cx="3216287" cy="569905"/>
            <a:chOff x="746279" y="913516"/>
            <a:chExt cx="3216287" cy="777643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76D7F86-BC87-114F-B441-863E463A09AC}"/>
                </a:ext>
              </a:extLst>
            </p:cNvPr>
            <p:cNvSpPr txBox="1"/>
            <p:nvPr/>
          </p:nvSpPr>
          <p:spPr>
            <a:xfrm>
              <a:off x="746279" y="913516"/>
              <a:ext cx="2868828" cy="461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chemeClr val="accent2">
                      <a:lumMod val="10000"/>
                    </a:schemeClr>
                  </a:solidFill>
                  <a:latin typeface="Times New Roman Tj" pitchFamily="18" charset="-52"/>
                </a:rPr>
                <a:t>Подоходный налог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008B626-3C68-B945-BDD5-0891BABB9B11}"/>
                </a:ext>
              </a:extLst>
            </p:cNvPr>
            <p:cNvSpPr txBox="1"/>
            <p:nvPr/>
          </p:nvSpPr>
          <p:spPr>
            <a:xfrm>
              <a:off x="873881" y="1271193"/>
              <a:ext cx="3088685" cy="419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92D050"/>
                  </a:solidFill>
                  <a:latin typeface="Century Gothic" pitchFamily="34" charset="0"/>
                </a:rPr>
                <a:t>o</a:t>
              </a:r>
              <a:r>
                <a:rPr lang="ru-RU" sz="1200" b="1" dirty="0">
                  <a:solidFill>
                    <a:srgbClr val="92D050"/>
                  </a:solidFill>
                  <a:latin typeface="Times New Roman Tj" pitchFamily="18" charset="-52"/>
                </a:rPr>
                <a:t>т </a:t>
              </a:r>
              <a:r>
                <a:rPr lang="ru-RU" b="1" dirty="0">
                  <a:solidFill>
                    <a:srgbClr val="92D050"/>
                  </a:solidFill>
                  <a:latin typeface="Times New Roman Tj" pitchFamily="18" charset="-52"/>
                </a:rPr>
                <a:t>8</a:t>
              </a:r>
              <a:r>
                <a:rPr lang="ru-RU" sz="1200" b="1" dirty="0">
                  <a:solidFill>
                    <a:srgbClr val="92D050"/>
                  </a:solidFill>
                  <a:latin typeface="Times New Roman Tj" pitchFamily="18" charset="-52"/>
                </a:rPr>
                <a:t> до </a:t>
              </a:r>
              <a:r>
                <a:rPr lang="ru-RU" b="1" dirty="0">
                  <a:solidFill>
                    <a:srgbClr val="92D050"/>
                  </a:solidFill>
                  <a:latin typeface="Times New Roman Tj" pitchFamily="18" charset="-52"/>
                </a:rPr>
                <a:t>13%</a:t>
              </a:r>
              <a:r>
                <a:rPr lang="en-US" b="1" dirty="0">
                  <a:solidFill>
                    <a:srgbClr val="92D050"/>
                  </a:solidFill>
                  <a:latin typeface="Century Gothic" pitchFamily="34" charset="0"/>
                </a:rPr>
                <a:t> </a:t>
              </a:r>
              <a:r>
                <a:rPr lang="ru-RU" sz="1200" b="1" dirty="0">
                  <a:solidFill>
                    <a:srgbClr val="92D050"/>
                  </a:solidFill>
                  <a:latin typeface="Times New Roman Tj" pitchFamily="18" charset="-52"/>
                </a:rPr>
                <a:t>(от заработной платы)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1CF48420-8C5F-3947-BFB0-12F75CD1CC6B}"/>
              </a:ext>
            </a:extLst>
          </p:cNvPr>
          <p:cNvSpPr txBox="1"/>
          <p:nvPr/>
        </p:nvSpPr>
        <p:spPr>
          <a:xfrm>
            <a:off x="5337992" y="2334921"/>
            <a:ext cx="303515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800" b="1" dirty="0">
                <a:solidFill>
                  <a:srgbClr val="C00000"/>
                </a:solidFill>
                <a:latin typeface="Century Gothic" pitchFamily="34" charset="0"/>
              </a:rPr>
              <a:t>0%</a:t>
            </a:r>
            <a:endParaRPr lang="ru-RU" sz="13800" dirty="0">
              <a:solidFill>
                <a:srgbClr val="C00000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3930C33-F61F-0747-A5E6-7054FBC7281F}"/>
              </a:ext>
            </a:extLst>
          </p:cNvPr>
          <p:cNvSpPr txBox="1"/>
          <p:nvPr/>
        </p:nvSpPr>
        <p:spPr>
          <a:xfrm>
            <a:off x="5442489" y="2127832"/>
            <a:ext cx="3058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85000"/>
                  </a:schemeClr>
                </a:solidFill>
                <a:latin typeface="Times New Roman Tj" pitchFamily="18" charset="-52"/>
              </a:rPr>
              <a:t>Налог с пользователей автомобильных дорог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47C489C-EA16-464B-9514-D22C0F20373F}"/>
              </a:ext>
            </a:extLst>
          </p:cNvPr>
          <p:cNvSpPr txBox="1"/>
          <p:nvPr/>
        </p:nvSpPr>
        <p:spPr>
          <a:xfrm>
            <a:off x="2594268" y="-59323"/>
            <a:ext cx="369188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>
                <a:solidFill>
                  <a:srgbClr val="C00000"/>
                </a:solidFill>
                <a:latin typeface="Times New Roman Tj" pitchFamily="18" charset="-52"/>
              </a:rPr>
              <a:t>НАЛОГОВЫЕ ЛЬГОТЫ</a:t>
            </a:r>
          </a:p>
        </p:txBody>
      </p:sp>
      <p:pic>
        <p:nvPicPr>
          <p:cNvPr id="36" name="Рисунок 51">
            <a:extLst>
              <a:ext uri="{FF2B5EF4-FFF2-40B4-BE49-F238E27FC236}">
                <a16:creationId xmlns:a16="http://schemas.microsoft.com/office/drawing/2014/main" id="{CBF9316C-61ED-6842-A69B-5342A54C2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02" y="1589982"/>
            <a:ext cx="385088" cy="443180"/>
          </a:xfrm>
          <a:prstGeom prst="rect">
            <a:avLst/>
          </a:prstGeom>
        </p:spPr>
      </p:pic>
      <p:pic>
        <p:nvPicPr>
          <p:cNvPr id="37" name="Рисунок 44">
            <a:extLst>
              <a:ext uri="{FF2B5EF4-FFF2-40B4-BE49-F238E27FC236}">
                <a16:creationId xmlns:a16="http://schemas.microsoft.com/office/drawing/2014/main" id="{3271C73B-09D1-5E42-9766-65FC12B8BB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37" y="1405321"/>
            <a:ext cx="428400" cy="428400"/>
          </a:xfrm>
          <a:prstGeom prst="rect">
            <a:avLst/>
          </a:prstGeom>
        </p:spPr>
      </p:pic>
      <p:pic>
        <p:nvPicPr>
          <p:cNvPr id="42" name="Рисунок 57">
            <a:extLst>
              <a:ext uri="{FF2B5EF4-FFF2-40B4-BE49-F238E27FC236}">
                <a16:creationId xmlns:a16="http://schemas.microsoft.com/office/drawing/2014/main" id="{CB3B5BC7-C26E-C541-9A34-BF89FF6F7C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952" y="2087690"/>
            <a:ext cx="385200" cy="385200"/>
          </a:xfrm>
          <a:prstGeom prst="rect">
            <a:avLst/>
          </a:prstGeom>
        </p:spPr>
      </p:pic>
      <p:pic>
        <p:nvPicPr>
          <p:cNvPr id="43" name="Рисунок 66">
            <a:extLst>
              <a:ext uri="{FF2B5EF4-FFF2-40B4-BE49-F238E27FC236}">
                <a16:creationId xmlns:a16="http://schemas.microsoft.com/office/drawing/2014/main" id="{C97CA8BA-CD99-C549-A2BB-6A0908AE4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04" y="1944608"/>
            <a:ext cx="385087" cy="385087"/>
          </a:xfrm>
          <a:prstGeom prst="rect">
            <a:avLst/>
          </a:prstGeom>
        </p:spPr>
      </p:pic>
      <p:pic>
        <p:nvPicPr>
          <p:cNvPr id="46" name="Рисунок 60">
            <a:extLst>
              <a:ext uri="{FF2B5EF4-FFF2-40B4-BE49-F238E27FC236}">
                <a16:creationId xmlns:a16="http://schemas.microsoft.com/office/drawing/2014/main" id="{8BABE650-0B8C-494D-8E55-0A7DB8567D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498" y="2620507"/>
            <a:ext cx="388950" cy="360040"/>
          </a:xfrm>
          <a:prstGeom prst="rect">
            <a:avLst/>
          </a:prstGeom>
        </p:spPr>
      </p:pic>
      <p:pic>
        <p:nvPicPr>
          <p:cNvPr id="48" name="Рисунок 88">
            <a:extLst>
              <a:ext uri="{FF2B5EF4-FFF2-40B4-BE49-F238E27FC236}">
                <a16:creationId xmlns:a16="http://schemas.microsoft.com/office/drawing/2014/main" id="{90095076-9564-7B43-951C-601C3DB95E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2" y="2950952"/>
            <a:ext cx="353165" cy="353165"/>
          </a:xfrm>
          <a:prstGeom prst="rect">
            <a:avLst/>
          </a:prstGeom>
        </p:spPr>
      </p:pic>
      <p:pic>
        <p:nvPicPr>
          <p:cNvPr id="54" name="Рисунок 72">
            <a:extLst>
              <a:ext uri="{FF2B5EF4-FFF2-40B4-BE49-F238E27FC236}">
                <a16:creationId xmlns:a16="http://schemas.microsoft.com/office/drawing/2014/main" id="{5BCE8249-891D-F444-85BD-6C1FAFD574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028014" y="3634263"/>
            <a:ext cx="364216" cy="310666"/>
          </a:xfrm>
          <a:prstGeom prst="rect">
            <a:avLst/>
          </a:prstGeom>
        </p:spPr>
      </p:pic>
      <p:pic>
        <p:nvPicPr>
          <p:cNvPr id="55" name="Рисунок 94">
            <a:extLst>
              <a:ext uri="{FF2B5EF4-FFF2-40B4-BE49-F238E27FC236}">
                <a16:creationId xmlns:a16="http://schemas.microsoft.com/office/drawing/2014/main" id="{EC02D269-692D-AD40-B2B5-2C2DF43009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86" y="4810334"/>
            <a:ext cx="385087" cy="289336"/>
          </a:xfrm>
          <a:prstGeom prst="rect">
            <a:avLst/>
          </a:prstGeom>
        </p:spPr>
      </p:pic>
      <p:grpSp>
        <p:nvGrpSpPr>
          <p:cNvPr id="58" name="Google Shape;6084;p58">
            <a:extLst>
              <a:ext uri="{FF2B5EF4-FFF2-40B4-BE49-F238E27FC236}">
                <a16:creationId xmlns:a16="http://schemas.microsoft.com/office/drawing/2014/main" id="{83A80D86-71F6-AD48-A4A6-55C7E2E94C2C}"/>
              </a:ext>
            </a:extLst>
          </p:cNvPr>
          <p:cNvGrpSpPr/>
          <p:nvPr/>
        </p:nvGrpSpPr>
        <p:grpSpPr>
          <a:xfrm>
            <a:off x="5067716" y="4819029"/>
            <a:ext cx="267546" cy="273350"/>
            <a:chOff x="6232000" y="1435050"/>
            <a:chExt cx="488225" cy="481850"/>
          </a:xfrm>
        </p:grpSpPr>
        <p:sp>
          <p:nvSpPr>
            <p:cNvPr id="60" name="Google Shape;6085;p58">
              <a:extLst>
                <a:ext uri="{FF2B5EF4-FFF2-40B4-BE49-F238E27FC236}">
                  <a16:creationId xmlns:a16="http://schemas.microsoft.com/office/drawing/2014/main" id="{61DD2F0F-DFA0-6D47-B992-25F5E5FE7B50}"/>
                </a:ext>
              </a:extLst>
            </p:cNvPr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chemeClr val="accent2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85000"/>
                  </a:schemeClr>
                </a:solidFill>
              </a:endParaRPr>
            </a:p>
          </p:txBody>
        </p:sp>
        <p:sp>
          <p:nvSpPr>
            <p:cNvPr id="63" name="Google Shape;6086;p58">
              <a:extLst>
                <a:ext uri="{FF2B5EF4-FFF2-40B4-BE49-F238E27FC236}">
                  <a16:creationId xmlns:a16="http://schemas.microsoft.com/office/drawing/2014/main" id="{13C045E9-9D01-DF42-8EA3-19C634E9AAFF}"/>
                </a:ext>
              </a:extLst>
            </p:cNvPr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chemeClr val="accent1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85000"/>
                  </a:schemeClr>
                </a:solidFill>
              </a:endParaRPr>
            </a:p>
          </p:txBody>
        </p:sp>
        <p:sp>
          <p:nvSpPr>
            <p:cNvPr id="65" name="Google Shape;6087;p58">
              <a:extLst>
                <a:ext uri="{FF2B5EF4-FFF2-40B4-BE49-F238E27FC236}">
                  <a16:creationId xmlns:a16="http://schemas.microsoft.com/office/drawing/2014/main" id="{AB114AFD-C7A6-A049-9A7E-6C7B390BF1A9}"/>
                </a:ext>
              </a:extLst>
            </p:cNvPr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85000"/>
                  </a:schemeClr>
                </a:solidFill>
              </a:endParaRPr>
            </a:p>
          </p:txBody>
        </p:sp>
        <p:sp>
          <p:nvSpPr>
            <p:cNvPr id="68" name="Google Shape;6088;p58">
              <a:extLst>
                <a:ext uri="{FF2B5EF4-FFF2-40B4-BE49-F238E27FC236}">
                  <a16:creationId xmlns:a16="http://schemas.microsoft.com/office/drawing/2014/main" id="{063333F8-6A73-3349-A924-BFB860D5FEC6}"/>
                </a:ext>
              </a:extLst>
            </p:cNvPr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chemeClr val="accent2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bg2">
                    <a:lumMod val="85000"/>
                  </a:schemeClr>
                </a:solidFill>
              </a:endParaRPr>
            </a:p>
          </p:txBody>
        </p:sp>
        <p:sp>
          <p:nvSpPr>
            <p:cNvPr id="69" name="Google Shape;6089;p58">
              <a:extLst>
                <a:ext uri="{FF2B5EF4-FFF2-40B4-BE49-F238E27FC236}">
                  <a16:creationId xmlns:a16="http://schemas.microsoft.com/office/drawing/2014/main" id="{25913376-E58F-5740-99EA-5108F2D1C17B}"/>
                </a:ext>
              </a:extLst>
            </p:cNvPr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chemeClr val="accent2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85000"/>
                  </a:schemeClr>
                </a:solidFill>
              </a:endParaRPr>
            </a:p>
          </p:txBody>
        </p:sp>
      </p:grpSp>
      <p:pic>
        <p:nvPicPr>
          <p:cNvPr id="70" name="Рисунок 97">
            <a:extLst>
              <a:ext uri="{FF2B5EF4-FFF2-40B4-BE49-F238E27FC236}">
                <a16:creationId xmlns:a16="http://schemas.microsoft.com/office/drawing/2014/main" id="{9EDF389B-DE52-B041-A7CC-AD6CB79DF7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93" y="4296066"/>
            <a:ext cx="385086" cy="413906"/>
          </a:xfrm>
          <a:prstGeom prst="rect">
            <a:avLst/>
          </a:prstGeom>
        </p:spPr>
      </p:pic>
      <p:grpSp>
        <p:nvGrpSpPr>
          <p:cNvPr id="71" name="Google Shape;24761;p69">
            <a:extLst>
              <a:ext uri="{FF2B5EF4-FFF2-40B4-BE49-F238E27FC236}">
                <a16:creationId xmlns:a16="http://schemas.microsoft.com/office/drawing/2014/main" id="{7F5B5E3D-789B-9B45-81FC-3EC58B831F47}"/>
              </a:ext>
            </a:extLst>
          </p:cNvPr>
          <p:cNvGrpSpPr/>
          <p:nvPr/>
        </p:nvGrpSpPr>
        <p:grpSpPr>
          <a:xfrm>
            <a:off x="593441" y="595027"/>
            <a:ext cx="353954" cy="318880"/>
            <a:chOff x="3988156" y="3380210"/>
            <a:chExt cx="353954" cy="318880"/>
          </a:xfrm>
          <a:solidFill>
            <a:schemeClr val="bg2"/>
          </a:solidFill>
        </p:grpSpPr>
        <p:sp>
          <p:nvSpPr>
            <p:cNvPr id="72" name="Google Shape;24762;p69">
              <a:extLst>
                <a:ext uri="{FF2B5EF4-FFF2-40B4-BE49-F238E27FC236}">
                  <a16:creationId xmlns:a16="http://schemas.microsoft.com/office/drawing/2014/main" id="{8D3683FB-9ECE-F44A-9978-067D2D3E3F0C}"/>
                </a:ext>
              </a:extLst>
            </p:cNvPr>
            <p:cNvSpPr/>
            <p:nvPr/>
          </p:nvSpPr>
          <p:spPr>
            <a:xfrm>
              <a:off x="4134053" y="3446156"/>
              <a:ext cx="28454" cy="49269"/>
            </a:xfrm>
            <a:custGeom>
              <a:avLst/>
              <a:gdLst/>
              <a:ahLst/>
              <a:cxnLst/>
              <a:rect l="l" t="t" r="r" b="b"/>
              <a:pathLst>
                <a:path w="894" h="1548" extrusionOk="0">
                  <a:moveTo>
                    <a:pt x="417" y="286"/>
                  </a:moveTo>
                  <a:lnTo>
                    <a:pt x="417" y="572"/>
                  </a:lnTo>
                  <a:cubicBezTo>
                    <a:pt x="298" y="524"/>
                    <a:pt x="274" y="500"/>
                    <a:pt x="274" y="417"/>
                  </a:cubicBezTo>
                  <a:cubicBezTo>
                    <a:pt x="274" y="345"/>
                    <a:pt x="346" y="298"/>
                    <a:pt x="417" y="286"/>
                  </a:cubicBezTo>
                  <a:close/>
                  <a:moveTo>
                    <a:pt x="524" y="869"/>
                  </a:moveTo>
                  <a:cubicBezTo>
                    <a:pt x="643" y="917"/>
                    <a:pt x="655" y="976"/>
                    <a:pt x="655" y="1048"/>
                  </a:cubicBezTo>
                  <a:cubicBezTo>
                    <a:pt x="655" y="1119"/>
                    <a:pt x="596" y="1179"/>
                    <a:pt x="524" y="1191"/>
                  </a:cubicBezTo>
                  <a:lnTo>
                    <a:pt x="524" y="869"/>
                  </a:lnTo>
                  <a:close/>
                  <a:moveTo>
                    <a:pt x="477" y="0"/>
                  </a:moveTo>
                  <a:cubicBezTo>
                    <a:pt x="453" y="0"/>
                    <a:pt x="417" y="24"/>
                    <a:pt x="417" y="48"/>
                  </a:cubicBezTo>
                  <a:lnTo>
                    <a:pt x="417" y="107"/>
                  </a:lnTo>
                  <a:cubicBezTo>
                    <a:pt x="191" y="131"/>
                    <a:pt x="60" y="250"/>
                    <a:pt x="60" y="476"/>
                  </a:cubicBezTo>
                  <a:cubicBezTo>
                    <a:pt x="60" y="703"/>
                    <a:pt x="227" y="774"/>
                    <a:pt x="417" y="845"/>
                  </a:cubicBezTo>
                  <a:lnTo>
                    <a:pt x="417" y="1226"/>
                  </a:lnTo>
                  <a:cubicBezTo>
                    <a:pt x="310" y="1203"/>
                    <a:pt x="274" y="1179"/>
                    <a:pt x="179" y="1107"/>
                  </a:cubicBezTo>
                  <a:cubicBezTo>
                    <a:pt x="160" y="1093"/>
                    <a:pt x="143" y="1087"/>
                    <a:pt x="127" y="1087"/>
                  </a:cubicBezTo>
                  <a:cubicBezTo>
                    <a:pt x="101" y="1087"/>
                    <a:pt x="77" y="1102"/>
                    <a:pt x="48" y="1131"/>
                  </a:cubicBezTo>
                  <a:cubicBezTo>
                    <a:pt x="0" y="1191"/>
                    <a:pt x="0" y="1250"/>
                    <a:pt x="48" y="1298"/>
                  </a:cubicBezTo>
                  <a:cubicBezTo>
                    <a:pt x="120" y="1405"/>
                    <a:pt x="274" y="1453"/>
                    <a:pt x="417" y="1453"/>
                  </a:cubicBezTo>
                  <a:lnTo>
                    <a:pt x="417" y="1512"/>
                  </a:lnTo>
                  <a:cubicBezTo>
                    <a:pt x="417" y="1536"/>
                    <a:pt x="453" y="1548"/>
                    <a:pt x="477" y="1548"/>
                  </a:cubicBezTo>
                  <a:cubicBezTo>
                    <a:pt x="512" y="1548"/>
                    <a:pt x="536" y="1536"/>
                    <a:pt x="536" y="1512"/>
                  </a:cubicBezTo>
                  <a:lnTo>
                    <a:pt x="536" y="1453"/>
                  </a:lnTo>
                  <a:cubicBezTo>
                    <a:pt x="727" y="1417"/>
                    <a:pt x="893" y="1298"/>
                    <a:pt x="893" y="1048"/>
                  </a:cubicBezTo>
                  <a:cubicBezTo>
                    <a:pt x="893" y="798"/>
                    <a:pt x="751" y="691"/>
                    <a:pt x="536" y="619"/>
                  </a:cubicBezTo>
                  <a:lnTo>
                    <a:pt x="536" y="286"/>
                  </a:lnTo>
                  <a:cubicBezTo>
                    <a:pt x="584" y="286"/>
                    <a:pt x="631" y="298"/>
                    <a:pt x="667" y="333"/>
                  </a:cubicBezTo>
                  <a:cubicBezTo>
                    <a:pt x="694" y="340"/>
                    <a:pt x="726" y="363"/>
                    <a:pt x="759" y="363"/>
                  </a:cubicBezTo>
                  <a:cubicBezTo>
                    <a:pt x="783" y="363"/>
                    <a:pt x="808" y="350"/>
                    <a:pt x="834" y="310"/>
                  </a:cubicBezTo>
                  <a:cubicBezTo>
                    <a:pt x="870" y="274"/>
                    <a:pt x="882" y="214"/>
                    <a:pt x="822" y="167"/>
                  </a:cubicBezTo>
                  <a:cubicBezTo>
                    <a:pt x="751" y="107"/>
                    <a:pt x="631" y="95"/>
                    <a:pt x="536" y="95"/>
                  </a:cubicBezTo>
                  <a:lnTo>
                    <a:pt x="536" y="48"/>
                  </a:lnTo>
                  <a:cubicBezTo>
                    <a:pt x="536" y="12"/>
                    <a:pt x="501" y="0"/>
                    <a:pt x="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10000"/>
                  </a:schemeClr>
                </a:solidFill>
              </a:endParaRPr>
            </a:p>
          </p:txBody>
        </p:sp>
        <p:sp>
          <p:nvSpPr>
            <p:cNvPr id="73" name="Google Shape;24763;p69">
              <a:extLst>
                <a:ext uri="{FF2B5EF4-FFF2-40B4-BE49-F238E27FC236}">
                  <a16:creationId xmlns:a16="http://schemas.microsoft.com/office/drawing/2014/main" id="{6D1A3A72-1860-4E44-8ABD-A05FAE1B51A7}"/>
                </a:ext>
              </a:extLst>
            </p:cNvPr>
            <p:cNvSpPr/>
            <p:nvPr/>
          </p:nvSpPr>
          <p:spPr>
            <a:xfrm>
              <a:off x="4188988" y="3398001"/>
              <a:ext cx="81510" cy="81510"/>
            </a:xfrm>
            <a:custGeom>
              <a:avLst/>
              <a:gdLst/>
              <a:ahLst/>
              <a:cxnLst/>
              <a:rect l="l" t="t" r="r" b="b"/>
              <a:pathLst>
                <a:path w="2561" h="2561" extrusionOk="0">
                  <a:moveTo>
                    <a:pt x="1287" y="311"/>
                  </a:moveTo>
                  <a:cubicBezTo>
                    <a:pt x="1823" y="311"/>
                    <a:pt x="2251" y="739"/>
                    <a:pt x="2251" y="1275"/>
                  </a:cubicBezTo>
                  <a:cubicBezTo>
                    <a:pt x="2251" y="1811"/>
                    <a:pt x="1823" y="2251"/>
                    <a:pt x="1287" y="2251"/>
                  </a:cubicBezTo>
                  <a:cubicBezTo>
                    <a:pt x="751" y="2251"/>
                    <a:pt x="310" y="1811"/>
                    <a:pt x="310" y="1275"/>
                  </a:cubicBezTo>
                  <a:cubicBezTo>
                    <a:pt x="310" y="739"/>
                    <a:pt x="751" y="311"/>
                    <a:pt x="1287" y="311"/>
                  </a:cubicBezTo>
                  <a:close/>
                  <a:moveTo>
                    <a:pt x="1287" y="1"/>
                  </a:moveTo>
                  <a:cubicBezTo>
                    <a:pt x="572" y="1"/>
                    <a:pt x="1" y="584"/>
                    <a:pt x="1" y="1275"/>
                  </a:cubicBezTo>
                  <a:cubicBezTo>
                    <a:pt x="1" y="1989"/>
                    <a:pt x="584" y="2561"/>
                    <a:pt x="1287" y="2561"/>
                  </a:cubicBezTo>
                  <a:cubicBezTo>
                    <a:pt x="2001" y="2561"/>
                    <a:pt x="2561" y="1977"/>
                    <a:pt x="2561" y="1275"/>
                  </a:cubicBezTo>
                  <a:cubicBezTo>
                    <a:pt x="2561" y="584"/>
                    <a:pt x="2001" y="1"/>
                    <a:pt x="12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10000"/>
                  </a:schemeClr>
                </a:solidFill>
              </a:endParaRPr>
            </a:p>
          </p:txBody>
        </p:sp>
        <p:sp>
          <p:nvSpPr>
            <p:cNvPr id="74" name="Google Shape;24764;p69">
              <a:extLst>
                <a:ext uri="{FF2B5EF4-FFF2-40B4-BE49-F238E27FC236}">
                  <a16:creationId xmlns:a16="http://schemas.microsoft.com/office/drawing/2014/main" id="{4803858A-F62B-1B45-8AB3-AFEC9DDD2856}"/>
                </a:ext>
              </a:extLst>
            </p:cNvPr>
            <p:cNvSpPr/>
            <p:nvPr/>
          </p:nvSpPr>
          <p:spPr>
            <a:xfrm>
              <a:off x="4090863" y="3380210"/>
              <a:ext cx="195930" cy="146311"/>
            </a:xfrm>
            <a:custGeom>
              <a:avLst/>
              <a:gdLst/>
              <a:ahLst/>
              <a:cxnLst/>
              <a:rect l="l" t="t" r="r" b="b"/>
              <a:pathLst>
                <a:path w="6156" h="4597" extrusionOk="0">
                  <a:moveTo>
                    <a:pt x="1810" y="1834"/>
                  </a:moveTo>
                  <a:cubicBezTo>
                    <a:pt x="2131" y="1834"/>
                    <a:pt x="2429" y="2001"/>
                    <a:pt x="2608" y="2274"/>
                  </a:cubicBezTo>
                  <a:cubicBezTo>
                    <a:pt x="2643" y="2405"/>
                    <a:pt x="2703" y="2536"/>
                    <a:pt x="2762" y="2667"/>
                  </a:cubicBezTo>
                  <a:cubicBezTo>
                    <a:pt x="2762" y="2715"/>
                    <a:pt x="2774" y="2763"/>
                    <a:pt x="2774" y="2810"/>
                  </a:cubicBezTo>
                  <a:cubicBezTo>
                    <a:pt x="2774" y="3346"/>
                    <a:pt x="2346" y="3775"/>
                    <a:pt x="1810" y="3775"/>
                  </a:cubicBezTo>
                  <a:cubicBezTo>
                    <a:pt x="1274" y="3775"/>
                    <a:pt x="834" y="3346"/>
                    <a:pt x="834" y="2810"/>
                  </a:cubicBezTo>
                  <a:cubicBezTo>
                    <a:pt x="834" y="2274"/>
                    <a:pt x="1274" y="1834"/>
                    <a:pt x="1810" y="1834"/>
                  </a:cubicBezTo>
                  <a:close/>
                  <a:moveTo>
                    <a:pt x="1810" y="1322"/>
                  </a:moveTo>
                  <a:cubicBezTo>
                    <a:pt x="2084" y="1322"/>
                    <a:pt x="2346" y="1393"/>
                    <a:pt x="2584" y="1536"/>
                  </a:cubicBezTo>
                  <a:cubicBezTo>
                    <a:pt x="2560" y="1620"/>
                    <a:pt x="2560" y="1703"/>
                    <a:pt x="2548" y="1774"/>
                  </a:cubicBezTo>
                  <a:cubicBezTo>
                    <a:pt x="2346" y="1632"/>
                    <a:pt x="2072" y="1536"/>
                    <a:pt x="1810" y="1536"/>
                  </a:cubicBezTo>
                  <a:cubicBezTo>
                    <a:pt x="1096" y="1536"/>
                    <a:pt x="524" y="2120"/>
                    <a:pt x="524" y="2822"/>
                  </a:cubicBezTo>
                  <a:cubicBezTo>
                    <a:pt x="524" y="3537"/>
                    <a:pt x="1107" y="4096"/>
                    <a:pt x="1810" y="4096"/>
                  </a:cubicBezTo>
                  <a:cubicBezTo>
                    <a:pt x="2417" y="4096"/>
                    <a:pt x="2917" y="3668"/>
                    <a:pt x="3060" y="3108"/>
                  </a:cubicBezTo>
                  <a:cubicBezTo>
                    <a:pt x="3120" y="3167"/>
                    <a:pt x="3155" y="3203"/>
                    <a:pt x="3239" y="3263"/>
                  </a:cubicBezTo>
                  <a:cubicBezTo>
                    <a:pt x="3036" y="3882"/>
                    <a:pt x="2477" y="4299"/>
                    <a:pt x="1810" y="4299"/>
                  </a:cubicBezTo>
                  <a:cubicBezTo>
                    <a:pt x="988" y="4299"/>
                    <a:pt x="322" y="3620"/>
                    <a:pt x="322" y="2810"/>
                  </a:cubicBezTo>
                  <a:cubicBezTo>
                    <a:pt x="322" y="1989"/>
                    <a:pt x="988" y="1322"/>
                    <a:pt x="1810" y="1322"/>
                  </a:cubicBezTo>
                  <a:close/>
                  <a:moveTo>
                    <a:pt x="4382" y="0"/>
                  </a:moveTo>
                  <a:cubicBezTo>
                    <a:pt x="3608" y="0"/>
                    <a:pt x="2929" y="500"/>
                    <a:pt x="2679" y="1179"/>
                  </a:cubicBezTo>
                  <a:cubicBezTo>
                    <a:pt x="2417" y="1036"/>
                    <a:pt x="2131" y="953"/>
                    <a:pt x="1822" y="953"/>
                  </a:cubicBezTo>
                  <a:cubicBezTo>
                    <a:pt x="822" y="953"/>
                    <a:pt x="0" y="1774"/>
                    <a:pt x="0" y="2775"/>
                  </a:cubicBezTo>
                  <a:cubicBezTo>
                    <a:pt x="0" y="3775"/>
                    <a:pt x="822" y="4596"/>
                    <a:pt x="1822" y="4596"/>
                  </a:cubicBezTo>
                  <a:cubicBezTo>
                    <a:pt x="2596" y="4596"/>
                    <a:pt x="3262" y="4120"/>
                    <a:pt x="3512" y="3417"/>
                  </a:cubicBezTo>
                  <a:cubicBezTo>
                    <a:pt x="3763" y="3548"/>
                    <a:pt x="4060" y="3644"/>
                    <a:pt x="4382" y="3644"/>
                  </a:cubicBezTo>
                  <a:cubicBezTo>
                    <a:pt x="4798" y="3644"/>
                    <a:pt x="5191" y="3489"/>
                    <a:pt x="5513" y="3239"/>
                  </a:cubicBezTo>
                  <a:cubicBezTo>
                    <a:pt x="5822" y="2989"/>
                    <a:pt x="6049" y="2632"/>
                    <a:pt x="6132" y="2239"/>
                  </a:cubicBezTo>
                  <a:cubicBezTo>
                    <a:pt x="6156" y="2167"/>
                    <a:pt x="6096" y="2072"/>
                    <a:pt x="6013" y="2060"/>
                  </a:cubicBezTo>
                  <a:cubicBezTo>
                    <a:pt x="6004" y="2059"/>
                    <a:pt x="5996" y="2058"/>
                    <a:pt x="5987" y="2058"/>
                  </a:cubicBezTo>
                  <a:cubicBezTo>
                    <a:pt x="5911" y="2058"/>
                    <a:pt x="5833" y="2104"/>
                    <a:pt x="5822" y="2179"/>
                  </a:cubicBezTo>
                  <a:cubicBezTo>
                    <a:pt x="5656" y="2870"/>
                    <a:pt x="5060" y="3322"/>
                    <a:pt x="4370" y="3322"/>
                  </a:cubicBezTo>
                  <a:cubicBezTo>
                    <a:pt x="3834" y="3322"/>
                    <a:pt x="3334" y="3048"/>
                    <a:pt x="3072" y="2572"/>
                  </a:cubicBezTo>
                  <a:cubicBezTo>
                    <a:pt x="3036" y="2417"/>
                    <a:pt x="2977" y="2274"/>
                    <a:pt x="2905" y="2132"/>
                  </a:cubicBezTo>
                  <a:cubicBezTo>
                    <a:pt x="2715" y="1215"/>
                    <a:pt x="3429" y="334"/>
                    <a:pt x="4370" y="334"/>
                  </a:cubicBezTo>
                  <a:cubicBezTo>
                    <a:pt x="5060" y="334"/>
                    <a:pt x="5656" y="810"/>
                    <a:pt x="5822" y="1477"/>
                  </a:cubicBezTo>
                  <a:cubicBezTo>
                    <a:pt x="5832" y="1556"/>
                    <a:pt x="5899" y="1602"/>
                    <a:pt x="5969" y="1602"/>
                  </a:cubicBezTo>
                  <a:cubicBezTo>
                    <a:pt x="5984" y="1602"/>
                    <a:pt x="5998" y="1600"/>
                    <a:pt x="6013" y="1596"/>
                  </a:cubicBezTo>
                  <a:cubicBezTo>
                    <a:pt x="6108" y="1584"/>
                    <a:pt x="6144" y="1489"/>
                    <a:pt x="6132" y="1405"/>
                  </a:cubicBezTo>
                  <a:cubicBezTo>
                    <a:pt x="6049" y="1024"/>
                    <a:pt x="5822" y="667"/>
                    <a:pt x="5513" y="405"/>
                  </a:cubicBezTo>
                  <a:cubicBezTo>
                    <a:pt x="5191" y="155"/>
                    <a:pt x="4775" y="0"/>
                    <a:pt x="4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10000"/>
                  </a:schemeClr>
                </a:solidFill>
              </a:endParaRPr>
            </a:p>
          </p:txBody>
        </p:sp>
        <p:sp>
          <p:nvSpPr>
            <p:cNvPr id="76" name="Google Shape;24765;p69">
              <a:extLst>
                <a:ext uri="{FF2B5EF4-FFF2-40B4-BE49-F238E27FC236}">
                  <a16:creationId xmlns:a16="http://schemas.microsoft.com/office/drawing/2014/main" id="{474FE452-627C-B14A-B991-35A978EA9B4D}"/>
                </a:ext>
              </a:extLst>
            </p:cNvPr>
            <p:cNvSpPr/>
            <p:nvPr/>
          </p:nvSpPr>
          <p:spPr>
            <a:xfrm>
              <a:off x="4215914" y="3415061"/>
              <a:ext cx="28072" cy="49301"/>
            </a:xfrm>
            <a:custGeom>
              <a:avLst/>
              <a:gdLst/>
              <a:ahLst/>
              <a:cxnLst/>
              <a:rect l="l" t="t" r="r" b="b"/>
              <a:pathLst>
                <a:path w="882" h="1549" extrusionOk="0">
                  <a:moveTo>
                    <a:pt x="405" y="298"/>
                  </a:moveTo>
                  <a:lnTo>
                    <a:pt x="405" y="584"/>
                  </a:lnTo>
                  <a:cubicBezTo>
                    <a:pt x="286" y="537"/>
                    <a:pt x="262" y="501"/>
                    <a:pt x="262" y="429"/>
                  </a:cubicBezTo>
                  <a:cubicBezTo>
                    <a:pt x="262" y="358"/>
                    <a:pt x="334" y="310"/>
                    <a:pt x="405" y="298"/>
                  </a:cubicBezTo>
                  <a:close/>
                  <a:moveTo>
                    <a:pt x="512" y="882"/>
                  </a:moveTo>
                  <a:cubicBezTo>
                    <a:pt x="631" y="918"/>
                    <a:pt x="643" y="977"/>
                    <a:pt x="643" y="1060"/>
                  </a:cubicBezTo>
                  <a:cubicBezTo>
                    <a:pt x="643" y="1144"/>
                    <a:pt x="584" y="1191"/>
                    <a:pt x="512" y="1203"/>
                  </a:cubicBezTo>
                  <a:lnTo>
                    <a:pt x="512" y="882"/>
                  </a:lnTo>
                  <a:close/>
                  <a:moveTo>
                    <a:pt x="465" y="1"/>
                  </a:moveTo>
                  <a:cubicBezTo>
                    <a:pt x="441" y="1"/>
                    <a:pt x="405" y="13"/>
                    <a:pt x="405" y="48"/>
                  </a:cubicBezTo>
                  <a:lnTo>
                    <a:pt x="405" y="96"/>
                  </a:lnTo>
                  <a:cubicBezTo>
                    <a:pt x="179" y="132"/>
                    <a:pt x="48" y="251"/>
                    <a:pt x="48" y="477"/>
                  </a:cubicBezTo>
                  <a:cubicBezTo>
                    <a:pt x="48" y="715"/>
                    <a:pt x="226" y="787"/>
                    <a:pt x="405" y="846"/>
                  </a:cubicBezTo>
                  <a:lnTo>
                    <a:pt x="405" y="1215"/>
                  </a:lnTo>
                  <a:cubicBezTo>
                    <a:pt x="298" y="1203"/>
                    <a:pt x="262" y="1156"/>
                    <a:pt x="167" y="1096"/>
                  </a:cubicBezTo>
                  <a:cubicBezTo>
                    <a:pt x="150" y="1084"/>
                    <a:pt x="133" y="1079"/>
                    <a:pt x="117" y="1079"/>
                  </a:cubicBezTo>
                  <a:cubicBezTo>
                    <a:pt x="53" y="1079"/>
                    <a:pt x="0" y="1158"/>
                    <a:pt x="0" y="1215"/>
                  </a:cubicBezTo>
                  <a:cubicBezTo>
                    <a:pt x="0" y="1251"/>
                    <a:pt x="24" y="1275"/>
                    <a:pt x="36" y="1299"/>
                  </a:cubicBezTo>
                  <a:cubicBezTo>
                    <a:pt x="107" y="1394"/>
                    <a:pt x="274" y="1441"/>
                    <a:pt x="405" y="1441"/>
                  </a:cubicBezTo>
                  <a:lnTo>
                    <a:pt x="405" y="1501"/>
                  </a:lnTo>
                  <a:cubicBezTo>
                    <a:pt x="405" y="1537"/>
                    <a:pt x="441" y="1549"/>
                    <a:pt x="465" y="1549"/>
                  </a:cubicBezTo>
                  <a:cubicBezTo>
                    <a:pt x="500" y="1549"/>
                    <a:pt x="524" y="1525"/>
                    <a:pt x="524" y="1501"/>
                  </a:cubicBezTo>
                  <a:lnTo>
                    <a:pt x="524" y="1441"/>
                  </a:lnTo>
                  <a:cubicBezTo>
                    <a:pt x="715" y="1406"/>
                    <a:pt x="881" y="1299"/>
                    <a:pt x="881" y="1037"/>
                  </a:cubicBezTo>
                  <a:cubicBezTo>
                    <a:pt x="881" y="787"/>
                    <a:pt x="715" y="703"/>
                    <a:pt x="524" y="620"/>
                  </a:cubicBezTo>
                  <a:lnTo>
                    <a:pt x="524" y="298"/>
                  </a:lnTo>
                  <a:cubicBezTo>
                    <a:pt x="596" y="298"/>
                    <a:pt x="631" y="310"/>
                    <a:pt x="703" y="358"/>
                  </a:cubicBezTo>
                  <a:cubicBezTo>
                    <a:pt x="717" y="362"/>
                    <a:pt x="732" y="364"/>
                    <a:pt x="746" y="364"/>
                  </a:cubicBezTo>
                  <a:cubicBezTo>
                    <a:pt x="777" y="364"/>
                    <a:pt x="805" y="351"/>
                    <a:pt x="822" y="310"/>
                  </a:cubicBezTo>
                  <a:cubicBezTo>
                    <a:pt x="857" y="263"/>
                    <a:pt x="869" y="203"/>
                    <a:pt x="810" y="156"/>
                  </a:cubicBezTo>
                  <a:cubicBezTo>
                    <a:pt x="738" y="96"/>
                    <a:pt x="619" y="84"/>
                    <a:pt x="524" y="84"/>
                  </a:cubicBezTo>
                  <a:lnTo>
                    <a:pt x="524" y="48"/>
                  </a:lnTo>
                  <a:cubicBezTo>
                    <a:pt x="524" y="13"/>
                    <a:pt x="500" y="1"/>
                    <a:pt x="4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10000"/>
                  </a:schemeClr>
                </a:solidFill>
              </a:endParaRPr>
            </a:p>
          </p:txBody>
        </p:sp>
        <p:sp>
          <p:nvSpPr>
            <p:cNvPr id="77" name="Google Shape;24766;p69">
              <a:extLst>
                <a:ext uri="{FF2B5EF4-FFF2-40B4-BE49-F238E27FC236}">
                  <a16:creationId xmlns:a16="http://schemas.microsoft.com/office/drawing/2014/main" id="{48218404-779F-754E-88A4-525FEDBEF79A}"/>
                </a:ext>
              </a:extLst>
            </p:cNvPr>
            <p:cNvSpPr/>
            <p:nvPr/>
          </p:nvSpPr>
          <p:spPr>
            <a:xfrm>
              <a:off x="3988156" y="3495935"/>
              <a:ext cx="353954" cy="203155"/>
            </a:xfrm>
            <a:custGeom>
              <a:avLst/>
              <a:gdLst/>
              <a:ahLst/>
              <a:cxnLst/>
              <a:rect l="l" t="t" r="r" b="b"/>
              <a:pathLst>
                <a:path w="11121" h="6383" extrusionOk="0">
                  <a:moveTo>
                    <a:pt x="3525" y="1884"/>
                  </a:moveTo>
                  <a:cubicBezTo>
                    <a:pt x="3540" y="1884"/>
                    <a:pt x="3561" y="1898"/>
                    <a:pt x="3561" y="1925"/>
                  </a:cubicBezTo>
                  <a:cubicBezTo>
                    <a:pt x="3632" y="2103"/>
                    <a:pt x="4632" y="4770"/>
                    <a:pt x="4680" y="4854"/>
                  </a:cubicBezTo>
                  <a:cubicBezTo>
                    <a:pt x="4692" y="4865"/>
                    <a:pt x="4680" y="4901"/>
                    <a:pt x="4644" y="4901"/>
                  </a:cubicBezTo>
                  <a:lnTo>
                    <a:pt x="3930" y="5163"/>
                  </a:lnTo>
                  <a:cubicBezTo>
                    <a:pt x="3882" y="5032"/>
                    <a:pt x="2870" y="2341"/>
                    <a:pt x="2799" y="2163"/>
                  </a:cubicBezTo>
                  <a:lnTo>
                    <a:pt x="3513" y="1889"/>
                  </a:lnTo>
                  <a:cubicBezTo>
                    <a:pt x="3516" y="1886"/>
                    <a:pt x="3520" y="1884"/>
                    <a:pt x="3525" y="1884"/>
                  </a:cubicBezTo>
                  <a:close/>
                  <a:moveTo>
                    <a:pt x="2501" y="2294"/>
                  </a:moveTo>
                  <a:lnTo>
                    <a:pt x="3632" y="5306"/>
                  </a:lnTo>
                  <a:cubicBezTo>
                    <a:pt x="3096" y="5496"/>
                    <a:pt x="1763" y="5997"/>
                    <a:pt x="1536" y="6092"/>
                  </a:cubicBezTo>
                  <a:cubicBezTo>
                    <a:pt x="1528" y="6095"/>
                    <a:pt x="1520" y="6096"/>
                    <a:pt x="1511" y="6096"/>
                  </a:cubicBezTo>
                  <a:cubicBezTo>
                    <a:pt x="1485" y="6096"/>
                    <a:pt x="1459" y="6081"/>
                    <a:pt x="1441" y="6044"/>
                  </a:cubicBezTo>
                  <a:lnTo>
                    <a:pt x="358" y="3175"/>
                  </a:lnTo>
                  <a:cubicBezTo>
                    <a:pt x="346" y="3139"/>
                    <a:pt x="358" y="3103"/>
                    <a:pt x="405" y="3080"/>
                  </a:cubicBezTo>
                  <a:cubicBezTo>
                    <a:pt x="1084" y="2829"/>
                    <a:pt x="2025" y="2472"/>
                    <a:pt x="2501" y="2294"/>
                  </a:cubicBezTo>
                  <a:close/>
                  <a:moveTo>
                    <a:pt x="10195" y="0"/>
                  </a:moveTo>
                  <a:cubicBezTo>
                    <a:pt x="9949" y="0"/>
                    <a:pt x="9714" y="126"/>
                    <a:pt x="9537" y="282"/>
                  </a:cubicBezTo>
                  <a:lnTo>
                    <a:pt x="7835" y="1698"/>
                  </a:lnTo>
                  <a:cubicBezTo>
                    <a:pt x="7740" y="1496"/>
                    <a:pt x="7537" y="1282"/>
                    <a:pt x="7144" y="1282"/>
                  </a:cubicBezTo>
                  <a:cubicBezTo>
                    <a:pt x="6745" y="1282"/>
                    <a:pt x="6434" y="1280"/>
                    <a:pt x="6185" y="1280"/>
                  </a:cubicBezTo>
                  <a:cubicBezTo>
                    <a:pt x="5437" y="1280"/>
                    <a:pt x="5254" y="1294"/>
                    <a:pt x="4977" y="1401"/>
                  </a:cubicBezTo>
                  <a:lnTo>
                    <a:pt x="3882" y="1853"/>
                  </a:lnTo>
                  <a:lnTo>
                    <a:pt x="3870" y="1806"/>
                  </a:lnTo>
                  <a:cubicBezTo>
                    <a:pt x="3814" y="1665"/>
                    <a:pt x="3669" y="1569"/>
                    <a:pt x="3523" y="1569"/>
                  </a:cubicBezTo>
                  <a:cubicBezTo>
                    <a:pt x="3484" y="1569"/>
                    <a:pt x="3444" y="1576"/>
                    <a:pt x="3406" y="1591"/>
                  </a:cubicBezTo>
                  <a:lnTo>
                    <a:pt x="2596" y="1913"/>
                  </a:lnTo>
                  <a:cubicBezTo>
                    <a:pt x="2239" y="2044"/>
                    <a:pt x="1084" y="2472"/>
                    <a:pt x="298" y="2770"/>
                  </a:cubicBezTo>
                  <a:cubicBezTo>
                    <a:pt x="108" y="2841"/>
                    <a:pt x="1" y="3068"/>
                    <a:pt x="72" y="3258"/>
                  </a:cubicBezTo>
                  <a:lnTo>
                    <a:pt x="1167" y="6139"/>
                  </a:lnTo>
                  <a:cubicBezTo>
                    <a:pt x="1222" y="6285"/>
                    <a:pt x="1368" y="6382"/>
                    <a:pt x="1518" y="6382"/>
                  </a:cubicBezTo>
                  <a:cubicBezTo>
                    <a:pt x="1564" y="6382"/>
                    <a:pt x="1611" y="6373"/>
                    <a:pt x="1656" y="6354"/>
                  </a:cubicBezTo>
                  <a:cubicBezTo>
                    <a:pt x="1906" y="6270"/>
                    <a:pt x="3549" y="5639"/>
                    <a:pt x="3894" y="5508"/>
                  </a:cubicBezTo>
                  <a:lnTo>
                    <a:pt x="4763" y="5175"/>
                  </a:lnTo>
                  <a:cubicBezTo>
                    <a:pt x="4942" y="5104"/>
                    <a:pt x="5049" y="4901"/>
                    <a:pt x="4965" y="4723"/>
                  </a:cubicBezTo>
                  <a:lnTo>
                    <a:pt x="4954" y="4675"/>
                  </a:lnTo>
                  <a:cubicBezTo>
                    <a:pt x="5525" y="4437"/>
                    <a:pt x="5537" y="4413"/>
                    <a:pt x="6120" y="4413"/>
                  </a:cubicBezTo>
                  <a:cubicBezTo>
                    <a:pt x="6204" y="4413"/>
                    <a:pt x="6275" y="4330"/>
                    <a:pt x="6275" y="4246"/>
                  </a:cubicBezTo>
                  <a:cubicBezTo>
                    <a:pt x="6275" y="4151"/>
                    <a:pt x="6204" y="4080"/>
                    <a:pt x="6120" y="4080"/>
                  </a:cubicBezTo>
                  <a:cubicBezTo>
                    <a:pt x="5477" y="4080"/>
                    <a:pt x="5418" y="4127"/>
                    <a:pt x="4834" y="4377"/>
                  </a:cubicBezTo>
                  <a:lnTo>
                    <a:pt x="3989" y="2127"/>
                  </a:lnTo>
                  <a:lnTo>
                    <a:pt x="5073" y="1686"/>
                  </a:lnTo>
                  <a:cubicBezTo>
                    <a:pt x="5294" y="1601"/>
                    <a:pt x="5460" y="1589"/>
                    <a:pt x="6106" y="1589"/>
                  </a:cubicBezTo>
                  <a:cubicBezTo>
                    <a:pt x="6364" y="1589"/>
                    <a:pt x="6699" y="1591"/>
                    <a:pt x="7144" y="1591"/>
                  </a:cubicBezTo>
                  <a:cubicBezTo>
                    <a:pt x="7323" y="1591"/>
                    <a:pt x="7442" y="1651"/>
                    <a:pt x="7513" y="1770"/>
                  </a:cubicBezTo>
                  <a:cubicBezTo>
                    <a:pt x="7573" y="1865"/>
                    <a:pt x="7573" y="1948"/>
                    <a:pt x="7585" y="1984"/>
                  </a:cubicBezTo>
                  <a:cubicBezTo>
                    <a:pt x="7585" y="2044"/>
                    <a:pt x="7549" y="2341"/>
                    <a:pt x="7263" y="2389"/>
                  </a:cubicBezTo>
                  <a:cubicBezTo>
                    <a:pt x="6835" y="2460"/>
                    <a:pt x="5882" y="2591"/>
                    <a:pt x="5882" y="2591"/>
                  </a:cubicBezTo>
                  <a:cubicBezTo>
                    <a:pt x="5787" y="2603"/>
                    <a:pt x="5727" y="2687"/>
                    <a:pt x="5739" y="2770"/>
                  </a:cubicBezTo>
                  <a:cubicBezTo>
                    <a:pt x="5763" y="2841"/>
                    <a:pt x="5823" y="2901"/>
                    <a:pt x="5906" y="2901"/>
                  </a:cubicBezTo>
                  <a:lnTo>
                    <a:pt x="5942" y="2901"/>
                  </a:lnTo>
                  <a:cubicBezTo>
                    <a:pt x="5954" y="2901"/>
                    <a:pt x="6894" y="2770"/>
                    <a:pt x="7335" y="2699"/>
                  </a:cubicBezTo>
                  <a:cubicBezTo>
                    <a:pt x="7740" y="2627"/>
                    <a:pt x="7882" y="2282"/>
                    <a:pt x="7918" y="2056"/>
                  </a:cubicBezTo>
                  <a:lnTo>
                    <a:pt x="9764" y="520"/>
                  </a:lnTo>
                  <a:cubicBezTo>
                    <a:pt x="9875" y="408"/>
                    <a:pt x="10028" y="311"/>
                    <a:pt x="10188" y="311"/>
                  </a:cubicBezTo>
                  <a:cubicBezTo>
                    <a:pt x="10285" y="311"/>
                    <a:pt x="10384" y="347"/>
                    <a:pt x="10478" y="436"/>
                  </a:cubicBezTo>
                  <a:cubicBezTo>
                    <a:pt x="10776" y="734"/>
                    <a:pt x="10502" y="1091"/>
                    <a:pt x="10430" y="1151"/>
                  </a:cubicBezTo>
                  <a:cubicBezTo>
                    <a:pt x="10359" y="1222"/>
                    <a:pt x="8097" y="3651"/>
                    <a:pt x="8097" y="3651"/>
                  </a:cubicBezTo>
                  <a:cubicBezTo>
                    <a:pt x="7763" y="4020"/>
                    <a:pt x="7323" y="4080"/>
                    <a:pt x="7144" y="4092"/>
                  </a:cubicBezTo>
                  <a:lnTo>
                    <a:pt x="6847" y="4092"/>
                  </a:lnTo>
                  <a:cubicBezTo>
                    <a:pt x="6751" y="4092"/>
                    <a:pt x="6680" y="4175"/>
                    <a:pt x="6680" y="4258"/>
                  </a:cubicBezTo>
                  <a:cubicBezTo>
                    <a:pt x="6680" y="4353"/>
                    <a:pt x="6751" y="4425"/>
                    <a:pt x="6847" y="4425"/>
                  </a:cubicBezTo>
                  <a:lnTo>
                    <a:pt x="7156" y="4425"/>
                  </a:lnTo>
                  <a:cubicBezTo>
                    <a:pt x="7382" y="4413"/>
                    <a:pt x="7918" y="4330"/>
                    <a:pt x="8335" y="3877"/>
                  </a:cubicBezTo>
                  <a:cubicBezTo>
                    <a:pt x="10669" y="1377"/>
                    <a:pt x="10669" y="1377"/>
                    <a:pt x="10669" y="1353"/>
                  </a:cubicBezTo>
                  <a:cubicBezTo>
                    <a:pt x="10883" y="1151"/>
                    <a:pt x="11121" y="627"/>
                    <a:pt x="10704" y="210"/>
                  </a:cubicBezTo>
                  <a:cubicBezTo>
                    <a:pt x="10539" y="60"/>
                    <a:pt x="10365" y="0"/>
                    <a:pt x="101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10000"/>
                  </a:schemeClr>
                </a:solidFill>
              </a:endParaRPr>
            </a:p>
          </p:txBody>
        </p:sp>
      </p:grpSp>
      <p:grpSp>
        <p:nvGrpSpPr>
          <p:cNvPr id="79" name="Google Shape;24761;p69">
            <a:extLst>
              <a:ext uri="{FF2B5EF4-FFF2-40B4-BE49-F238E27FC236}">
                <a16:creationId xmlns:a16="http://schemas.microsoft.com/office/drawing/2014/main" id="{858738CC-6CE1-C44D-93FB-CFF16C0925CD}"/>
              </a:ext>
            </a:extLst>
          </p:cNvPr>
          <p:cNvGrpSpPr/>
          <p:nvPr/>
        </p:nvGrpSpPr>
        <p:grpSpPr>
          <a:xfrm>
            <a:off x="5063633" y="595155"/>
            <a:ext cx="353954" cy="318880"/>
            <a:chOff x="3988156" y="3380210"/>
            <a:chExt cx="353954" cy="318880"/>
          </a:xfrm>
          <a:solidFill>
            <a:schemeClr val="bg2"/>
          </a:solidFill>
        </p:grpSpPr>
        <p:sp>
          <p:nvSpPr>
            <p:cNvPr id="81" name="Google Shape;24762;p69">
              <a:extLst>
                <a:ext uri="{FF2B5EF4-FFF2-40B4-BE49-F238E27FC236}">
                  <a16:creationId xmlns:a16="http://schemas.microsoft.com/office/drawing/2014/main" id="{103D4294-9C7F-E24F-8797-01326862F368}"/>
                </a:ext>
              </a:extLst>
            </p:cNvPr>
            <p:cNvSpPr/>
            <p:nvPr/>
          </p:nvSpPr>
          <p:spPr>
            <a:xfrm>
              <a:off x="4134053" y="3446156"/>
              <a:ext cx="28454" cy="49269"/>
            </a:xfrm>
            <a:custGeom>
              <a:avLst/>
              <a:gdLst/>
              <a:ahLst/>
              <a:cxnLst/>
              <a:rect l="l" t="t" r="r" b="b"/>
              <a:pathLst>
                <a:path w="894" h="1548" extrusionOk="0">
                  <a:moveTo>
                    <a:pt x="417" y="286"/>
                  </a:moveTo>
                  <a:lnTo>
                    <a:pt x="417" y="572"/>
                  </a:lnTo>
                  <a:cubicBezTo>
                    <a:pt x="298" y="524"/>
                    <a:pt x="274" y="500"/>
                    <a:pt x="274" y="417"/>
                  </a:cubicBezTo>
                  <a:cubicBezTo>
                    <a:pt x="274" y="345"/>
                    <a:pt x="346" y="298"/>
                    <a:pt x="417" y="286"/>
                  </a:cubicBezTo>
                  <a:close/>
                  <a:moveTo>
                    <a:pt x="524" y="869"/>
                  </a:moveTo>
                  <a:cubicBezTo>
                    <a:pt x="643" y="917"/>
                    <a:pt x="655" y="976"/>
                    <a:pt x="655" y="1048"/>
                  </a:cubicBezTo>
                  <a:cubicBezTo>
                    <a:pt x="655" y="1119"/>
                    <a:pt x="596" y="1179"/>
                    <a:pt x="524" y="1191"/>
                  </a:cubicBezTo>
                  <a:lnTo>
                    <a:pt x="524" y="869"/>
                  </a:lnTo>
                  <a:close/>
                  <a:moveTo>
                    <a:pt x="477" y="0"/>
                  </a:moveTo>
                  <a:cubicBezTo>
                    <a:pt x="453" y="0"/>
                    <a:pt x="417" y="24"/>
                    <a:pt x="417" y="48"/>
                  </a:cubicBezTo>
                  <a:lnTo>
                    <a:pt x="417" y="107"/>
                  </a:lnTo>
                  <a:cubicBezTo>
                    <a:pt x="191" y="131"/>
                    <a:pt x="60" y="250"/>
                    <a:pt x="60" y="476"/>
                  </a:cubicBezTo>
                  <a:cubicBezTo>
                    <a:pt x="60" y="703"/>
                    <a:pt x="227" y="774"/>
                    <a:pt x="417" y="845"/>
                  </a:cubicBezTo>
                  <a:lnTo>
                    <a:pt x="417" y="1226"/>
                  </a:lnTo>
                  <a:cubicBezTo>
                    <a:pt x="310" y="1203"/>
                    <a:pt x="274" y="1179"/>
                    <a:pt x="179" y="1107"/>
                  </a:cubicBezTo>
                  <a:cubicBezTo>
                    <a:pt x="160" y="1093"/>
                    <a:pt x="143" y="1087"/>
                    <a:pt x="127" y="1087"/>
                  </a:cubicBezTo>
                  <a:cubicBezTo>
                    <a:pt x="101" y="1087"/>
                    <a:pt x="77" y="1102"/>
                    <a:pt x="48" y="1131"/>
                  </a:cubicBezTo>
                  <a:cubicBezTo>
                    <a:pt x="0" y="1191"/>
                    <a:pt x="0" y="1250"/>
                    <a:pt x="48" y="1298"/>
                  </a:cubicBezTo>
                  <a:cubicBezTo>
                    <a:pt x="120" y="1405"/>
                    <a:pt x="274" y="1453"/>
                    <a:pt x="417" y="1453"/>
                  </a:cubicBezTo>
                  <a:lnTo>
                    <a:pt x="417" y="1512"/>
                  </a:lnTo>
                  <a:cubicBezTo>
                    <a:pt x="417" y="1536"/>
                    <a:pt x="453" y="1548"/>
                    <a:pt x="477" y="1548"/>
                  </a:cubicBezTo>
                  <a:cubicBezTo>
                    <a:pt x="512" y="1548"/>
                    <a:pt x="536" y="1536"/>
                    <a:pt x="536" y="1512"/>
                  </a:cubicBezTo>
                  <a:lnTo>
                    <a:pt x="536" y="1453"/>
                  </a:lnTo>
                  <a:cubicBezTo>
                    <a:pt x="727" y="1417"/>
                    <a:pt x="893" y="1298"/>
                    <a:pt x="893" y="1048"/>
                  </a:cubicBezTo>
                  <a:cubicBezTo>
                    <a:pt x="893" y="798"/>
                    <a:pt x="751" y="691"/>
                    <a:pt x="536" y="619"/>
                  </a:cubicBezTo>
                  <a:lnTo>
                    <a:pt x="536" y="286"/>
                  </a:lnTo>
                  <a:cubicBezTo>
                    <a:pt x="584" y="286"/>
                    <a:pt x="631" y="298"/>
                    <a:pt x="667" y="333"/>
                  </a:cubicBezTo>
                  <a:cubicBezTo>
                    <a:pt x="694" y="340"/>
                    <a:pt x="726" y="363"/>
                    <a:pt x="759" y="363"/>
                  </a:cubicBezTo>
                  <a:cubicBezTo>
                    <a:pt x="783" y="363"/>
                    <a:pt x="808" y="350"/>
                    <a:pt x="834" y="310"/>
                  </a:cubicBezTo>
                  <a:cubicBezTo>
                    <a:pt x="870" y="274"/>
                    <a:pt x="882" y="214"/>
                    <a:pt x="822" y="167"/>
                  </a:cubicBezTo>
                  <a:cubicBezTo>
                    <a:pt x="751" y="107"/>
                    <a:pt x="631" y="95"/>
                    <a:pt x="536" y="95"/>
                  </a:cubicBezTo>
                  <a:lnTo>
                    <a:pt x="536" y="48"/>
                  </a:lnTo>
                  <a:cubicBezTo>
                    <a:pt x="536" y="12"/>
                    <a:pt x="501" y="0"/>
                    <a:pt x="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10000"/>
                  </a:schemeClr>
                </a:solidFill>
              </a:endParaRPr>
            </a:p>
          </p:txBody>
        </p:sp>
        <p:sp>
          <p:nvSpPr>
            <p:cNvPr id="82" name="Google Shape;24763;p69">
              <a:extLst>
                <a:ext uri="{FF2B5EF4-FFF2-40B4-BE49-F238E27FC236}">
                  <a16:creationId xmlns:a16="http://schemas.microsoft.com/office/drawing/2014/main" id="{993C5BFC-5096-3F42-93E2-8C484DFEDF05}"/>
                </a:ext>
              </a:extLst>
            </p:cNvPr>
            <p:cNvSpPr/>
            <p:nvPr/>
          </p:nvSpPr>
          <p:spPr>
            <a:xfrm>
              <a:off x="4188988" y="3398001"/>
              <a:ext cx="81510" cy="81510"/>
            </a:xfrm>
            <a:custGeom>
              <a:avLst/>
              <a:gdLst/>
              <a:ahLst/>
              <a:cxnLst/>
              <a:rect l="l" t="t" r="r" b="b"/>
              <a:pathLst>
                <a:path w="2561" h="2561" extrusionOk="0">
                  <a:moveTo>
                    <a:pt x="1287" y="311"/>
                  </a:moveTo>
                  <a:cubicBezTo>
                    <a:pt x="1823" y="311"/>
                    <a:pt x="2251" y="739"/>
                    <a:pt x="2251" y="1275"/>
                  </a:cubicBezTo>
                  <a:cubicBezTo>
                    <a:pt x="2251" y="1811"/>
                    <a:pt x="1823" y="2251"/>
                    <a:pt x="1287" y="2251"/>
                  </a:cubicBezTo>
                  <a:cubicBezTo>
                    <a:pt x="751" y="2251"/>
                    <a:pt x="310" y="1811"/>
                    <a:pt x="310" y="1275"/>
                  </a:cubicBezTo>
                  <a:cubicBezTo>
                    <a:pt x="310" y="739"/>
                    <a:pt x="751" y="311"/>
                    <a:pt x="1287" y="311"/>
                  </a:cubicBezTo>
                  <a:close/>
                  <a:moveTo>
                    <a:pt x="1287" y="1"/>
                  </a:moveTo>
                  <a:cubicBezTo>
                    <a:pt x="572" y="1"/>
                    <a:pt x="1" y="584"/>
                    <a:pt x="1" y="1275"/>
                  </a:cubicBezTo>
                  <a:cubicBezTo>
                    <a:pt x="1" y="1989"/>
                    <a:pt x="584" y="2561"/>
                    <a:pt x="1287" y="2561"/>
                  </a:cubicBezTo>
                  <a:cubicBezTo>
                    <a:pt x="2001" y="2561"/>
                    <a:pt x="2561" y="1977"/>
                    <a:pt x="2561" y="1275"/>
                  </a:cubicBezTo>
                  <a:cubicBezTo>
                    <a:pt x="2561" y="584"/>
                    <a:pt x="2001" y="1"/>
                    <a:pt x="12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10000"/>
                  </a:schemeClr>
                </a:solidFill>
              </a:endParaRPr>
            </a:p>
          </p:txBody>
        </p:sp>
        <p:sp>
          <p:nvSpPr>
            <p:cNvPr id="83" name="Google Shape;24764;p69">
              <a:extLst>
                <a:ext uri="{FF2B5EF4-FFF2-40B4-BE49-F238E27FC236}">
                  <a16:creationId xmlns:a16="http://schemas.microsoft.com/office/drawing/2014/main" id="{9FD7AA93-F7C7-2B40-A224-D738D9D3F275}"/>
                </a:ext>
              </a:extLst>
            </p:cNvPr>
            <p:cNvSpPr/>
            <p:nvPr/>
          </p:nvSpPr>
          <p:spPr>
            <a:xfrm>
              <a:off x="4090863" y="3380210"/>
              <a:ext cx="195930" cy="146311"/>
            </a:xfrm>
            <a:custGeom>
              <a:avLst/>
              <a:gdLst/>
              <a:ahLst/>
              <a:cxnLst/>
              <a:rect l="l" t="t" r="r" b="b"/>
              <a:pathLst>
                <a:path w="6156" h="4597" extrusionOk="0">
                  <a:moveTo>
                    <a:pt x="1810" y="1834"/>
                  </a:moveTo>
                  <a:cubicBezTo>
                    <a:pt x="2131" y="1834"/>
                    <a:pt x="2429" y="2001"/>
                    <a:pt x="2608" y="2274"/>
                  </a:cubicBezTo>
                  <a:cubicBezTo>
                    <a:pt x="2643" y="2405"/>
                    <a:pt x="2703" y="2536"/>
                    <a:pt x="2762" y="2667"/>
                  </a:cubicBezTo>
                  <a:cubicBezTo>
                    <a:pt x="2762" y="2715"/>
                    <a:pt x="2774" y="2763"/>
                    <a:pt x="2774" y="2810"/>
                  </a:cubicBezTo>
                  <a:cubicBezTo>
                    <a:pt x="2774" y="3346"/>
                    <a:pt x="2346" y="3775"/>
                    <a:pt x="1810" y="3775"/>
                  </a:cubicBezTo>
                  <a:cubicBezTo>
                    <a:pt x="1274" y="3775"/>
                    <a:pt x="834" y="3346"/>
                    <a:pt x="834" y="2810"/>
                  </a:cubicBezTo>
                  <a:cubicBezTo>
                    <a:pt x="834" y="2274"/>
                    <a:pt x="1274" y="1834"/>
                    <a:pt x="1810" y="1834"/>
                  </a:cubicBezTo>
                  <a:close/>
                  <a:moveTo>
                    <a:pt x="1810" y="1322"/>
                  </a:moveTo>
                  <a:cubicBezTo>
                    <a:pt x="2084" y="1322"/>
                    <a:pt x="2346" y="1393"/>
                    <a:pt x="2584" y="1536"/>
                  </a:cubicBezTo>
                  <a:cubicBezTo>
                    <a:pt x="2560" y="1620"/>
                    <a:pt x="2560" y="1703"/>
                    <a:pt x="2548" y="1774"/>
                  </a:cubicBezTo>
                  <a:cubicBezTo>
                    <a:pt x="2346" y="1632"/>
                    <a:pt x="2072" y="1536"/>
                    <a:pt x="1810" y="1536"/>
                  </a:cubicBezTo>
                  <a:cubicBezTo>
                    <a:pt x="1096" y="1536"/>
                    <a:pt x="524" y="2120"/>
                    <a:pt x="524" y="2822"/>
                  </a:cubicBezTo>
                  <a:cubicBezTo>
                    <a:pt x="524" y="3537"/>
                    <a:pt x="1107" y="4096"/>
                    <a:pt x="1810" y="4096"/>
                  </a:cubicBezTo>
                  <a:cubicBezTo>
                    <a:pt x="2417" y="4096"/>
                    <a:pt x="2917" y="3668"/>
                    <a:pt x="3060" y="3108"/>
                  </a:cubicBezTo>
                  <a:cubicBezTo>
                    <a:pt x="3120" y="3167"/>
                    <a:pt x="3155" y="3203"/>
                    <a:pt x="3239" y="3263"/>
                  </a:cubicBezTo>
                  <a:cubicBezTo>
                    <a:pt x="3036" y="3882"/>
                    <a:pt x="2477" y="4299"/>
                    <a:pt x="1810" y="4299"/>
                  </a:cubicBezTo>
                  <a:cubicBezTo>
                    <a:pt x="988" y="4299"/>
                    <a:pt x="322" y="3620"/>
                    <a:pt x="322" y="2810"/>
                  </a:cubicBezTo>
                  <a:cubicBezTo>
                    <a:pt x="322" y="1989"/>
                    <a:pt x="988" y="1322"/>
                    <a:pt x="1810" y="1322"/>
                  </a:cubicBezTo>
                  <a:close/>
                  <a:moveTo>
                    <a:pt x="4382" y="0"/>
                  </a:moveTo>
                  <a:cubicBezTo>
                    <a:pt x="3608" y="0"/>
                    <a:pt x="2929" y="500"/>
                    <a:pt x="2679" y="1179"/>
                  </a:cubicBezTo>
                  <a:cubicBezTo>
                    <a:pt x="2417" y="1036"/>
                    <a:pt x="2131" y="953"/>
                    <a:pt x="1822" y="953"/>
                  </a:cubicBezTo>
                  <a:cubicBezTo>
                    <a:pt x="822" y="953"/>
                    <a:pt x="0" y="1774"/>
                    <a:pt x="0" y="2775"/>
                  </a:cubicBezTo>
                  <a:cubicBezTo>
                    <a:pt x="0" y="3775"/>
                    <a:pt x="822" y="4596"/>
                    <a:pt x="1822" y="4596"/>
                  </a:cubicBezTo>
                  <a:cubicBezTo>
                    <a:pt x="2596" y="4596"/>
                    <a:pt x="3262" y="4120"/>
                    <a:pt x="3512" y="3417"/>
                  </a:cubicBezTo>
                  <a:cubicBezTo>
                    <a:pt x="3763" y="3548"/>
                    <a:pt x="4060" y="3644"/>
                    <a:pt x="4382" y="3644"/>
                  </a:cubicBezTo>
                  <a:cubicBezTo>
                    <a:pt x="4798" y="3644"/>
                    <a:pt x="5191" y="3489"/>
                    <a:pt x="5513" y="3239"/>
                  </a:cubicBezTo>
                  <a:cubicBezTo>
                    <a:pt x="5822" y="2989"/>
                    <a:pt x="6049" y="2632"/>
                    <a:pt x="6132" y="2239"/>
                  </a:cubicBezTo>
                  <a:cubicBezTo>
                    <a:pt x="6156" y="2167"/>
                    <a:pt x="6096" y="2072"/>
                    <a:pt x="6013" y="2060"/>
                  </a:cubicBezTo>
                  <a:cubicBezTo>
                    <a:pt x="6004" y="2059"/>
                    <a:pt x="5996" y="2058"/>
                    <a:pt x="5987" y="2058"/>
                  </a:cubicBezTo>
                  <a:cubicBezTo>
                    <a:pt x="5911" y="2058"/>
                    <a:pt x="5833" y="2104"/>
                    <a:pt x="5822" y="2179"/>
                  </a:cubicBezTo>
                  <a:cubicBezTo>
                    <a:pt x="5656" y="2870"/>
                    <a:pt x="5060" y="3322"/>
                    <a:pt x="4370" y="3322"/>
                  </a:cubicBezTo>
                  <a:cubicBezTo>
                    <a:pt x="3834" y="3322"/>
                    <a:pt x="3334" y="3048"/>
                    <a:pt x="3072" y="2572"/>
                  </a:cubicBezTo>
                  <a:cubicBezTo>
                    <a:pt x="3036" y="2417"/>
                    <a:pt x="2977" y="2274"/>
                    <a:pt x="2905" y="2132"/>
                  </a:cubicBezTo>
                  <a:cubicBezTo>
                    <a:pt x="2715" y="1215"/>
                    <a:pt x="3429" y="334"/>
                    <a:pt x="4370" y="334"/>
                  </a:cubicBezTo>
                  <a:cubicBezTo>
                    <a:pt x="5060" y="334"/>
                    <a:pt x="5656" y="810"/>
                    <a:pt x="5822" y="1477"/>
                  </a:cubicBezTo>
                  <a:cubicBezTo>
                    <a:pt x="5832" y="1556"/>
                    <a:pt x="5899" y="1602"/>
                    <a:pt x="5969" y="1602"/>
                  </a:cubicBezTo>
                  <a:cubicBezTo>
                    <a:pt x="5984" y="1602"/>
                    <a:pt x="5998" y="1600"/>
                    <a:pt x="6013" y="1596"/>
                  </a:cubicBezTo>
                  <a:cubicBezTo>
                    <a:pt x="6108" y="1584"/>
                    <a:pt x="6144" y="1489"/>
                    <a:pt x="6132" y="1405"/>
                  </a:cubicBezTo>
                  <a:cubicBezTo>
                    <a:pt x="6049" y="1024"/>
                    <a:pt x="5822" y="667"/>
                    <a:pt x="5513" y="405"/>
                  </a:cubicBezTo>
                  <a:cubicBezTo>
                    <a:pt x="5191" y="155"/>
                    <a:pt x="4775" y="0"/>
                    <a:pt x="4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accent2">
                    <a:lumMod val="10000"/>
                  </a:schemeClr>
                </a:solidFill>
              </a:endParaRPr>
            </a:p>
          </p:txBody>
        </p:sp>
        <p:sp>
          <p:nvSpPr>
            <p:cNvPr id="84" name="Google Shape;24765;p69">
              <a:extLst>
                <a:ext uri="{FF2B5EF4-FFF2-40B4-BE49-F238E27FC236}">
                  <a16:creationId xmlns:a16="http://schemas.microsoft.com/office/drawing/2014/main" id="{180DC28D-F965-4C48-8A04-D36F859F80BA}"/>
                </a:ext>
              </a:extLst>
            </p:cNvPr>
            <p:cNvSpPr/>
            <p:nvPr/>
          </p:nvSpPr>
          <p:spPr>
            <a:xfrm>
              <a:off x="4215914" y="3415061"/>
              <a:ext cx="28072" cy="49301"/>
            </a:xfrm>
            <a:custGeom>
              <a:avLst/>
              <a:gdLst/>
              <a:ahLst/>
              <a:cxnLst/>
              <a:rect l="l" t="t" r="r" b="b"/>
              <a:pathLst>
                <a:path w="882" h="1549" extrusionOk="0">
                  <a:moveTo>
                    <a:pt x="405" y="298"/>
                  </a:moveTo>
                  <a:lnTo>
                    <a:pt x="405" y="584"/>
                  </a:lnTo>
                  <a:cubicBezTo>
                    <a:pt x="286" y="537"/>
                    <a:pt x="262" y="501"/>
                    <a:pt x="262" y="429"/>
                  </a:cubicBezTo>
                  <a:cubicBezTo>
                    <a:pt x="262" y="358"/>
                    <a:pt x="334" y="310"/>
                    <a:pt x="405" y="298"/>
                  </a:cubicBezTo>
                  <a:close/>
                  <a:moveTo>
                    <a:pt x="512" y="882"/>
                  </a:moveTo>
                  <a:cubicBezTo>
                    <a:pt x="631" y="918"/>
                    <a:pt x="643" y="977"/>
                    <a:pt x="643" y="1060"/>
                  </a:cubicBezTo>
                  <a:cubicBezTo>
                    <a:pt x="643" y="1144"/>
                    <a:pt x="584" y="1191"/>
                    <a:pt x="512" y="1203"/>
                  </a:cubicBezTo>
                  <a:lnTo>
                    <a:pt x="512" y="882"/>
                  </a:lnTo>
                  <a:close/>
                  <a:moveTo>
                    <a:pt x="465" y="1"/>
                  </a:moveTo>
                  <a:cubicBezTo>
                    <a:pt x="441" y="1"/>
                    <a:pt x="405" y="13"/>
                    <a:pt x="405" y="48"/>
                  </a:cubicBezTo>
                  <a:lnTo>
                    <a:pt x="405" y="96"/>
                  </a:lnTo>
                  <a:cubicBezTo>
                    <a:pt x="179" y="132"/>
                    <a:pt x="48" y="251"/>
                    <a:pt x="48" y="477"/>
                  </a:cubicBezTo>
                  <a:cubicBezTo>
                    <a:pt x="48" y="715"/>
                    <a:pt x="226" y="787"/>
                    <a:pt x="405" y="846"/>
                  </a:cubicBezTo>
                  <a:lnTo>
                    <a:pt x="405" y="1215"/>
                  </a:lnTo>
                  <a:cubicBezTo>
                    <a:pt x="298" y="1203"/>
                    <a:pt x="262" y="1156"/>
                    <a:pt x="167" y="1096"/>
                  </a:cubicBezTo>
                  <a:cubicBezTo>
                    <a:pt x="150" y="1084"/>
                    <a:pt x="133" y="1079"/>
                    <a:pt x="117" y="1079"/>
                  </a:cubicBezTo>
                  <a:cubicBezTo>
                    <a:pt x="53" y="1079"/>
                    <a:pt x="0" y="1158"/>
                    <a:pt x="0" y="1215"/>
                  </a:cubicBezTo>
                  <a:cubicBezTo>
                    <a:pt x="0" y="1251"/>
                    <a:pt x="24" y="1275"/>
                    <a:pt x="36" y="1299"/>
                  </a:cubicBezTo>
                  <a:cubicBezTo>
                    <a:pt x="107" y="1394"/>
                    <a:pt x="274" y="1441"/>
                    <a:pt x="405" y="1441"/>
                  </a:cubicBezTo>
                  <a:lnTo>
                    <a:pt x="405" y="1501"/>
                  </a:lnTo>
                  <a:cubicBezTo>
                    <a:pt x="405" y="1537"/>
                    <a:pt x="441" y="1549"/>
                    <a:pt x="465" y="1549"/>
                  </a:cubicBezTo>
                  <a:cubicBezTo>
                    <a:pt x="500" y="1549"/>
                    <a:pt x="524" y="1525"/>
                    <a:pt x="524" y="1501"/>
                  </a:cubicBezTo>
                  <a:lnTo>
                    <a:pt x="524" y="1441"/>
                  </a:lnTo>
                  <a:cubicBezTo>
                    <a:pt x="715" y="1406"/>
                    <a:pt x="881" y="1299"/>
                    <a:pt x="881" y="1037"/>
                  </a:cubicBezTo>
                  <a:cubicBezTo>
                    <a:pt x="881" y="787"/>
                    <a:pt x="715" y="703"/>
                    <a:pt x="524" y="620"/>
                  </a:cubicBezTo>
                  <a:lnTo>
                    <a:pt x="524" y="298"/>
                  </a:lnTo>
                  <a:cubicBezTo>
                    <a:pt x="596" y="298"/>
                    <a:pt x="631" y="310"/>
                    <a:pt x="703" y="358"/>
                  </a:cubicBezTo>
                  <a:cubicBezTo>
                    <a:pt x="717" y="362"/>
                    <a:pt x="732" y="364"/>
                    <a:pt x="746" y="364"/>
                  </a:cubicBezTo>
                  <a:cubicBezTo>
                    <a:pt x="777" y="364"/>
                    <a:pt x="805" y="351"/>
                    <a:pt x="822" y="310"/>
                  </a:cubicBezTo>
                  <a:cubicBezTo>
                    <a:pt x="857" y="263"/>
                    <a:pt x="869" y="203"/>
                    <a:pt x="810" y="156"/>
                  </a:cubicBezTo>
                  <a:cubicBezTo>
                    <a:pt x="738" y="96"/>
                    <a:pt x="619" y="84"/>
                    <a:pt x="524" y="84"/>
                  </a:cubicBezTo>
                  <a:lnTo>
                    <a:pt x="524" y="48"/>
                  </a:lnTo>
                  <a:cubicBezTo>
                    <a:pt x="524" y="13"/>
                    <a:pt x="500" y="1"/>
                    <a:pt x="4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10000"/>
                  </a:schemeClr>
                </a:solidFill>
              </a:endParaRPr>
            </a:p>
          </p:txBody>
        </p:sp>
        <p:sp>
          <p:nvSpPr>
            <p:cNvPr id="85" name="Google Shape;24766;p69">
              <a:extLst>
                <a:ext uri="{FF2B5EF4-FFF2-40B4-BE49-F238E27FC236}">
                  <a16:creationId xmlns:a16="http://schemas.microsoft.com/office/drawing/2014/main" id="{079E5F8C-61E3-4744-9C62-F50F888DF14D}"/>
                </a:ext>
              </a:extLst>
            </p:cNvPr>
            <p:cNvSpPr/>
            <p:nvPr/>
          </p:nvSpPr>
          <p:spPr>
            <a:xfrm>
              <a:off x="3988156" y="3495935"/>
              <a:ext cx="353954" cy="203155"/>
            </a:xfrm>
            <a:custGeom>
              <a:avLst/>
              <a:gdLst/>
              <a:ahLst/>
              <a:cxnLst/>
              <a:rect l="l" t="t" r="r" b="b"/>
              <a:pathLst>
                <a:path w="11121" h="6383" extrusionOk="0">
                  <a:moveTo>
                    <a:pt x="3525" y="1884"/>
                  </a:moveTo>
                  <a:cubicBezTo>
                    <a:pt x="3540" y="1884"/>
                    <a:pt x="3561" y="1898"/>
                    <a:pt x="3561" y="1925"/>
                  </a:cubicBezTo>
                  <a:cubicBezTo>
                    <a:pt x="3632" y="2103"/>
                    <a:pt x="4632" y="4770"/>
                    <a:pt x="4680" y="4854"/>
                  </a:cubicBezTo>
                  <a:cubicBezTo>
                    <a:pt x="4692" y="4865"/>
                    <a:pt x="4680" y="4901"/>
                    <a:pt x="4644" y="4901"/>
                  </a:cubicBezTo>
                  <a:lnTo>
                    <a:pt x="3930" y="5163"/>
                  </a:lnTo>
                  <a:cubicBezTo>
                    <a:pt x="3882" y="5032"/>
                    <a:pt x="2870" y="2341"/>
                    <a:pt x="2799" y="2163"/>
                  </a:cubicBezTo>
                  <a:lnTo>
                    <a:pt x="3513" y="1889"/>
                  </a:lnTo>
                  <a:cubicBezTo>
                    <a:pt x="3516" y="1886"/>
                    <a:pt x="3520" y="1884"/>
                    <a:pt x="3525" y="1884"/>
                  </a:cubicBezTo>
                  <a:close/>
                  <a:moveTo>
                    <a:pt x="2501" y="2294"/>
                  </a:moveTo>
                  <a:lnTo>
                    <a:pt x="3632" y="5306"/>
                  </a:lnTo>
                  <a:cubicBezTo>
                    <a:pt x="3096" y="5496"/>
                    <a:pt x="1763" y="5997"/>
                    <a:pt x="1536" y="6092"/>
                  </a:cubicBezTo>
                  <a:cubicBezTo>
                    <a:pt x="1528" y="6095"/>
                    <a:pt x="1520" y="6096"/>
                    <a:pt x="1511" y="6096"/>
                  </a:cubicBezTo>
                  <a:cubicBezTo>
                    <a:pt x="1485" y="6096"/>
                    <a:pt x="1459" y="6081"/>
                    <a:pt x="1441" y="6044"/>
                  </a:cubicBezTo>
                  <a:lnTo>
                    <a:pt x="358" y="3175"/>
                  </a:lnTo>
                  <a:cubicBezTo>
                    <a:pt x="346" y="3139"/>
                    <a:pt x="358" y="3103"/>
                    <a:pt x="405" y="3080"/>
                  </a:cubicBezTo>
                  <a:cubicBezTo>
                    <a:pt x="1084" y="2829"/>
                    <a:pt x="2025" y="2472"/>
                    <a:pt x="2501" y="2294"/>
                  </a:cubicBezTo>
                  <a:close/>
                  <a:moveTo>
                    <a:pt x="10195" y="0"/>
                  </a:moveTo>
                  <a:cubicBezTo>
                    <a:pt x="9949" y="0"/>
                    <a:pt x="9714" y="126"/>
                    <a:pt x="9537" y="282"/>
                  </a:cubicBezTo>
                  <a:lnTo>
                    <a:pt x="7835" y="1698"/>
                  </a:lnTo>
                  <a:cubicBezTo>
                    <a:pt x="7740" y="1496"/>
                    <a:pt x="7537" y="1282"/>
                    <a:pt x="7144" y="1282"/>
                  </a:cubicBezTo>
                  <a:cubicBezTo>
                    <a:pt x="6745" y="1282"/>
                    <a:pt x="6434" y="1280"/>
                    <a:pt x="6185" y="1280"/>
                  </a:cubicBezTo>
                  <a:cubicBezTo>
                    <a:pt x="5437" y="1280"/>
                    <a:pt x="5254" y="1294"/>
                    <a:pt x="4977" y="1401"/>
                  </a:cubicBezTo>
                  <a:lnTo>
                    <a:pt x="3882" y="1853"/>
                  </a:lnTo>
                  <a:lnTo>
                    <a:pt x="3870" y="1806"/>
                  </a:lnTo>
                  <a:cubicBezTo>
                    <a:pt x="3814" y="1665"/>
                    <a:pt x="3669" y="1569"/>
                    <a:pt x="3523" y="1569"/>
                  </a:cubicBezTo>
                  <a:cubicBezTo>
                    <a:pt x="3484" y="1569"/>
                    <a:pt x="3444" y="1576"/>
                    <a:pt x="3406" y="1591"/>
                  </a:cubicBezTo>
                  <a:lnTo>
                    <a:pt x="2596" y="1913"/>
                  </a:lnTo>
                  <a:cubicBezTo>
                    <a:pt x="2239" y="2044"/>
                    <a:pt x="1084" y="2472"/>
                    <a:pt x="298" y="2770"/>
                  </a:cubicBezTo>
                  <a:cubicBezTo>
                    <a:pt x="108" y="2841"/>
                    <a:pt x="1" y="3068"/>
                    <a:pt x="72" y="3258"/>
                  </a:cubicBezTo>
                  <a:lnTo>
                    <a:pt x="1167" y="6139"/>
                  </a:lnTo>
                  <a:cubicBezTo>
                    <a:pt x="1222" y="6285"/>
                    <a:pt x="1368" y="6382"/>
                    <a:pt x="1518" y="6382"/>
                  </a:cubicBezTo>
                  <a:cubicBezTo>
                    <a:pt x="1564" y="6382"/>
                    <a:pt x="1611" y="6373"/>
                    <a:pt x="1656" y="6354"/>
                  </a:cubicBezTo>
                  <a:cubicBezTo>
                    <a:pt x="1906" y="6270"/>
                    <a:pt x="3549" y="5639"/>
                    <a:pt x="3894" y="5508"/>
                  </a:cubicBezTo>
                  <a:lnTo>
                    <a:pt x="4763" y="5175"/>
                  </a:lnTo>
                  <a:cubicBezTo>
                    <a:pt x="4942" y="5104"/>
                    <a:pt x="5049" y="4901"/>
                    <a:pt x="4965" y="4723"/>
                  </a:cubicBezTo>
                  <a:lnTo>
                    <a:pt x="4954" y="4675"/>
                  </a:lnTo>
                  <a:cubicBezTo>
                    <a:pt x="5525" y="4437"/>
                    <a:pt x="5537" y="4413"/>
                    <a:pt x="6120" y="4413"/>
                  </a:cubicBezTo>
                  <a:cubicBezTo>
                    <a:pt x="6204" y="4413"/>
                    <a:pt x="6275" y="4330"/>
                    <a:pt x="6275" y="4246"/>
                  </a:cubicBezTo>
                  <a:cubicBezTo>
                    <a:pt x="6275" y="4151"/>
                    <a:pt x="6204" y="4080"/>
                    <a:pt x="6120" y="4080"/>
                  </a:cubicBezTo>
                  <a:cubicBezTo>
                    <a:pt x="5477" y="4080"/>
                    <a:pt x="5418" y="4127"/>
                    <a:pt x="4834" y="4377"/>
                  </a:cubicBezTo>
                  <a:lnTo>
                    <a:pt x="3989" y="2127"/>
                  </a:lnTo>
                  <a:lnTo>
                    <a:pt x="5073" y="1686"/>
                  </a:lnTo>
                  <a:cubicBezTo>
                    <a:pt x="5294" y="1601"/>
                    <a:pt x="5460" y="1589"/>
                    <a:pt x="6106" y="1589"/>
                  </a:cubicBezTo>
                  <a:cubicBezTo>
                    <a:pt x="6364" y="1589"/>
                    <a:pt x="6699" y="1591"/>
                    <a:pt x="7144" y="1591"/>
                  </a:cubicBezTo>
                  <a:cubicBezTo>
                    <a:pt x="7323" y="1591"/>
                    <a:pt x="7442" y="1651"/>
                    <a:pt x="7513" y="1770"/>
                  </a:cubicBezTo>
                  <a:cubicBezTo>
                    <a:pt x="7573" y="1865"/>
                    <a:pt x="7573" y="1948"/>
                    <a:pt x="7585" y="1984"/>
                  </a:cubicBezTo>
                  <a:cubicBezTo>
                    <a:pt x="7585" y="2044"/>
                    <a:pt x="7549" y="2341"/>
                    <a:pt x="7263" y="2389"/>
                  </a:cubicBezTo>
                  <a:cubicBezTo>
                    <a:pt x="6835" y="2460"/>
                    <a:pt x="5882" y="2591"/>
                    <a:pt x="5882" y="2591"/>
                  </a:cubicBezTo>
                  <a:cubicBezTo>
                    <a:pt x="5787" y="2603"/>
                    <a:pt x="5727" y="2687"/>
                    <a:pt x="5739" y="2770"/>
                  </a:cubicBezTo>
                  <a:cubicBezTo>
                    <a:pt x="5763" y="2841"/>
                    <a:pt x="5823" y="2901"/>
                    <a:pt x="5906" y="2901"/>
                  </a:cubicBezTo>
                  <a:lnTo>
                    <a:pt x="5942" y="2901"/>
                  </a:lnTo>
                  <a:cubicBezTo>
                    <a:pt x="5954" y="2901"/>
                    <a:pt x="6894" y="2770"/>
                    <a:pt x="7335" y="2699"/>
                  </a:cubicBezTo>
                  <a:cubicBezTo>
                    <a:pt x="7740" y="2627"/>
                    <a:pt x="7882" y="2282"/>
                    <a:pt x="7918" y="2056"/>
                  </a:cubicBezTo>
                  <a:lnTo>
                    <a:pt x="9764" y="520"/>
                  </a:lnTo>
                  <a:cubicBezTo>
                    <a:pt x="9875" y="408"/>
                    <a:pt x="10028" y="311"/>
                    <a:pt x="10188" y="311"/>
                  </a:cubicBezTo>
                  <a:cubicBezTo>
                    <a:pt x="10285" y="311"/>
                    <a:pt x="10384" y="347"/>
                    <a:pt x="10478" y="436"/>
                  </a:cubicBezTo>
                  <a:cubicBezTo>
                    <a:pt x="10776" y="734"/>
                    <a:pt x="10502" y="1091"/>
                    <a:pt x="10430" y="1151"/>
                  </a:cubicBezTo>
                  <a:cubicBezTo>
                    <a:pt x="10359" y="1222"/>
                    <a:pt x="8097" y="3651"/>
                    <a:pt x="8097" y="3651"/>
                  </a:cubicBezTo>
                  <a:cubicBezTo>
                    <a:pt x="7763" y="4020"/>
                    <a:pt x="7323" y="4080"/>
                    <a:pt x="7144" y="4092"/>
                  </a:cubicBezTo>
                  <a:lnTo>
                    <a:pt x="6847" y="4092"/>
                  </a:lnTo>
                  <a:cubicBezTo>
                    <a:pt x="6751" y="4092"/>
                    <a:pt x="6680" y="4175"/>
                    <a:pt x="6680" y="4258"/>
                  </a:cubicBezTo>
                  <a:cubicBezTo>
                    <a:pt x="6680" y="4353"/>
                    <a:pt x="6751" y="4425"/>
                    <a:pt x="6847" y="4425"/>
                  </a:cubicBezTo>
                  <a:lnTo>
                    <a:pt x="7156" y="4425"/>
                  </a:lnTo>
                  <a:cubicBezTo>
                    <a:pt x="7382" y="4413"/>
                    <a:pt x="7918" y="4330"/>
                    <a:pt x="8335" y="3877"/>
                  </a:cubicBezTo>
                  <a:cubicBezTo>
                    <a:pt x="10669" y="1377"/>
                    <a:pt x="10669" y="1377"/>
                    <a:pt x="10669" y="1353"/>
                  </a:cubicBezTo>
                  <a:cubicBezTo>
                    <a:pt x="10883" y="1151"/>
                    <a:pt x="11121" y="627"/>
                    <a:pt x="10704" y="210"/>
                  </a:cubicBezTo>
                  <a:cubicBezTo>
                    <a:pt x="10539" y="60"/>
                    <a:pt x="10365" y="0"/>
                    <a:pt x="101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>
                    <a:lumMod val="10000"/>
                  </a:schemeClr>
                </a:solidFill>
              </a:endParaRPr>
            </a:p>
          </p:txBody>
        </p:sp>
      </p:grpSp>
      <p:grpSp>
        <p:nvGrpSpPr>
          <p:cNvPr id="86" name="Google Shape;27301;p73">
            <a:extLst>
              <a:ext uri="{FF2B5EF4-FFF2-40B4-BE49-F238E27FC236}">
                <a16:creationId xmlns:a16="http://schemas.microsoft.com/office/drawing/2014/main" id="{45B53885-FD5A-B44E-960F-6D68211E2BE8}"/>
              </a:ext>
            </a:extLst>
          </p:cNvPr>
          <p:cNvGrpSpPr/>
          <p:nvPr/>
        </p:nvGrpSpPr>
        <p:grpSpPr>
          <a:xfrm>
            <a:off x="571047" y="1005246"/>
            <a:ext cx="382788" cy="328613"/>
            <a:chOff x="6558300" y="1538193"/>
            <a:chExt cx="382788" cy="328613"/>
          </a:xfrm>
          <a:solidFill>
            <a:schemeClr val="bg2"/>
          </a:solidFill>
        </p:grpSpPr>
        <p:sp>
          <p:nvSpPr>
            <p:cNvPr id="87" name="Google Shape;27302;p73">
              <a:extLst>
                <a:ext uri="{FF2B5EF4-FFF2-40B4-BE49-F238E27FC236}">
                  <a16:creationId xmlns:a16="http://schemas.microsoft.com/office/drawing/2014/main" id="{DBE8AD36-3732-7147-871A-912FA91C3EE9}"/>
                </a:ext>
              </a:extLst>
            </p:cNvPr>
            <p:cNvSpPr/>
            <p:nvPr/>
          </p:nvSpPr>
          <p:spPr>
            <a:xfrm>
              <a:off x="6558300" y="1538193"/>
              <a:ext cx="382788" cy="328613"/>
            </a:xfrm>
            <a:custGeom>
              <a:avLst/>
              <a:gdLst/>
              <a:ahLst/>
              <a:cxnLst/>
              <a:rect l="l" t="t" r="r" b="b"/>
              <a:pathLst>
                <a:path w="12026" h="10324" extrusionOk="0">
                  <a:moveTo>
                    <a:pt x="6859" y="358"/>
                  </a:moveTo>
                  <a:cubicBezTo>
                    <a:pt x="7037" y="358"/>
                    <a:pt x="7204" y="477"/>
                    <a:pt x="7228" y="656"/>
                  </a:cubicBezTo>
                  <a:lnTo>
                    <a:pt x="7454" y="1691"/>
                  </a:lnTo>
                  <a:lnTo>
                    <a:pt x="4513" y="1691"/>
                  </a:lnTo>
                  <a:lnTo>
                    <a:pt x="4763" y="656"/>
                  </a:lnTo>
                  <a:cubicBezTo>
                    <a:pt x="4811" y="477"/>
                    <a:pt x="4954" y="358"/>
                    <a:pt x="5132" y="358"/>
                  </a:cubicBezTo>
                  <a:close/>
                  <a:moveTo>
                    <a:pt x="2822" y="2037"/>
                  </a:moveTo>
                  <a:lnTo>
                    <a:pt x="2822" y="5835"/>
                  </a:lnTo>
                  <a:lnTo>
                    <a:pt x="2429" y="5835"/>
                  </a:lnTo>
                  <a:lnTo>
                    <a:pt x="2429" y="2037"/>
                  </a:lnTo>
                  <a:close/>
                  <a:moveTo>
                    <a:pt x="9597" y="2037"/>
                  </a:moveTo>
                  <a:lnTo>
                    <a:pt x="9597" y="5835"/>
                  </a:lnTo>
                  <a:lnTo>
                    <a:pt x="9192" y="5835"/>
                  </a:lnTo>
                  <a:lnTo>
                    <a:pt x="9192" y="2037"/>
                  </a:lnTo>
                  <a:close/>
                  <a:moveTo>
                    <a:pt x="8835" y="2037"/>
                  </a:moveTo>
                  <a:lnTo>
                    <a:pt x="8835" y="5835"/>
                  </a:lnTo>
                  <a:lnTo>
                    <a:pt x="8823" y="5835"/>
                  </a:lnTo>
                  <a:cubicBezTo>
                    <a:pt x="8621" y="5835"/>
                    <a:pt x="8466" y="6001"/>
                    <a:pt x="8466" y="6192"/>
                  </a:cubicBezTo>
                  <a:lnTo>
                    <a:pt x="8466" y="6573"/>
                  </a:lnTo>
                  <a:lnTo>
                    <a:pt x="3561" y="6573"/>
                  </a:lnTo>
                  <a:lnTo>
                    <a:pt x="3561" y="6192"/>
                  </a:lnTo>
                  <a:cubicBezTo>
                    <a:pt x="3561" y="5978"/>
                    <a:pt x="3394" y="5835"/>
                    <a:pt x="3203" y="5835"/>
                  </a:cubicBezTo>
                  <a:lnTo>
                    <a:pt x="3180" y="5835"/>
                  </a:lnTo>
                  <a:lnTo>
                    <a:pt x="3180" y="2037"/>
                  </a:lnTo>
                  <a:close/>
                  <a:moveTo>
                    <a:pt x="2084" y="2037"/>
                  </a:moveTo>
                  <a:lnTo>
                    <a:pt x="2084" y="5835"/>
                  </a:lnTo>
                  <a:lnTo>
                    <a:pt x="2072" y="5835"/>
                  </a:lnTo>
                  <a:cubicBezTo>
                    <a:pt x="1858" y="5835"/>
                    <a:pt x="1715" y="6001"/>
                    <a:pt x="1715" y="6192"/>
                  </a:cubicBezTo>
                  <a:lnTo>
                    <a:pt x="1715" y="6573"/>
                  </a:lnTo>
                  <a:lnTo>
                    <a:pt x="1691" y="6573"/>
                  </a:lnTo>
                  <a:cubicBezTo>
                    <a:pt x="1677" y="6573"/>
                    <a:pt x="1663" y="6574"/>
                    <a:pt x="1648" y="6574"/>
                  </a:cubicBezTo>
                  <a:cubicBezTo>
                    <a:pt x="930" y="6574"/>
                    <a:pt x="358" y="5987"/>
                    <a:pt x="358" y="5251"/>
                  </a:cubicBezTo>
                  <a:lnTo>
                    <a:pt x="358" y="2620"/>
                  </a:lnTo>
                  <a:cubicBezTo>
                    <a:pt x="358" y="2299"/>
                    <a:pt x="608" y="2037"/>
                    <a:pt x="941" y="2037"/>
                  </a:cubicBezTo>
                  <a:close/>
                  <a:moveTo>
                    <a:pt x="11097" y="2049"/>
                  </a:moveTo>
                  <a:cubicBezTo>
                    <a:pt x="11419" y="2049"/>
                    <a:pt x="11681" y="2299"/>
                    <a:pt x="11681" y="2632"/>
                  </a:cubicBezTo>
                  <a:lnTo>
                    <a:pt x="11681" y="5263"/>
                  </a:lnTo>
                  <a:cubicBezTo>
                    <a:pt x="11669" y="6001"/>
                    <a:pt x="11073" y="6597"/>
                    <a:pt x="10347" y="6597"/>
                  </a:cubicBezTo>
                  <a:lnTo>
                    <a:pt x="10323" y="6204"/>
                  </a:lnTo>
                  <a:cubicBezTo>
                    <a:pt x="10323" y="6001"/>
                    <a:pt x="10168" y="5847"/>
                    <a:pt x="9966" y="5847"/>
                  </a:cubicBezTo>
                  <a:lnTo>
                    <a:pt x="9954" y="5847"/>
                  </a:lnTo>
                  <a:lnTo>
                    <a:pt x="9954" y="2049"/>
                  </a:lnTo>
                  <a:close/>
                  <a:moveTo>
                    <a:pt x="3180" y="6192"/>
                  </a:moveTo>
                  <a:cubicBezTo>
                    <a:pt x="3180" y="6192"/>
                    <a:pt x="3203" y="6192"/>
                    <a:pt x="3203" y="6204"/>
                  </a:cubicBezTo>
                  <a:lnTo>
                    <a:pt x="3203" y="7144"/>
                  </a:lnTo>
                  <a:cubicBezTo>
                    <a:pt x="3203" y="7144"/>
                    <a:pt x="3203" y="7156"/>
                    <a:pt x="3180" y="7156"/>
                  </a:cubicBezTo>
                  <a:lnTo>
                    <a:pt x="2048" y="7156"/>
                  </a:lnTo>
                  <a:cubicBezTo>
                    <a:pt x="2048" y="7156"/>
                    <a:pt x="2037" y="7156"/>
                    <a:pt x="2037" y="7144"/>
                  </a:cubicBezTo>
                  <a:lnTo>
                    <a:pt x="2037" y="6204"/>
                  </a:lnTo>
                  <a:cubicBezTo>
                    <a:pt x="2037" y="6204"/>
                    <a:pt x="2037" y="6192"/>
                    <a:pt x="2048" y="6192"/>
                  </a:cubicBezTo>
                  <a:lnTo>
                    <a:pt x="2441" y="6192"/>
                  </a:lnTo>
                  <a:lnTo>
                    <a:pt x="2441" y="6573"/>
                  </a:lnTo>
                  <a:cubicBezTo>
                    <a:pt x="2441" y="6668"/>
                    <a:pt x="2525" y="6752"/>
                    <a:pt x="2620" y="6752"/>
                  </a:cubicBezTo>
                  <a:cubicBezTo>
                    <a:pt x="2727" y="6752"/>
                    <a:pt x="2799" y="6680"/>
                    <a:pt x="2799" y="6573"/>
                  </a:cubicBezTo>
                  <a:lnTo>
                    <a:pt x="2799" y="6192"/>
                  </a:lnTo>
                  <a:close/>
                  <a:moveTo>
                    <a:pt x="9966" y="6192"/>
                  </a:moveTo>
                  <a:cubicBezTo>
                    <a:pt x="9966" y="6192"/>
                    <a:pt x="9978" y="6192"/>
                    <a:pt x="9978" y="6204"/>
                  </a:cubicBezTo>
                  <a:lnTo>
                    <a:pt x="9990" y="7144"/>
                  </a:lnTo>
                  <a:lnTo>
                    <a:pt x="8835" y="7156"/>
                  </a:lnTo>
                  <a:cubicBezTo>
                    <a:pt x="8835" y="7156"/>
                    <a:pt x="8823" y="7156"/>
                    <a:pt x="8823" y="7144"/>
                  </a:cubicBezTo>
                  <a:lnTo>
                    <a:pt x="8823" y="6204"/>
                  </a:lnTo>
                  <a:cubicBezTo>
                    <a:pt x="8823" y="6204"/>
                    <a:pt x="8823" y="6192"/>
                    <a:pt x="8835" y="6192"/>
                  </a:cubicBezTo>
                  <a:lnTo>
                    <a:pt x="9228" y="6192"/>
                  </a:lnTo>
                  <a:lnTo>
                    <a:pt x="9228" y="6573"/>
                  </a:lnTo>
                  <a:cubicBezTo>
                    <a:pt x="9228" y="6680"/>
                    <a:pt x="9299" y="6752"/>
                    <a:pt x="9406" y="6752"/>
                  </a:cubicBezTo>
                  <a:cubicBezTo>
                    <a:pt x="9514" y="6752"/>
                    <a:pt x="9585" y="6680"/>
                    <a:pt x="9585" y="6573"/>
                  </a:cubicBezTo>
                  <a:lnTo>
                    <a:pt x="9585" y="6192"/>
                  </a:lnTo>
                  <a:close/>
                  <a:moveTo>
                    <a:pt x="727" y="6632"/>
                  </a:moveTo>
                  <a:cubicBezTo>
                    <a:pt x="989" y="6823"/>
                    <a:pt x="1322" y="6930"/>
                    <a:pt x="1679" y="6930"/>
                  </a:cubicBezTo>
                  <a:lnTo>
                    <a:pt x="1691" y="6930"/>
                  </a:lnTo>
                  <a:lnTo>
                    <a:pt x="1691" y="7121"/>
                  </a:lnTo>
                  <a:cubicBezTo>
                    <a:pt x="1691" y="7335"/>
                    <a:pt x="1858" y="7478"/>
                    <a:pt x="2048" y="7478"/>
                  </a:cubicBezTo>
                  <a:lnTo>
                    <a:pt x="2810" y="7478"/>
                  </a:lnTo>
                  <a:lnTo>
                    <a:pt x="2810" y="9966"/>
                  </a:lnTo>
                  <a:lnTo>
                    <a:pt x="2429" y="9966"/>
                  </a:lnTo>
                  <a:lnTo>
                    <a:pt x="2429" y="8085"/>
                  </a:lnTo>
                  <a:cubicBezTo>
                    <a:pt x="2429" y="7978"/>
                    <a:pt x="2346" y="7906"/>
                    <a:pt x="2239" y="7906"/>
                  </a:cubicBezTo>
                  <a:cubicBezTo>
                    <a:pt x="2144" y="7906"/>
                    <a:pt x="2060" y="7978"/>
                    <a:pt x="2060" y="8085"/>
                  </a:cubicBezTo>
                  <a:lnTo>
                    <a:pt x="2060" y="9966"/>
                  </a:lnTo>
                  <a:lnTo>
                    <a:pt x="1108" y="9966"/>
                  </a:lnTo>
                  <a:cubicBezTo>
                    <a:pt x="905" y="9966"/>
                    <a:pt x="727" y="9788"/>
                    <a:pt x="727" y="9585"/>
                  </a:cubicBezTo>
                  <a:lnTo>
                    <a:pt x="727" y="6632"/>
                  </a:lnTo>
                  <a:close/>
                  <a:moveTo>
                    <a:pt x="8466" y="6942"/>
                  </a:moveTo>
                  <a:lnTo>
                    <a:pt x="8466" y="7144"/>
                  </a:lnTo>
                  <a:cubicBezTo>
                    <a:pt x="8466" y="7347"/>
                    <a:pt x="8633" y="7502"/>
                    <a:pt x="8823" y="7502"/>
                  </a:cubicBezTo>
                  <a:lnTo>
                    <a:pt x="9585" y="7502"/>
                  </a:lnTo>
                  <a:lnTo>
                    <a:pt x="9597" y="9966"/>
                  </a:lnTo>
                  <a:lnTo>
                    <a:pt x="9192" y="9966"/>
                  </a:lnTo>
                  <a:lnTo>
                    <a:pt x="9192" y="8085"/>
                  </a:lnTo>
                  <a:cubicBezTo>
                    <a:pt x="9192" y="7978"/>
                    <a:pt x="9121" y="7906"/>
                    <a:pt x="9014" y="7906"/>
                  </a:cubicBezTo>
                  <a:cubicBezTo>
                    <a:pt x="8906" y="7906"/>
                    <a:pt x="8835" y="7978"/>
                    <a:pt x="8835" y="8085"/>
                  </a:cubicBezTo>
                  <a:lnTo>
                    <a:pt x="8835" y="9966"/>
                  </a:lnTo>
                  <a:lnTo>
                    <a:pt x="3168" y="9966"/>
                  </a:lnTo>
                  <a:lnTo>
                    <a:pt x="3168" y="7502"/>
                  </a:lnTo>
                  <a:lnTo>
                    <a:pt x="3180" y="7502"/>
                  </a:lnTo>
                  <a:cubicBezTo>
                    <a:pt x="3394" y="7502"/>
                    <a:pt x="3537" y="7335"/>
                    <a:pt x="3537" y="7144"/>
                  </a:cubicBezTo>
                  <a:lnTo>
                    <a:pt x="3537" y="6942"/>
                  </a:lnTo>
                  <a:close/>
                  <a:moveTo>
                    <a:pt x="11300" y="6656"/>
                  </a:moveTo>
                  <a:lnTo>
                    <a:pt x="11300" y="9585"/>
                  </a:lnTo>
                  <a:cubicBezTo>
                    <a:pt x="11300" y="9788"/>
                    <a:pt x="11121" y="9966"/>
                    <a:pt x="10907" y="9966"/>
                  </a:cubicBezTo>
                  <a:lnTo>
                    <a:pt x="9954" y="9966"/>
                  </a:lnTo>
                  <a:lnTo>
                    <a:pt x="9954" y="7502"/>
                  </a:lnTo>
                  <a:lnTo>
                    <a:pt x="9966" y="7502"/>
                  </a:lnTo>
                  <a:cubicBezTo>
                    <a:pt x="10180" y="7502"/>
                    <a:pt x="10323" y="7335"/>
                    <a:pt x="10323" y="7144"/>
                  </a:cubicBezTo>
                  <a:lnTo>
                    <a:pt x="10323" y="6954"/>
                  </a:lnTo>
                  <a:lnTo>
                    <a:pt x="10347" y="6954"/>
                  </a:lnTo>
                  <a:cubicBezTo>
                    <a:pt x="10704" y="6954"/>
                    <a:pt x="11026" y="6847"/>
                    <a:pt x="11300" y="6656"/>
                  </a:cubicBezTo>
                  <a:close/>
                  <a:moveTo>
                    <a:pt x="5144" y="1"/>
                  </a:moveTo>
                  <a:cubicBezTo>
                    <a:pt x="4787" y="1"/>
                    <a:pt x="4489" y="239"/>
                    <a:pt x="4418" y="584"/>
                  </a:cubicBezTo>
                  <a:lnTo>
                    <a:pt x="4168" y="1691"/>
                  </a:lnTo>
                  <a:lnTo>
                    <a:pt x="917" y="1691"/>
                  </a:lnTo>
                  <a:cubicBezTo>
                    <a:pt x="417" y="1691"/>
                    <a:pt x="1" y="2108"/>
                    <a:pt x="1" y="2620"/>
                  </a:cubicBezTo>
                  <a:lnTo>
                    <a:pt x="1" y="5251"/>
                  </a:lnTo>
                  <a:cubicBezTo>
                    <a:pt x="1" y="5656"/>
                    <a:pt x="132" y="6025"/>
                    <a:pt x="370" y="6311"/>
                  </a:cubicBezTo>
                  <a:lnTo>
                    <a:pt x="370" y="9585"/>
                  </a:lnTo>
                  <a:cubicBezTo>
                    <a:pt x="370" y="9990"/>
                    <a:pt x="703" y="10323"/>
                    <a:pt x="1120" y="10323"/>
                  </a:cubicBezTo>
                  <a:lnTo>
                    <a:pt x="10907" y="10323"/>
                  </a:lnTo>
                  <a:cubicBezTo>
                    <a:pt x="11311" y="10323"/>
                    <a:pt x="11657" y="10002"/>
                    <a:pt x="11657" y="9585"/>
                  </a:cubicBezTo>
                  <a:lnTo>
                    <a:pt x="11657" y="6311"/>
                  </a:lnTo>
                  <a:cubicBezTo>
                    <a:pt x="11883" y="6025"/>
                    <a:pt x="12026" y="5656"/>
                    <a:pt x="12026" y="5251"/>
                  </a:cubicBezTo>
                  <a:lnTo>
                    <a:pt x="12026" y="2620"/>
                  </a:lnTo>
                  <a:cubicBezTo>
                    <a:pt x="12026" y="2108"/>
                    <a:pt x="11609" y="1691"/>
                    <a:pt x="11097" y="1691"/>
                  </a:cubicBezTo>
                  <a:lnTo>
                    <a:pt x="7859" y="1691"/>
                  </a:lnTo>
                  <a:lnTo>
                    <a:pt x="7609" y="584"/>
                  </a:lnTo>
                  <a:cubicBezTo>
                    <a:pt x="7525" y="239"/>
                    <a:pt x="7228" y="1"/>
                    <a:pt x="6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accent2">
                    <a:lumMod val="10000"/>
                  </a:schemeClr>
                </a:solidFill>
              </a:endParaRPr>
            </a:p>
          </p:txBody>
        </p:sp>
        <p:sp>
          <p:nvSpPr>
            <p:cNvPr id="88" name="Google Shape;27303;p73">
              <a:extLst>
                <a:ext uri="{FF2B5EF4-FFF2-40B4-BE49-F238E27FC236}">
                  <a16:creationId xmlns:a16="http://schemas.microsoft.com/office/drawing/2014/main" id="{C7CCA2CE-AAE0-214C-90ED-A57F38255AB2}"/>
                </a:ext>
              </a:extLst>
            </p:cNvPr>
            <p:cNvSpPr/>
            <p:nvPr/>
          </p:nvSpPr>
          <p:spPr>
            <a:xfrm>
              <a:off x="6714426" y="1699635"/>
              <a:ext cx="70917" cy="34536"/>
            </a:xfrm>
            <a:custGeom>
              <a:avLst/>
              <a:gdLst/>
              <a:ahLst/>
              <a:cxnLst/>
              <a:rect l="l" t="t" r="r" b="b"/>
              <a:pathLst>
                <a:path w="2228" h="1085" extrusionOk="0">
                  <a:moveTo>
                    <a:pt x="358" y="1"/>
                  </a:moveTo>
                  <a:cubicBezTo>
                    <a:pt x="156" y="1"/>
                    <a:pt x="1" y="167"/>
                    <a:pt x="1" y="358"/>
                  </a:cubicBezTo>
                  <a:lnTo>
                    <a:pt x="1" y="727"/>
                  </a:lnTo>
                  <a:cubicBezTo>
                    <a:pt x="1" y="941"/>
                    <a:pt x="168" y="1084"/>
                    <a:pt x="358" y="1084"/>
                  </a:cubicBezTo>
                  <a:lnTo>
                    <a:pt x="1870" y="1084"/>
                  </a:lnTo>
                  <a:cubicBezTo>
                    <a:pt x="2073" y="1084"/>
                    <a:pt x="2227" y="918"/>
                    <a:pt x="2227" y="727"/>
                  </a:cubicBezTo>
                  <a:lnTo>
                    <a:pt x="2227" y="358"/>
                  </a:lnTo>
                  <a:cubicBezTo>
                    <a:pt x="2227" y="167"/>
                    <a:pt x="2061" y="1"/>
                    <a:pt x="1870" y="1"/>
                  </a:cubicBezTo>
                  <a:lnTo>
                    <a:pt x="1668" y="1"/>
                  </a:lnTo>
                  <a:cubicBezTo>
                    <a:pt x="1573" y="1"/>
                    <a:pt x="1489" y="72"/>
                    <a:pt x="1489" y="179"/>
                  </a:cubicBezTo>
                  <a:cubicBezTo>
                    <a:pt x="1489" y="287"/>
                    <a:pt x="1573" y="358"/>
                    <a:pt x="1668" y="358"/>
                  </a:cubicBezTo>
                  <a:lnTo>
                    <a:pt x="1870" y="358"/>
                  </a:lnTo>
                  <a:cubicBezTo>
                    <a:pt x="1870" y="358"/>
                    <a:pt x="1882" y="358"/>
                    <a:pt x="1882" y="370"/>
                  </a:cubicBezTo>
                  <a:lnTo>
                    <a:pt x="1882" y="751"/>
                  </a:lnTo>
                  <a:cubicBezTo>
                    <a:pt x="1882" y="751"/>
                    <a:pt x="1882" y="763"/>
                    <a:pt x="1870" y="763"/>
                  </a:cubicBezTo>
                  <a:lnTo>
                    <a:pt x="358" y="763"/>
                  </a:lnTo>
                  <a:cubicBezTo>
                    <a:pt x="358" y="763"/>
                    <a:pt x="346" y="763"/>
                    <a:pt x="346" y="751"/>
                  </a:cubicBezTo>
                  <a:lnTo>
                    <a:pt x="346" y="370"/>
                  </a:lnTo>
                  <a:cubicBezTo>
                    <a:pt x="346" y="370"/>
                    <a:pt x="346" y="358"/>
                    <a:pt x="358" y="358"/>
                  </a:cubicBezTo>
                  <a:lnTo>
                    <a:pt x="930" y="358"/>
                  </a:lnTo>
                  <a:cubicBezTo>
                    <a:pt x="1037" y="358"/>
                    <a:pt x="1108" y="287"/>
                    <a:pt x="1108" y="179"/>
                  </a:cubicBezTo>
                  <a:cubicBezTo>
                    <a:pt x="1108" y="72"/>
                    <a:pt x="1037" y="1"/>
                    <a:pt x="9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accent2">
                    <a:lumMod val="10000"/>
                  </a:schemeClr>
                </a:solidFill>
              </a:endParaRPr>
            </a:p>
          </p:txBody>
        </p:sp>
      </p:grpSp>
      <p:grpSp>
        <p:nvGrpSpPr>
          <p:cNvPr id="89" name="Google Shape;27301;p73">
            <a:extLst>
              <a:ext uri="{FF2B5EF4-FFF2-40B4-BE49-F238E27FC236}">
                <a16:creationId xmlns:a16="http://schemas.microsoft.com/office/drawing/2014/main" id="{879F1F3A-7420-F340-BD9E-60536839D480}"/>
              </a:ext>
            </a:extLst>
          </p:cNvPr>
          <p:cNvGrpSpPr/>
          <p:nvPr/>
        </p:nvGrpSpPr>
        <p:grpSpPr>
          <a:xfrm>
            <a:off x="5059701" y="1111845"/>
            <a:ext cx="382788" cy="328613"/>
            <a:chOff x="6558300" y="1538193"/>
            <a:chExt cx="382788" cy="328613"/>
          </a:xfrm>
          <a:solidFill>
            <a:schemeClr val="bg2"/>
          </a:solidFill>
        </p:grpSpPr>
        <p:sp>
          <p:nvSpPr>
            <p:cNvPr id="90" name="Google Shape;27302;p73">
              <a:extLst>
                <a:ext uri="{FF2B5EF4-FFF2-40B4-BE49-F238E27FC236}">
                  <a16:creationId xmlns:a16="http://schemas.microsoft.com/office/drawing/2014/main" id="{51CB786D-1E37-7E43-84EE-3C6F98855A4A}"/>
                </a:ext>
              </a:extLst>
            </p:cNvPr>
            <p:cNvSpPr/>
            <p:nvPr/>
          </p:nvSpPr>
          <p:spPr>
            <a:xfrm>
              <a:off x="6558300" y="1538193"/>
              <a:ext cx="382788" cy="328613"/>
            </a:xfrm>
            <a:custGeom>
              <a:avLst/>
              <a:gdLst/>
              <a:ahLst/>
              <a:cxnLst/>
              <a:rect l="l" t="t" r="r" b="b"/>
              <a:pathLst>
                <a:path w="12026" h="10324" extrusionOk="0">
                  <a:moveTo>
                    <a:pt x="6859" y="358"/>
                  </a:moveTo>
                  <a:cubicBezTo>
                    <a:pt x="7037" y="358"/>
                    <a:pt x="7204" y="477"/>
                    <a:pt x="7228" y="656"/>
                  </a:cubicBezTo>
                  <a:lnTo>
                    <a:pt x="7454" y="1691"/>
                  </a:lnTo>
                  <a:lnTo>
                    <a:pt x="4513" y="1691"/>
                  </a:lnTo>
                  <a:lnTo>
                    <a:pt x="4763" y="656"/>
                  </a:lnTo>
                  <a:cubicBezTo>
                    <a:pt x="4811" y="477"/>
                    <a:pt x="4954" y="358"/>
                    <a:pt x="5132" y="358"/>
                  </a:cubicBezTo>
                  <a:close/>
                  <a:moveTo>
                    <a:pt x="2822" y="2037"/>
                  </a:moveTo>
                  <a:lnTo>
                    <a:pt x="2822" y="5835"/>
                  </a:lnTo>
                  <a:lnTo>
                    <a:pt x="2429" y="5835"/>
                  </a:lnTo>
                  <a:lnTo>
                    <a:pt x="2429" y="2037"/>
                  </a:lnTo>
                  <a:close/>
                  <a:moveTo>
                    <a:pt x="9597" y="2037"/>
                  </a:moveTo>
                  <a:lnTo>
                    <a:pt x="9597" y="5835"/>
                  </a:lnTo>
                  <a:lnTo>
                    <a:pt x="9192" y="5835"/>
                  </a:lnTo>
                  <a:lnTo>
                    <a:pt x="9192" y="2037"/>
                  </a:lnTo>
                  <a:close/>
                  <a:moveTo>
                    <a:pt x="8835" y="2037"/>
                  </a:moveTo>
                  <a:lnTo>
                    <a:pt x="8835" y="5835"/>
                  </a:lnTo>
                  <a:lnTo>
                    <a:pt x="8823" y="5835"/>
                  </a:lnTo>
                  <a:cubicBezTo>
                    <a:pt x="8621" y="5835"/>
                    <a:pt x="8466" y="6001"/>
                    <a:pt x="8466" y="6192"/>
                  </a:cubicBezTo>
                  <a:lnTo>
                    <a:pt x="8466" y="6573"/>
                  </a:lnTo>
                  <a:lnTo>
                    <a:pt x="3561" y="6573"/>
                  </a:lnTo>
                  <a:lnTo>
                    <a:pt x="3561" y="6192"/>
                  </a:lnTo>
                  <a:cubicBezTo>
                    <a:pt x="3561" y="5978"/>
                    <a:pt x="3394" y="5835"/>
                    <a:pt x="3203" y="5835"/>
                  </a:cubicBezTo>
                  <a:lnTo>
                    <a:pt x="3180" y="5835"/>
                  </a:lnTo>
                  <a:lnTo>
                    <a:pt x="3180" y="2037"/>
                  </a:lnTo>
                  <a:close/>
                  <a:moveTo>
                    <a:pt x="2084" y="2037"/>
                  </a:moveTo>
                  <a:lnTo>
                    <a:pt x="2084" y="5835"/>
                  </a:lnTo>
                  <a:lnTo>
                    <a:pt x="2072" y="5835"/>
                  </a:lnTo>
                  <a:cubicBezTo>
                    <a:pt x="1858" y="5835"/>
                    <a:pt x="1715" y="6001"/>
                    <a:pt x="1715" y="6192"/>
                  </a:cubicBezTo>
                  <a:lnTo>
                    <a:pt x="1715" y="6573"/>
                  </a:lnTo>
                  <a:lnTo>
                    <a:pt x="1691" y="6573"/>
                  </a:lnTo>
                  <a:cubicBezTo>
                    <a:pt x="1677" y="6573"/>
                    <a:pt x="1663" y="6574"/>
                    <a:pt x="1648" y="6574"/>
                  </a:cubicBezTo>
                  <a:cubicBezTo>
                    <a:pt x="930" y="6574"/>
                    <a:pt x="358" y="5987"/>
                    <a:pt x="358" y="5251"/>
                  </a:cubicBezTo>
                  <a:lnTo>
                    <a:pt x="358" y="2620"/>
                  </a:lnTo>
                  <a:cubicBezTo>
                    <a:pt x="358" y="2299"/>
                    <a:pt x="608" y="2037"/>
                    <a:pt x="941" y="2037"/>
                  </a:cubicBezTo>
                  <a:close/>
                  <a:moveTo>
                    <a:pt x="11097" y="2049"/>
                  </a:moveTo>
                  <a:cubicBezTo>
                    <a:pt x="11419" y="2049"/>
                    <a:pt x="11681" y="2299"/>
                    <a:pt x="11681" y="2632"/>
                  </a:cubicBezTo>
                  <a:lnTo>
                    <a:pt x="11681" y="5263"/>
                  </a:lnTo>
                  <a:cubicBezTo>
                    <a:pt x="11669" y="6001"/>
                    <a:pt x="11073" y="6597"/>
                    <a:pt x="10347" y="6597"/>
                  </a:cubicBezTo>
                  <a:lnTo>
                    <a:pt x="10323" y="6204"/>
                  </a:lnTo>
                  <a:cubicBezTo>
                    <a:pt x="10323" y="6001"/>
                    <a:pt x="10168" y="5847"/>
                    <a:pt x="9966" y="5847"/>
                  </a:cubicBezTo>
                  <a:lnTo>
                    <a:pt x="9954" y="5847"/>
                  </a:lnTo>
                  <a:lnTo>
                    <a:pt x="9954" y="2049"/>
                  </a:lnTo>
                  <a:close/>
                  <a:moveTo>
                    <a:pt x="3180" y="6192"/>
                  </a:moveTo>
                  <a:cubicBezTo>
                    <a:pt x="3180" y="6192"/>
                    <a:pt x="3203" y="6192"/>
                    <a:pt x="3203" y="6204"/>
                  </a:cubicBezTo>
                  <a:lnTo>
                    <a:pt x="3203" y="7144"/>
                  </a:lnTo>
                  <a:cubicBezTo>
                    <a:pt x="3203" y="7144"/>
                    <a:pt x="3203" y="7156"/>
                    <a:pt x="3180" y="7156"/>
                  </a:cubicBezTo>
                  <a:lnTo>
                    <a:pt x="2048" y="7156"/>
                  </a:lnTo>
                  <a:cubicBezTo>
                    <a:pt x="2048" y="7156"/>
                    <a:pt x="2037" y="7156"/>
                    <a:pt x="2037" y="7144"/>
                  </a:cubicBezTo>
                  <a:lnTo>
                    <a:pt x="2037" y="6204"/>
                  </a:lnTo>
                  <a:cubicBezTo>
                    <a:pt x="2037" y="6204"/>
                    <a:pt x="2037" y="6192"/>
                    <a:pt x="2048" y="6192"/>
                  </a:cubicBezTo>
                  <a:lnTo>
                    <a:pt x="2441" y="6192"/>
                  </a:lnTo>
                  <a:lnTo>
                    <a:pt x="2441" y="6573"/>
                  </a:lnTo>
                  <a:cubicBezTo>
                    <a:pt x="2441" y="6668"/>
                    <a:pt x="2525" y="6752"/>
                    <a:pt x="2620" y="6752"/>
                  </a:cubicBezTo>
                  <a:cubicBezTo>
                    <a:pt x="2727" y="6752"/>
                    <a:pt x="2799" y="6680"/>
                    <a:pt x="2799" y="6573"/>
                  </a:cubicBezTo>
                  <a:lnTo>
                    <a:pt x="2799" y="6192"/>
                  </a:lnTo>
                  <a:close/>
                  <a:moveTo>
                    <a:pt x="9966" y="6192"/>
                  </a:moveTo>
                  <a:cubicBezTo>
                    <a:pt x="9966" y="6192"/>
                    <a:pt x="9978" y="6192"/>
                    <a:pt x="9978" y="6204"/>
                  </a:cubicBezTo>
                  <a:lnTo>
                    <a:pt x="9990" y="7144"/>
                  </a:lnTo>
                  <a:lnTo>
                    <a:pt x="8835" y="7156"/>
                  </a:lnTo>
                  <a:cubicBezTo>
                    <a:pt x="8835" y="7156"/>
                    <a:pt x="8823" y="7156"/>
                    <a:pt x="8823" y="7144"/>
                  </a:cubicBezTo>
                  <a:lnTo>
                    <a:pt x="8823" y="6204"/>
                  </a:lnTo>
                  <a:cubicBezTo>
                    <a:pt x="8823" y="6204"/>
                    <a:pt x="8823" y="6192"/>
                    <a:pt x="8835" y="6192"/>
                  </a:cubicBezTo>
                  <a:lnTo>
                    <a:pt x="9228" y="6192"/>
                  </a:lnTo>
                  <a:lnTo>
                    <a:pt x="9228" y="6573"/>
                  </a:lnTo>
                  <a:cubicBezTo>
                    <a:pt x="9228" y="6680"/>
                    <a:pt x="9299" y="6752"/>
                    <a:pt x="9406" y="6752"/>
                  </a:cubicBezTo>
                  <a:cubicBezTo>
                    <a:pt x="9514" y="6752"/>
                    <a:pt x="9585" y="6680"/>
                    <a:pt x="9585" y="6573"/>
                  </a:cubicBezTo>
                  <a:lnTo>
                    <a:pt x="9585" y="6192"/>
                  </a:lnTo>
                  <a:close/>
                  <a:moveTo>
                    <a:pt x="727" y="6632"/>
                  </a:moveTo>
                  <a:cubicBezTo>
                    <a:pt x="989" y="6823"/>
                    <a:pt x="1322" y="6930"/>
                    <a:pt x="1679" y="6930"/>
                  </a:cubicBezTo>
                  <a:lnTo>
                    <a:pt x="1691" y="6930"/>
                  </a:lnTo>
                  <a:lnTo>
                    <a:pt x="1691" y="7121"/>
                  </a:lnTo>
                  <a:cubicBezTo>
                    <a:pt x="1691" y="7335"/>
                    <a:pt x="1858" y="7478"/>
                    <a:pt x="2048" y="7478"/>
                  </a:cubicBezTo>
                  <a:lnTo>
                    <a:pt x="2810" y="7478"/>
                  </a:lnTo>
                  <a:lnTo>
                    <a:pt x="2810" y="9966"/>
                  </a:lnTo>
                  <a:lnTo>
                    <a:pt x="2429" y="9966"/>
                  </a:lnTo>
                  <a:lnTo>
                    <a:pt x="2429" y="8085"/>
                  </a:lnTo>
                  <a:cubicBezTo>
                    <a:pt x="2429" y="7978"/>
                    <a:pt x="2346" y="7906"/>
                    <a:pt x="2239" y="7906"/>
                  </a:cubicBezTo>
                  <a:cubicBezTo>
                    <a:pt x="2144" y="7906"/>
                    <a:pt x="2060" y="7978"/>
                    <a:pt x="2060" y="8085"/>
                  </a:cubicBezTo>
                  <a:lnTo>
                    <a:pt x="2060" y="9966"/>
                  </a:lnTo>
                  <a:lnTo>
                    <a:pt x="1108" y="9966"/>
                  </a:lnTo>
                  <a:cubicBezTo>
                    <a:pt x="905" y="9966"/>
                    <a:pt x="727" y="9788"/>
                    <a:pt x="727" y="9585"/>
                  </a:cubicBezTo>
                  <a:lnTo>
                    <a:pt x="727" y="6632"/>
                  </a:lnTo>
                  <a:close/>
                  <a:moveTo>
                    <a:pt x="8466" y="6942"/>
                  </a:moveTo>
                  <a:lnTo>
                    <a:pt x="8466" y="7144"/>
                  </a:lnTo>
                  <a:cubicBezTo>
                    <a:pt x="8466" y="7347"/>
                    <a:pt x="8633" y="7502"/>
                    <a:pt x="8823" y="7502"/>
                  </a:cubicBezTo>
                  <a:lnTo>
                    <a:pt x="9585" y="7502"/>
                  </a:lnTo>
                  <a:lnTo>
                    <a:pt x="9597" y="9966"/>
                  </a:lnTo>
                  <a:lnTo>
                    <a:pt x="9192" y="9966"/>
                  </a:lnTo>
                  <a:lnTo>
                    <a:pt x="9192" y="8085"/>
                  </a:lnTo>
                  <a:cubicBezTo>
                    <a:pt x="9192" y="7978"/>
                    <a:pt x="9121" y="7906"/>
                    <a:pt x="9014" y="7906"/>
                  </a:cubicBezTo>
                  <a:cubicBezTo>
                    <a:pt x="8906" y="7906"/>
                    <a:pt x="8835" y="7978"/>
                    <a:pt x="8835" y="8085"/>
                  </a:cubicBezTo>
                  <a:lnTo>
                    <a:pt x="8835" y="9966"/>
                  </a:lnTo>
                  <a:lnTo>
                    <a:pt x="3168" y="9966"/>
                  </a:lnTo>
                  <a:lnTo>
                    <a:pt x="3168" y="7502"/>
                  </a:lnTo>
                  <a:lnTo>
                    <a:pt x="3180" y="7502"/>
                  </a:lnTo>
                  <a:cubicBezTo>
                    <a:pt x="3394" y="7502"/>
                    <a:pt x="3537" y="7335"/>
                    <a:pt x="3537" y="7144"/>
                  </a:cubicBezTo>
                  <a:lnTo>
                    <a:pt x="3537" y="6942"/>
                  </a:lnTo>
                  <a:close/>
                  <a:moveTo>
                    <a:pt x="11300" y="6656"/>
                  </a:moveTo>
                  <a:lnTo>
                    <a:pt x="11300" y="9585"/>
                  </a:lnTo>
                  <a:cubicBezTo>
                    <a:pt x="11300" y="9788"/>
                    <a:pt x="11121" y="9966"/>
                    <a:pt x="10907" y="9966"/>
                  </a:cubicBezTo>
                  <a:lnTo>
                    <a:pt x="9954" y="9966"/>
                  </a:lnTo>
                  <a:lnTo>
                    <a:pt x="9954" y="7502"/>
                  </a:lnTo>
                  <a:lnTo>
                    <a:pt x="9966" y="7502"/>
                  </a:lnTo>
                  <a:cubicBezTo>
                    <a:pt x="10180" y="7502"/>
                    <a:pt x="10323" y="7335"/>
                    <a:pt x="10323" y="7144"/>
                  </a:cubicBezTo>
                  <a:lnTo>
                    <a:pt x="10323" y="6954"/>
                  </a:lnTo>
                  <a:lnTo>
                    <a:pt x="10347" y="6954"/>
                  </a:lnTo>
                  <a:cubicBezTo>
                    <a:pt x="10704" y="6954"/>
                    <a:pt x="11026" y="6847"/>
                    <a:pt x="11300" y="6656"/>
                  </a:cubicBezTo>
                  <a:close/>
                  <a:moveTo>
                    <a:pt x="5144" y="1"/>
                  </a:moveTo>
                  <a:cubicBezTo>
                    <a:pt x="4787" y="1"/>
                    <a:pt x="4489" y="239"/>
                    <a:pt x="4418" y="584"/>
                  </a:cubicBezTo>
                  <a:lnTo>
                    <a:pt x="4168" y="1691"/>
                  </a:lnTo>
                  <a:lnTo>
                    <a:pt x="917" y="1691"/>
                  </a:lnTo>
                  <a:cubicBezTo>
                    <a:pt x="417" y="1691"/>
                    <a:pt x="1" y="2108"/>
                    <a:pt x="1" y="2620"/>
                  </a:cubicBezTo>
                  <a:lnTo>
                    <a:pt x="1" y="5251"/>
                  </a:lnTo>
                  <a:cubicBezTo>
                    <a:pt x="1" y="5656"/>
                    <a:pt x="132" y="6025"/>
                    <a:pt x="370" y="6311"/>
                  </a:cubicBezTo>
                  <a:lnTo>
                    <a:pt x="370" y="9585"/>
                  </a:lnTo>
                  <a:cubicBezTo>
                    <a:pt x="370" y="9990"/>
                    <a:pt x="703" y="10323"/>
                    <a:pt x="1120" y="10323"/>
                  </a:cubicBezTo>
                  <a:lnTo>
                    <a:pt x="10907" y="10323"/>
                  </a:lnTo>
                  <a:cubicBezTo>
                    <a:pt x="11311" y="10323"/>
                    <a:pt x="11657" y="10002"/>
                    <a:pt x="11657" y="9585"/>
                  </a:cubicBezTo>
                  <a:lnTo>
                    <a:pt x="11657" y="6311"/>
                  </a:lnTo>
                  <a:cubicBezTo>
                    <a:pt x="11883" y="6025"/>
                    <a:pt x="12026" y="5656"/>
                    <a:pt x="12026" y="5251"/>
                  </a:cubicBezTo>
                  <a:lnTo>
                    <a:pt x="12026" y="2620"/>
                  </a:lnTo>
                  <a:cubicBezTo>
                    <a:pt x="12026" y="2108"/>
                    <a:pt x="11609" y="1691"/>
                    <a:pt x="11097" y="1691"/>
                  </a:cubicBezTo>
                  <a:lnTo>
                    <a:pt x="7859" y="1691"/>
                  </a:lnTo>
                  <a:lnTo>
                    <a:pt x="7609" y="584"/>
                  </a:lnTo>
                  <a:cubicBezTo>
                    <a:pt x="7525" y="239"/>
                    <a:pt x="7228" y="1"/>
                    <a:pt x="6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accent2">
                    <a:lumMod val="10000"/>
                  </a:schemeClr>
                </a:solidFill>
              </a:endParaRPr>
            </a:p>
          </p:txBody>
        </p:sp>
        <p:sp>
          <p:nvSpPr>
            <p:cNvPr id="91" name="Google Shape;27303;p73">
              <a:extLst>
                <a:ext uri="{FF2B5EF4-FFF2-40B4-BE49-F238E27FC236}">
                  <a16:creationId xmlns:a16="http://schemas.microsoft.com/office/drawing/2014/main" id="{C32AA5FD-D11E-0D4E-8B2F-85FCF8AC9B89}"/>
                </a:ext>
              </a:extLst>
            </p:cNvPr>
            <p:cNvSpPr/>
            <p:nvPr/>
          </p:nvSpPr>
          <p:spPr>
            <a:xfrm>
              <a:off x="6714426" y="1699635"/>
              <a:ext cx="70917" cy="34536"/>
            </a:xfrm>
            <a:custGeom>
              <a:avLst/>
              <a:gdLst/>
              <a:ahLst/>
              <a:cxnLst/>
              <a:rect l="l" t="t" r="r" b="b"/>
              <a:pathLst>
                <a:path w="2228" h="1085" extrusionOk="0">
                  <a:moveTo>
                    <a:pt x="358" y="1"/>
                  </a:moveTo>
                  <a:cubicBezTo>
                    <a:pt x="156" y="1"/>
                    <a:pt x="1" y="167"/>
                    <a:pt x="1" y="358"/>
                  </a:cubicBezTo>
                  <a:lnTo>
                    <a:pt x="1" y="727"/>
                  </a:lnTo>
                  <a:cubicBezTo>
                    <a:pt x="1" y="941"/>
                    <a:pt x="168" y="1084"/>
                    <a:pt x="358" y="1084"/>
                  </a:cubicBezTo>
                  <a:lnTo>
                    <a:pt x="1870" y="1084"/>
                  </a:lnTo>
                  <a:cubicBezTo>
                    <a:pt x="2073" y="1084"/>
                    <a:pt x="2227" y="918"/>
                    <a:pt x="2227" y="727"/>
                  </a:cubicBezTo>
                  <a:lnTo>
                    <a:pt x="2227" y="358"/>
                  </a:lnTo>
                  <a:cubicBezTo>
                    <a:pt x="2227" y="167"/>
                    <a:pt x="2061" y="1"/>
                    <a:pt x="1870" y="1"/>
                  </a:cubicBezTo>
                  <a:lnTo>
                    <a:pt x="1668" y="1"/>
                  </a:lnTo>
                  <a:cubicBezTo>
                    <a:pt x="1573" y="1"/>
                    <a:pt x="1489" y="72"/>
                    <a:pt x="1489" y="179"/>
                  </a:cubicBezTo>
                  <a:cubicBezTo>
                    <a:pt x="1489" y="287"/>
                    <a:pt x="1573" y="358"/>
                    <a:pt x="1668" y="358"/>
                  </a:cubicBezTo>
                  <a:lnTo>
                    <a:pt x="1870" y="358"/>
                  </a:lnTo>
                  <a:cubicBezTo>
                    <a:pt x="1870" y="358"/>
                    <a:pt x="1882" y="358"/>
                    <a:pt x="1882" y="370"/>
                  </a:cubicBezTo>
                  <a:lnTo>
                    <a:pt x="1882" y="751"/>
                  </a:lnTo>
                  <a:cubicBezTo>
                    <a:pt x="1882" y="751"/>
                    <a:pt x="1882" y="763"/>
                    <a:pt x="1870" y="763"/>
                  </a:cubicBezTo>
                  <a:lnTo>
                    <a:pt x="358" y="763"/>
                  </a:lnTo>
                  <a:cubicBezTo>
                    <a:pt x="358" y="763"/>
                    <a:pt x="346" y="763"/>
                    <a:pt x="346" y="751"/>
                  </a:cubicBezTo>
                  <a:lnTo>
                    <a:pt x="346" y="370"/>
                  </a:lnTo>
                  <a:cubicBezTo>
                    <a:pt x="346" y="370"/>
                    <a:pt x="346" y="358"/>
                    <a:pt x="358" y="358"/>
                  </a:cubicBezTo>
                  <a:lnTo>
                    <a:pt x="930" y="358"/>
                  </a:lnTo>
                  <a:cubicBezTo>
                    <a:pt x="1037" y="358"/>
                    <a:pt x="1108" y="287"/>
                    <a:pt x="1108" y="179"/>
                  </a:cubicBezTo>
                  <a:cubicBezTo>
                    <a:pt x="1108" y="72"/>
                    <a:pt x="1037" y="1"/>
                    <a:pt x="9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accent2">
                    <a:lumMod val="10000"/>
                  </a:schemeClr>
                </a:solidFill>
              </a:endParaRPr>
            </a:p>
          </p:txBody>
        </p:sp>
      </p:grpSp>
      <p:pic>
        <p:nvPicPr>
          <p:cNvPr id="92" name="Рисунок 66">
            <a:extLst>
              <a:ext uri="{FF2B5EF4-FFF2-40B4-BE49-F238E27FC236}">
                <a16:creationId xmlns:a16="http://schemas.microsoft.com/office/drawing/2014/main" id="{4DDC567D-03F3-EC4D-87FA-4EB7DF387A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71" y="2436795"/>
            <a:ext cx="385087" cy="385087"/>
          </a:xfrm>
          <a:prstGeom prst="rect">
            <a:avLst/>
          </a:prstGeom>
        </p:spPr>
      </p:pic>
      <p:pic>
        <p:nvPicPr>
          <p:cNvPr id="93" name="Рисунок 72">
            <a:extLst>
              <a:ext uri="{FF2B5EF4-FFF2-40B4-BE49-F238E27FC236}">
                <a16:creationId xmlns:a16="http://schemas.microsoft.com/office/drawing/2014/main" id="{287E0298-E029-5A41-8F4C-09ED15FC82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724" y="4452646"/>
            <a:ext cx="356714" cy="268018"/>
          </a:xfrm>
          <a:prstGeom prst="rect">
            <a:avLst/>
          </a:prstGeom>
        </p:spPr>
      </p:pic>
      <p:pic>
        <p:nvPicPr>
          <p:cNvPr id="94" name="Рисунок 91">
            <a:extLst>
              <a:ext uri="{FF2B5EF4-FFF2-40B4-BE49-F238E27FC236}">
                <a16:creationId xmlns:a16="http://schemas.microsoft.com/office/drawing/2014/main" id="{6A6E95B0-F3F7-AE40-AE66-70A7CFE349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1" y="3860269"/>
            <a:ext cx="339094" cy="339094"/>
          </a:xfrm>
          <a:prstGeom prst="rect">
            <a:avLst/>
          </a:prstGeom>
        </p:spPr>
      </p:pic>
      <p:pic>
        <p:nvPicPr>
          <p:cNvPr id="95" name="Рисунок 69">
            <a:extLst>
              <a:ext uri="{FF2B5EF4-FFF2-40B4-BE49-F238E27FC236}">
                <a16:creationId xmlns:a16="http://schemas.microsoft.com/office/drawing/2014/main" id="{97D2588C-01CE-9A44-90EB-1138377ADC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273" y="3990640"/>
            <a:ext cx="339094" cy="339094"/>
          </a:xfrm>
          <a:prstGeom prst="rect">
            <a:avLst/>
          </a:prstGeom>
        </p:spPr>
      </p:pic>
      <p:pic>
        <p:nvPicPr>
          <p:cNvPr id="96" name="Рисунок 88">
            <a:extLst>
              <a:ext uri="{FF2B5EF4-FFF2-40B4-BE49-F238E27FC236}">
                <a16:creationId xmlns:a16="http://schemas.microsoft.com/office/drawing/2014/main" id="{3AA36E3D-ED22-FC46-B886-93D06A08AC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04" y="3430243"/>
            <a:ext cx="353165" cy="353165"/>
          </a:xfrm>
          <a:prstGeom prst="rect">
            <a:avLst/>
          </a:prstGeom>
        </p:spPr>
      </p:pic>
      <p:pic>
        <p:nvPicPr>
          <p:cNvPr id="97" name="Рисунок 60">
            <a:extLst>
              <a:ext uri="{FF2B5EF4-FFF2-40B4-BE49-F238E27FC236}">
                <a16:creationId xmlns:a16="http://schemas.microsoft.com/office/drawing/2014/main" id="{567F3CC3-5994-3D4E-B7D7-4F0E1600A8D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084" y="3055810"/>
            <a:ext cx="38895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89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EF7DC9-19AA-CE4A-B5A7-7208AFEF0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73" y="865337"/>
            <a:ext cx="593829" cy="593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97FEF5-7B4E-8E42-8F1F-884E86B7C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911" y="849308"/>
            <a:ext cx="593829" cy="5938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FDFC637-758F-FE48-BBDC-CAE147C2F0FD}"/>
              </a:ext>
            </a:extLst>
          </p:cNvPr>
          <p:cNvSpPr txBox="1"/>
          <p:nvPr/>
        </p:nvSpPr>
        <p:spPr bwMode="auto">
          <a:xfrm>
            <a:off x="1110011" y="936720"/>
            <a:ext cx="23934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g-Cyrl-TJ" sz="2000" b="1" dirty="0">
                <a:solidFill>
                  <a:schemeClr val="accent6">
                    <a:lumMod val="50000"/>
                  </a:schemeClr>
                </a:solidFill>
                <a:latin typeface="Times New Roman Tj" panose="02020603050405020304" pitchFamily="18" charset="0"/>
                <a:cs typeface="Arial" charset="0"/>
              </a:rPr>
              <a:t>Другие страны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7BE8D8-FD49-7A4E-ADF8-D08B475FDFFF}"/>
              </a:ext>
            </a:extLst>
          </p:cNvPr>
          <p:cNvSpPr txBox="1"/>
          <p:nvPr/>
        </p:nvSpPr>
        <p:spPr bwMode="auto">
          <a:xfrm>
            <a:off x="4488497" y="911768"/>
            <a:ext cx="3286926" cy="400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 Tj"/>
              </a:rPr>
              <a:t>Республика Таджикистан</a:t>
            </a:r>
          </a:p>
        </p:txBody>
      </p:sp>
      <p:pic>
        <p:nvPicPr>
          <p:cNvPr id="25" name="Рисунок 6">
            <a:extLst>
              <a:ext uri="{FF2B5EF4-FFF2-40B4-BE49-F238E27FC236}">
                <a16:creationId xmlns:a16="http://schemas.microsoft.com/office/drawing/2014/main" id="{C1D12DBB-24E6-FF4C-A9CD-E9A589E194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" b="43896"/>
          <a:stretch/>
        </p:blipFill>
        <p:spPr>
          <a:xfrm>
            <a:off x="7774998" y="85528"/>
            <a:ext cx="1561903" cy="628130"/>
          </a:xfrm>
          <a:prstGeom prst="rect">
            <a:avLst/>
          </a:prstGeom>
          <a:noFill/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32CD49B-8B03-4847-AE4C-94670E06B805}"/>
              </a:ext>
            </a:extLst>
          </p:cNvPr>
          <p:cNvSpPr txBox="1"/>
          <p:nvPr/>
        </p:nvSpPr>
        <p:spPr>
          <a:xfrm>
            <a:off x="588800" y="116660"/>
            <a:ext cx="826611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 Tj" pitchFamily="18" charset="-52"/>
                <a:cs typeface="Arial" pitchFamily="34" charset="0"/>
              </a:rPr>
              <a:t>Свободная таможенная зона (импорт)</a:t>
            </a:r>
          </a:p>
        </p:txBody>
      </p:sp>
      <p:grpSp>
        <p:nvGrpSpPr>
          <p:cNvPr id="27" name="Группа 6">
            <a:extLst>
              <a:ext uri="{FF2B5EF4-FFF2-40B4-BE49-F238E27FC236}">
                <a16:creationId xmlns:a16="http://schemas.microsoft.com/office/drawing/2014/main" id="{D08FE4DC-3B8D-A440-B9FC-8D067987FDE5}"/>
              </a:ext>
            </a:extLst>
          </p:cNvPr>
          <p:cNvGrpSpPr>
            <a:grpSpLocks/>
          </p:cNvGrpSpPr>
          <p:nvPr/>
        </p:nvGrpSpPr>
        <p:grpSpPr bwMode="auto">
          <a:xfrm>
            <a:off x="475073" y="3036581"/>
            <a:ext cx="4003675" cy="1201737"/>
            <a:chOff x="523997" y="4797152"/>
            <a:chExt cx="4002806" cy="1200329"/>
          </a:xfrm>
        </p:grpSpPr>
        <p:sp>
          <p:nvSpPr>
            <p:cNvPr id="28" name="TextBox 144">
              <a:extLst>
                <a:ext uri="{FF2B5EF4-FFF2-40B4-BE49-F238E27FC236}">
                  <a16:creationId xmlns:a16="http://schemas.microsoft.com/office/drawing/2014/main" id="{6CDD7105-7315-984E-B2E2-C8883223EF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997" y="4797152"/>
              <a:ext cx="150199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7200" b="1">
                  <a:solidFill>
                    <a:srgbClr val="C00000"/>
                  </a:solidFill>
                  <a:latin typeface="Century Gothic" panose="020B0502020202020204" pitchFamily="34" charset="0"/>
                </a:rPr>
                <a:t>0%</a:t>
              </a:r>
              <a:endParaRPr lang="ru-RU" altLang="ru-RU" sz="720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FE03E04-2F59-5747-B7D2-85F34B0586A9}"/>
                </a:ext>
              </a:extLst>
            </p:cNvPr>
            <p:cNvSpPr txBox="1"/>
            <p:nvPr/>
          </p:nvSpPr>
          <p:spPr>
            <a:xfrm>
              <a:off x="1895299" y="4976329"/>
              <a:ext cx="2631504" cy="70705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 Tj" pitchFamily="18" charset="-52"/>
                </a:rPr>
                <a:t>Таможенные сборы</a:t>
              </a:r>
            </a:p>
            <a:p>
              <a:pPr>
                <a:defRPr/>
              </a:pPr>
              <a:r>
                <a:rPr lang="ru-RU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 Tj" panose="02020603050405020304" pitchFamily="18" charset="0"/>
                  <a:cs typeface="Arial" charset="0"/>
                </a:rPr>
                <a:t>НДС</a:t>
              </a:r>
              <a:endPara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 Tj" pitchFamily="18" charset="-52"/>
              </a:endParaRPr>
            </a:p>
          </p:txBody>
        </p:sp>
      </p:grpSp>
      <p:grpSp>
        <p:nvGrpSpPr>
          <p:cNvPr id="30" name="Группа 5">
            <a:extLst>
              <a:ext uri="{FF2B5EF4-FFF2-40B4-BE49-F238E27FC236}">
                <a16:creationId xmlns:a16="http://schemas.microsoft.com/office/drawing/2014/main" id="{5299C2EC-A34A-4747-ABAE-DD22C69BF882}"/>
              </a:ext>
            </a:extLst>
          </p:cNvPr>
          <p:cNvGrpSpPr/>
          <p:nvPr/>
        </p:nvGrpSpPr>
        <p:grpSpPr>
          <a:xfrm>
            <a:off x="588800" y="1745530"/>
            <a:ext cx="3179219" cy="1227990"/>
            <a:chOff x="734440" y="1650587"/>
            <a:chExt cx="3179219" cy="1227990"/>
          </a:xfrm>
          <a:solidFill>
            <a:srgbClr val="C00000"/>
          </a:solidFill>
        </p:grpSpPr>
        <p:sp>
          <p:nvSpPr>
            <p:cNvPr id="31" name="Стрелка вправо 5">
              <a:extLst>
                <a:ext uri="{FF2B5EF4-FFF2-40B4-BE49-F238E27FC236}">
                  <a16:creationId xmlns:a16="http://schemas.microsoft.com/office/drawing/2014/main" id="{8FD95799-06E0-D741-89E6-C22DEF8F239C}"/>
                </a:ext>
              </a:extLst>
            </p:cNvPr>
            <p:cNvSpPr/>
            <p:nvPr/>
          </p:nvSpPr>
          <p:spPr>
            <a:xfrm>
              <a:off x="734440" y="1650587"/>
              <a:ext cx="3179219" cy="1227990"/>
            </a:xfrm>
            <a:custGeom>
              <a:avLst/>
              <a:gdLst>
                <a:gd name="connsiteX0" fmla="*/ 0 w 4032448"/>
                <a:gd name="connsiteY0" fmla="*/ 576064 h 2304256"/>
                <a:gd name="connsiteX1" fmla="*/ 2880320 w 4032448"/>
                <a:gd name="connsiteY1" fmla="*/ 576064 h 2304256"/>
                <a:gd name="connsiteX2" fmla="*/ 2880320 w 4032448"/>
                <a:gd name="connsiteY2" fmla="*/ 0 h 2304256"/>
                <a:gd name="connsiteX3" fmla="*/ 4032448 w 4032448"/>
                <a:gd name="connsiteY3" fmla="*/ 1152128 h 2304256"/>
                <a:gd name="connsiteX4" fmla="*/ 2880320 w 4032448"/>
                <a:gd name="connsiteY4" fmla="*/ 2304256 h 2304256"/>
                <a:gd name="connsiteX5" fmla="*/ 2880320 w 4032448"/>
                <a:gd name="connsiteY5" fmla="*/ 1728192 h 2304256"/>
                <a:gd name="connsiteX6" fmla="*/ 0 w 4032448"/>
                <a:gd name="connsiteY6" fmla="*/ 1728192 h 2304256"/>
                <a:gd name="connsiteX7" fmla="*/ 0 w 4032448"/>
                <a:gd name="connsiteY7" fmla="*/ 576064 h 2304256"/>
                <a:gd name="connsiteX0" fmla="*/ 0 w 4032448"/>
                <a:gd name="connsiteY0" fmla="*/ 257566 h 1985758"/>
                <a:gd name="connsiteX1" fmla="*/ 2880320 w 4032448"/>
                <a:gd name="connsiteY1" fmla="*/ 257566 h 1985758"/>
                <a:gd name="connsiteX2" fmla="*/ 2880320 w 4032448"/>
                <a:gd name="connsiteY2" fmla="*/ 0 h 1985758"/>
                <a:gd name="connsiteX3" fmla="*/ 4032448 w 4032448"/>
                <a:gd name="connsiteY3" fmla="*/ 833630 h 1985758"/>
                <a:gd name="connsiteX4" fmla="*/ 2880320 w 4032448"/>
                <a:gd name="connsiteY4" fmla="*/ 1985758 h 1985758"/>
                <a:gd name="connsiteX5" fmla="*/ 2880320 w 4032448"/>
                <a:gd name="connsiteY5" fmla="*/ 1409694 h 1985758"/>
                <a:gd name="connsiteX6" fmla="*/ 0 w 4032448"/>
                <a:gd name="connsiteY6" fmla="*/ 1409694 h 1985758"/>
                <a:gd name="connsiteX7" fmla="*/ 0 w 4032448"/>
                <a:gd name="connsiteY7" fmla="*/ 257566 h 1985758"/>
                <a:gd name="connsiteX0" fmla="*/ 0 w 4032448"/>
                <a:gd name="connsiteY0" fmla="*/ 257566 h 1667259"/>
                <a:gd name="connsiteX1" fmla="*/ 2880320 w 4032448"/>
                <a:gd name="connsiteY1" fmla="*/ 257566 h 1667259"/>
                <a:gd name="connsiteX2" fmla="*/ 2880320 w 4032448"/>
                <a:gd name="connsiteY2" fmla="*/ 0 h 1667259"/>
                <a:gd name="connsiteX3" fmla="*/ 4032448 w 4032448"/>
                <a:gd name="connsiteY3" fmla="*/ 833630 h 1667259"/>
                <a:gd name="connsiteX4" fmla="*/ 2900868 w 4032448"/>
                <a:gd name="connsiteY4" fmla="*/ 1667259 h 1667259"/>
                <a:gd name="connsiteX5" fmla="*/ 2880320 w 4032448"/>
                <a:gd name="connsiteY5" fmla="*/ 1409694 h 1667259"/>
                <a:gd name="connsiteX6" fmla="*/ 0 w 4032448"/>
                <a:gd name="connsiteY6" fmla="*/ 1409694 h 1667259"/>
                <a:gd name="connsiteX7" fmla="*/ 0 w 4032448"/>
                <a:gd name="connsiteY7" fmla="*/ 257566 h 1667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32448" h="1667259">
                  <a:moveTo>
                    <a:pt x="0" y="257566"/>
                  </a:moveTo>
                  <a:lnTo>
                    <a:pt x="2880320" y="257566"/>
                  </a:lnTo>
                  <a:lnTo>
                    <a:pt x="2880320" y="0"/>
                  </a:lnTo>
                  <a:lnTo>
                    <a:pt x="4032448" y="833630"/>
                  </a:lnTo>
                  <a:lnTo>
                    <a:pt x="2900868" y="1667259"/>
                  </a:lnTo>
                  <a:lnTo>
                    <a:pt x="2880320" y="1409694"/>
                  </a:lnTo>
                  <a:lnTo>
                    <a:pt x="0" y="1409694"/>
                  </a:lnTo>
                  <a:lnTo>
                    <a:pt x="0" y="257566"/>
                  </a:lnTo>
                  <a:close/>
                </a:path>
              </a:pathLst>
            </a:cu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32" name="Рисунок 124">
              <a:extLst>
                <a:ext uri="{FF2B5EF4-FFF2-40B4-BE49-F238E27FC236}">
                  <a16:creationId xmlns:a16="http://schemas.microsoft.com/office/drawing/2014/main" id="{6DC2455A-9127-8740-9F05-BEC4C13A2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</a:blip>
            <a:stretch>
              <a:fillRect/>
            </a:stretch>
          </p:blipFill>
          <p:spPr>
            <a:xfrm>
              <a:off x="1341980" y="1935418"/>
              <a:ext cx="1225175" cy="693947"/>
            </a:xfrm>
            <a:prstGeom prst="rect">
              <a:avLst/>
            </a:prstGeom>
            <a:grpFill/>
          </p:spPr>
        </p:pic>
      </p:grpSp>
      <p:sp>
        <p:nvSpPr>
          <p:cNvPr id="33" name="Стрелка вправо 5">
            <a:extLst>
              <a:ext uri="{FF2B5EF4-FFF2-40B4-BE49-F238E27FC236}">
                <a16:creationId xmlns:a16="http://schemas.microsoft.com/office/drawing/2014/main" id="{D3AD0764-7FFD-7542-BFE6-5EFB7E025C55}"/>
              </a:ext>
            </a:extLst>
          </p:cNvPr>
          <p:cNvSpPr/>
          <p:nvPr/>
        </p:nvSpPr>
        <p:spPr>
          <a:xfrm flipH="1">
            <a:off x="5383623" y="1768168"/>
            <a:ext cx="3179762" cy="1227138"/>
          </a:xfrm>
          <a:custGeom>
            <a:avLst/>
            <a:gdLst>
              <a:gd name="connsiteX0" fmla="*/ 0 w 4032448"/>
              <a:gd name="connsiteY0" fmla="*/ 576064 h 2304256"/>
              <a:gd name="connsiteX1" fmla="*/ 2880320 w 4032448"/>
              <a:gd name="connsiteY1" fmla="*/ 576064 h 2304256"/>
              <a:gd name="connsiteX2" fmla="*/ 2880320 w 4032448"/>
              <a:gd name="connsiteY2" fmla="*/ 0 h 2304256"/>
              <a:gd name="connsiteX3" fmla="*/ 4032448 w 4032448"/>
              <a:gd name="connsiteY3" fmla="*/ 1152128 h 2304256"/>
              <a:gd name="connsiteX4" fmla="*/ 2880320 w 4032448"/>
              <a:gd name="connsiteY4" fmla="*/ 2304256 h 2304256"/>
              <a:gd name="connsiteX5" fmla="*/ 2880320 w 4032448"/>
              <a:gd name="connsiteY5" fmla="*/ 1728192 h 2304256"/>
              <a:gd name="connsiteX6" fmla="*/ 0 w 4032448"/>
              <a:gd name="connsiteY6" fmla="*/ 1728192 h 2304256"/>
              <a:gd name="connsiteX7" fmla="*/ 0 w 4032448"/>
              <a:gd name="connsiteY7" fmla="*/ 576064 h 2304256"/>
              <a:gd name="connsiteX0" fmla="*/ 0 w 4032448"/>
              <a:gd name="connsiteY0" fmla="*/ 257566 h 1985758"/>
              <a:gd name="connsiteX1" fmla="*/ 2880320 w 4032448"/>
              <a:gd name="connsiteY1" fmla="*/ 257566 h 1985758"/>
              <a:gd name="connsiteX2" fmla="*/ 2880320 w 4032448"/>
              <a:gd name="connsiteY2" fmla="*/ 0 h 1985758"/>
              <a:gd name="connsiteX3" fmla="*/ 4032448 w 4032448"/>
              <a:gd name="connsiteY3" fmla="*/ 833630 h 1985758"/>
              <a:gd name="connsiteX4" fmla="*/ 2880320 w 4032448"/>
              <a:gd name="connsiteY4" fmla="*/ 1985758 h 1985758"/>
              <a:gd name="connsiteX5" fmla="*/ 2880320 w 4032448"/>
              <a:gd name="connsiteY5" fmla="*/ 1409694 h 1985758"/>
              <a:gd name="connsiteX6" fmla="*/ 0 w 4032448"/>
              <a:gd name="connsiteY6" fmla="*/ 1409694 h 1985758"/>
              <a:gd name="connsiteX7" fmla="*/ 0 w 4032448"/>
              <a:gd name="connsiteY7" fmla="*/ 257566 h 1985758"/>
              <a:gd name="connsiteX0" fmla="*/ 0 w 4032448"/>
              <a:gd name="connsiteY0" fmla="*/ 257566 h 1667259"/>
              <a:gd name="connsiteX1" fmla="*/ 2880320 w 4032448"/>
              <a:gd name="connsiteY1" fmla="*/ 257566 h 1667259"/>
              <a:gd name="connsiteX2" fmla="*/ 2880320 w 4032448"/>
              <a:gd name="connsiteY2" fmla="*/ 0 h 1667259"/>
              <a:gd name="connsiteX3" fmla="*/ 4032448 w 4032448"/>
              <a:gd name="connsiteY3" fmla="*/ 833630 h 1667259"/>
              <a:gd name="connsiteX4" fmla="*/ 2900868 w 4032448"/>
              <a:gd name="connsiteY4" fmla="*/ 1667259 h 1667259"/>
              <a:gd name="connsiteX5" fmla="*/ 2880320 w 4032448"/>
              <a:gd name="connsiteY5" fmla="*/ 1409694 h 1667259"/>
              <a:gd name="connsiteX6" fmla="*/ 0 w 4032448"/>
              <a:gd name="connsiteY6" fmla="*/ 1409694 h 1667259"/>
              <a:gd name="connsiteX7" fmla="*/ 0 w 4032448"/>
              <a:gd name="connsiteY7" fmla="*/ 257566 h 166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2448" h="1667259">
                <a:moveTo>
                  <a:pt x="0" y="257566"/>
                </a:moveTo>
                <a:lnTo>
                  <a:pt x="2880320" y="257566"/>
                </a:lnTo>
                <a:lnTo>
                  <a:pt x="2880320" y="0"/>
                </a:lnTo>
                <a:lnTo>
                  <a:pt x="4032448" y="833630"/>
                </a:lnTo>
                <a:lnTo>
                  <a:pt x="2900868" y="1667259"/>
                </a:lnTo>
                <a:lnTo>
                  <a:pt x="2880320" y="1409694"/>
                </a:lnTo>
                <a:lnTo>
                  <a:pt x="0" y="1409694"/>
                </a:lnTo>
                <a:lnTo>
                  <a:pt x="0" y="257566"/>
                </a:lnTo>
                <a:close/>
              </a:path>
            </a:pathLst>
          </a:cu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4" name="Рисунок 36">
            <a:extLst>
              <a:ext uri="{FF2B5EF4-FFF2-40B4-BE49-F238E27FC236}">
                <a16:creationId xmlns:a16="http://schemas.microsoft.com/office/drawing/2014/main" id="{ACE8A890-9352-9845-A3AB-428E3FE8B7C3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423" y="2041218"/>
            <a:ext cx="1223962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Группа 155">
            <a:extLst>
              <a:ext uri="{FF2B5EF4-FFF2-40B4-BE49-F238E27FC236}">
                <a16:creationId xmlns:a16="http://schemas.microsoft.com/office/drawing/2014/main" id="{68895198-89A3-E645-A13E-6A50B1B37F19}"/>
              </a:ext>
            </a:extLst>
          </p:cNvPr>
          <p:cNvGrpSpPr>
            <a:grpSpLocks/>
          </p:cNvGrpSpPr>
          <p:nvPr/>
        </p:nvGrpSpPr>
        <p:grpSpPr bwMode="auto">
          <a:xfrm>
            <a:off x="5315333" y="3070712"/>
            <a:ext cx="3963988" cy="1218863"/>
            <a:chOff x="507162" y="4981059"/>
            <a:chExt cx="7926484" cy="2434870"/>
          </a:xfrm>
        </p:grpSpPr>
        <p:sp>
          <p:nvSpPr>
            <p:cNvPr id="36" name="TextBox 156">
              <a:extLst>
                <a:ext uri="{FF2B5EF4-FFF2-40B4-BE49-F238E27FC236}">
                  <a16:creationId xmlns:a16="http://schemas.microsoft.com/office/drawing/2014/main" id="{95311BEE-0D73-6546-995F-BAA986576A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162" y="4981059"/>
              <a:ext cx="3133276" cy="2400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7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0%</a:t>
              </a:r>
              <a:endParaRPr lang="ru-RU" altLang="ru-RU" sz="7200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AE4ACFE-6A3E-7749-8F03-C0AD5C4FB887}"/>
                </a:ext>
              </a:extLst>
            </p:cNvPr>
            <p:cNvSpPr txBox="1"/>
            <p:nvPr/>
          </p:nvSpPr>
          <p:spPr>
            <a:xfrm>
              <a:off x="3170487" y="5386983"/>
              <a:ext cx="5263159" cy="20289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 Tj" pitchFamily="18" charset="-52"/>
                </a:rPr>
                <a:t>Таможенные сборы</a:t>
              </a:r>
            </a:p>
            <a:p>
              <a:pPr>
                <a:defRPr/>
              </a:pPr>
              <a:r>
                <a:rPr lang="ru-RU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 Tj" panose="02020603050405020304" pitchFamily="18" charset="0"/>
                  <a:cs typeface="Arial" charset="0"/>
                </a:rPr>
                <a:t>НДС</a:t>
              </a:r>
              <a:endPara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 Tj" pitchFamily="18" charset="-52"/>
              </a:endParaRPr>
            </a:p>
            <a:p>
              <a:pPr eaLnBrk="1" hangingPunct="1">
                <a:defRPr/>
              </a:pPr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charset="0"/>
              </a:endParaRPr>
            </a:p>
          </p:txBody>
        </p:sp>
      </p:grpSp>
      <p:pic>
        <p:nvPicPr>
          <p:cNvPr id="41" name="Рисунок 6">
            <a:extLst>
              <a:ext uri="{FF2B5EF4-FFF2-40B4-BE49-F238E27FC236}">
                <a16:creationId xmlns:a16="http://schemas.microsoft.com/office/drawing/2014/main" id="{A5CBC53A-908E-B74B-864F-AE1AF557EA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" b="43896"/>
          <a:stretch/>
        </p:blipFill>
        <p:spPr>
          <a:xfrm>
            <a:off x="3346023" y="1748886"/>
            <a:ext cx="2451954" cy="986070"/>
          </a:xfrm>
          <a:prstGeom prst="rect">
            <a:avLst/>
          </a:prstGeom>
          <a:noFill/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92BDF5B-6830-A84A-AB8C-DA7E4465B44D}"/>
              </a:ext>
            </a:extLst>
          </p:cNvPr>
          <p:cNvSpPr txBox="1"/>
          <p:nvPr/>
        </p:nvSpPr>
        <p:spPr>
          <a:xfrm>
            <a:off x="3859129" y="2740778"/>
            <a:ext cx="1433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СЭЗ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“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Куляб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”</a:t>
            </a:r>
            <a:endParaRPr lang="x-none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6">
            <a:extLst>
              <a:ext uri="{FF2B5EF4-FFF2-40B4-BE49-F238E27FC236}">
                <a16:creationId xmlns:a16="http://schemas.microsoft.com/office/drawing/2014/main" id="{DF4E9FBA-95F6-1F4B-8391-2807722EA0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" b="43896"/>
          <a:stretch/>
        </p:blipFill>
        <p:spPr>
          <a:xfrm>
            <a:off x="7774998" y="85528"/>
            <a:ext cx="1561903" cy="628130"/>
          </a:xfrm>
          <a:prstGeom prst="rect">
            <a:avLst/>
          </a:prstGeom>
          <a:noFill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EBF2AE4-9F05-034C-B793-D12FDA88C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20" y="893410"/>
            <a:ext cx="593829" cy="59351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F76FE5F-A325-584C-8382-0059DF9C2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083" y="893098"/>
            <a:ext cx="593829" cy="59382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80ECE74-F74D-8F45-B080-5FCDA2136E2F}"/>
              </a:ext>
            </a:extLst>
          </p:cNvPr>
          <p:cNvSpPr txBox="1"/>
          <p:nvPr/>
        </p:nvSpPr>
        <p:spPr bwMode="auto">
          <a:xfrm>
            <a:off x="1255985" y="965296"/>
            <a:ext cx="257175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tg-Cyrl-TJ" sz="2000" b="1" dirty="0">
                <a:solidFill>
                  <a:schemeClr val="accent6">
                    <a:lumMod val="50000"/>
                  </a:schemeClr>
                </a:solidFill>
                <a:latin typeface="Times New Roman Tj" panose="02020603050405020304" pitchFamily="18" charset="0"/>
                <a:cs typeface="Arial" charset="0"/>
              </a:rPr>
              <a:t>Другие страны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Times New Roman Tj" panose="02020603050405020304" pitchFamily="18" charset="0"/>
              <a:cs typeface="Arial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872A81-BEDB-A344-A420-0C6D99C06A8B}"/>
              </a:ext>
            </a:extLst>
          </p:cNvPr>
          <p:cNvSpPr txBox="1"/>
          <p:nvPr/>
        </p:nvSpPr>
        <p:spPr>
          <a:xfrm>
            <a:off x="438943" y="97947"/>
            <a:ext cx="826611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 Tj" pitchFamily="18" charset="-52"/>
                <a:cs typeface="Arial" pitchFamily="34" charset="0"/>
              </a:rPr>
              <a:t>Свободная таможенная зона (экспорт)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0320ED-D43D-6B43-B09E-2F4468C3383E}"/>
              </a:ext>
            </a:extLst>
          </p:cNvPr>
          <p:cNvSpPr txBox="1"/>
          <p:nvPr/>
        </p:nvSpPr>
        <p:spPr bwMode="auto">
          <a:xfrm>
            <a:off x="4286925" y="926728"/>
            <a:ext cx="3286926" cy="400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 Tj"/>
              </a:rPr>
              <a:t>Республика Таджикистан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9" name="Стрелка вправо 5">
            <a:extLst>
              <a:ext uri="{FF2B5EF4-FFF2-40B4-BE49-F238E27FC236}">
                <a16:creationId xmlns:a16="http://schemas.microsoft.com/office/drawing/2014/main" id="{C765518D-D735-7E4B-A98B-2C7A47B43670}"/>
              </a:ext>
            </a:extLst>
          </p:cNvPr>
          <p:cNvSpPr/>
          <p:nvPr/>
        </p:nvSpPr>
        <p:spPr>
          <a:xfrm flipH="1">
            <a:off x="314914" y="1989371"/>
            <a:ext cx="3186113" cy="1227138"/>
          </a:xfrm>
          <a:custGeom>
            <a:avLst/>
            <a:gdLst>
              <a:gd name="connsiteX0" fmla="*/ 0 w 4032448"/>
              <a:gd name="connsiteY0" fmla="*/ 576064 h 2304256"/>
              <a:gd name="connsiteX1" fmla="*/ 2880320 w 4032448"/>
              <a:gd name="connsiteY1" fmla="*/ 576064 h 2304256"/>
              <a:gd name="connsiteX2" fmla="*/ 2880320 w 4032448"/>
              <a:gd name="connsiteY2" fmla="*/ 0 h 2304256"/>
              <a:gd name="connsiteX3" fmla="*/ 4032448 w 4032448"/>
              <a:gd name="connsiteY3" fmla="*/ 1152128 h 2304256"/>
              <a:gd name="connsiteX4" fmla="*/ 2880320 w 4032448"/>
              <a:gd name="connsiteY4" fmla="*/ 2304256 h 2304256"/>
              <a:gd name="connsiteX5" fmla="*/ 2880320 w 4032448"/>
              <a:gd name="connsiteY5" fmla="*/ 1728192 h 2304256"/>
              <a:gd name="connsiteX6" fmla="*/ 0 w 4032448"/>
              <a:gd name="connsiteY6" fmla="*/ 1728192 h 2304256"/>
              <a:gd name="connsiteX7" fmla="*/ 0 w 4032448"/>
              <a:gd name="connsiteY7" fmla="*/ 576064 h 2304256"/>
              <a:gd name="connsiteX0" fmla="*/ 0 w 4032448"/>
              <a:gd name="connsiteY0" fmla="*/ 257566 h 1985758"/>
              <a:gd name="connsiteX1" fmla="*/ 2880320 w 4032448"/>
              <a:gd name="connsiteY1" fmla="*/ 257566 h 1985758"/>
              <a:gd name="connsiteX2" fmla="*/ 2880320 w 4032448"/>
              <a:gd name="connsiteY2" fmla="*/ 0 h 1985758"/>
              <a:gd name="connsiteX3" fmla="*/ 4032448 w 4032448"/>
              <a:gd name="connsiteY3" fmla="*/ 833630 h 1985758"/>
              <a:gd name="connsiteX4" fmla="*/ 2880320 w 4032448"/>
              <a:gd name="connsiteY4" fmla="*/ 1985758 h 1985758"/>
              <a:gd name="connsiteX5" fmla="*/ 2880320 w 4032448"/>
              <a:gd name="connsiteY5" fmla="*/ 1409694 h 1985758"/>
              <a:gd name="connsiteX6" fmla="*/ 0 w 4032448"/>
              <a:gd name="connsiteY6" fmla="*/ 1409694 h 1985758"/>
              <a:gd name="connsiteX7" fmla="*/ 0 w 4032448"/>
              <a:gd name="connsiteY7" fmla="*/ 257566 h 1985758"/>
              <a:gd name="connsiteX0" fmla="*/ 0 w 4032448"/>
              <a:gd name="connsiteY0" fmla="*/ 257566 h 1667259"/>
              <a:gd name="connsiteX1" fmla="*/ 2880320 w 4032448"/>
              <a:gd name="connsiteY1" fmla="*/ 257566 h 1667259"/>
              <a:gd name="connsiteX2" fmla="*/ 2880320 w 4032448"/>
              <a:gd name="connsiteY2" fmla="*/ 0 h 1667259"/>
              <a:gd name="connsiteX3" fmla="*/ 4032448 w 4032448"/>
              <a:gd name="connsiteY3" fmla="*/ 833630 h 1667259"/>
              <a:gd name="connsiteX4" fmla="*/ 2900868 w 4032448"/>
              <a:gd name="connsiteY4" fmla="*/ 1667259 h 1667259"/>
              <a:gd name="connsiteX5" fmla="*/ 2880320 w 4032448"/>
              <a:gd name="connsiteY5" fmla="*/ 1409694 h 1667259"/>
              <a:gd name="connsiteX6" fmla="*/ 0 w 4032448"/>
              <a:gd name="connsiteY6" fmla="*/ 1409694 h 1667259"/>
              <a:gd name="connsiteX7" fmla="*/ 0 w 4032448"/>
              <a:gd name="connsiteY7" fmla="*/ 257566 h 166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2448" h="1667259">
                <a:moveTo>
                  <a:pt x="0" y="257566"/>
                </a:moveTo>
                <a:lnTo>
                  <a:pt x="2880320" y="257566"/>
                </a:lnTo>
                <a:lnTo>
                  <a:pt x="2880320" y="0"/>
                </a:lnTo>
                <a:lnTo>
                  <a:pt x="4032448" y="833630"/>
                </a:lnTo>
                <a:lnTo>
                  <a:pt x="2900868" y="1667259"/>
                </a:lnTo>
                <a:lnTo>
                  <a:pt x="2880320" y="1409694"/>
                </a:lnTo>
                <a:lnTo>
                  <a:pt x="0" y="1409694"/>
                </a:lnTo>
                <a:lnTo>
                  <a:pt x="0" y="257566"/>
                </a:lnTo>
                <a:close/>
              </a:path>
            </a:pathLst>
          </a:cu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0" name="Стрелка вправо 5">
            <a:extLst>
              <a:ext uri="{FF2B5EF4-FFF2-40B4-BE49-F238E27FC236}">
                <a16:creationId xmlns:a16="http://schemas.microsoft.com/office/drawing/2014/main" id="{FB092C91-B0C9-5242-A26A-77713204A9A6}"/>
              </a:ext>
            </a:extLst>
          </p:cNvPr>
          <p:cNvSpPr/>
          <p:nvPr/>
        </p:nvSpPr>
        <p:spPr>
          <a:xfrm>
            <a:off x="5254668" y="1984558"/>
            <a:ext cx="3095625" cy="1227138"/>
          </a:xfrm>
          <a:custGeom>
            <a:avLst/>
            <a:gdLst>
              <a:gd name="connsiteX0" fmla="*/ 0 w 4032448"/>
              <a:gd name="connsiteY0" fmla="*/ 576064 h 2304256"/>
              <a:gd name="connsiteX1" fmla="*/ 2880320 w 4032448"/>
              <a:gd name="connsiteY1" fmla="*/ 576064 h 2304256"/>
              <a:gd name="connsiteX2" fmla="*/ 2880320 w 4032448"/>
              <a:gd name="connsiteY2" fmla="*/ 0 h 2304256"/>
              <a:gd name="connsiteX3" fmla="*/ 4032448 w 4032448"/>
              <a:gd name="connsiteY3" fmla="*/ 1152128 h 2304256"/>
              <a:gd name="connsiteX4" fmla="*/ 2880320 w 4032448"/>
              <a:gd name="connsiteY4" fmla="*/ 2304256 h 2304256"/>
              <a:gd name="connsiteX5" fmla="*/ 2880320 w 4032448"/>
              <a:gd name="connsiteY5" fmla="*/ 1728192 h 2304256"/>
              <a:gd name="connsiteX6" fmla="*/ 0 w 4032448"/>
              <a:gd name="connsiteY6" fmla="*/ 1728192 h 2304256"/>
              <a:gd name="connsiteX7" fmla="*/ 0 w 4032448"/>
              <a:gd name="connsiteY7" fmla="*/ 576064 h 2304256"/>
              <a:gd name="connsiteX0" fmla="*/ 0 w 4032448"/>
              <a:gd name="connsiteY0" fmla="*/ 257566 h 1985758"/>
              <a:gd name="connsiteX1" fmla="*/ 2880320 w 4032448"/>
              <a:gd name="connsiteY1" fmla="*/ 257566 h 1985758"/>
              <a:gd name="connsiteX2" fmla="*/ 2880320 w 4032448"/>
              <a:gd name="connsiteY2" fmla="*/ 0 h 1985758"/>
              <a:gd name="connsiteX3" fmla="*/ 4032448 w 4032448"/>
              <a:gd name="connsiteY3" fmla="*/ 833630 h 1985758"/>
              <a:gd name="connsiteX4" fmla="*/ 2880320 w 4032448"/>
              <a:gd name="connsiteY4" fmla="*/ 1985758 h 1985758"/>
              <a:gd name="connsiteX5" fmla="*/ 2880320 w 4032448"/>
              <a:gd name="connsiteY5" fmla="*/ 1409694 h 1985758"/>
              <a:gd name="connsiteX6" fmla="*/ 0 w 4032448"/>
              <a:gd name="connsiteY6" fmla="*/ 1409694 h 1985758"/>
              <a:gd name="connsiteX7" fmla="*/ 0 w 4032448"/>
              <a:gd name="connsiteY7" fmla="*/ 257566 h 1985758"/>
              <a:gd name="connsiteX0" fmla="*/ 0 w 4032448"/>
              <a:gd name="connsiteY0" fmla="*/ 257566 h 1667259"/>
              <a:gd name="connsiteX1" fmla="*/ 2880320 w 4032448"/>
              <a:gd name="connsiteY1" fmla="*/ 257566 h 1667259"/>
              <a:gd name="connsiteX2" fmla="*/ 2880320 w 4032448"/>
              <a:gd name="connsiteY2" fmla="*/ 0 h 1667259"/>
              <a:gd name="connsiteX3" fmla="*/ 4032448 w 4032448"/>
              <a:gd name="connsiteY3" fmla="*/ 833630 h 1667259"/>
              <a:gd name="connsiteX4" fmla="*/ 2900868 w 4032448"/>
              <a:gd name="connsiteY4" fmla="*/ 1667259 h 1667259"/>
              <a:gd name="connsiteX5" fmla="*/ 2880320 w 4032448"/>
              <a:gd name="connsiteY5" fmla="*/ 1409694 h 1667259"/>
              <a:gd name="connsiteX6" fmla="*/ 0 w 4032448"/>
              <a:gd name="connsiteY6" fmla="*/ 1409694 h 1667259"/>
              <a:gd name="connsiteX7" fmla="*/ 0 w 4032448"/>
              <a:gd name="connsiteY7" fmla="*/ 257566 h 166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2448" h="1667259">
                <a:moveTo>
                  <a:pt x="0" y="257566"/>
                </a:moveTo>
                <a:lnTo>
                  <a:pt x="2880320" y="257566"/>
                </a:lnTo>
                <a:lnTo>
                  <a:pt x="2880320" y="0"/>
                </a:lnTo>
                <a:lnTo>
                  <a:pt x="4032448" y="833630"/>
                </a:lnTo>
                <a:lnTo>
                  <a:pt x="2900868" y="1667259"/>
                </a:lnTo>
                <a:lnTo>
                  <a:pt x="2880320" y="1409694"/>
                </a:lnTo>
                <a:lnTo>
                  <a:pt x="0" y="1409694"/>
                </a:lnTo>
                <a:lnTo>
                  <a:pt x="0" y="257566"/>
                </a:lnTo>
                <a:close/>
              </a:path>
            </a:pathLst>
          </a:cu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1" name="Рисунок 33">
            <a:extLst>
              <a:ext uri="{FF2B5EF4-FFF2-40B4-BE49-F238E27FC236}">
                <a16:creationId xmlns:a16="http://schemas.microsoft.com/office/drawing/2014/main" id="{6E18DBF5-550B-004F-9128-D88BCF68DFB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93" y="2217921"/>
            <a:ext cx="122555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Рисунок 40">
            <a:extLst>
              <a:ext uri="{FF2B5EF4-FFF2-40B4-BE49-F238E27FC236}">
                <a16:creationId xmlns:a16="http://schemas.microsoft.com/office/drawing/2014/main" id="{2665F620-0354-804C-812B-18B734E6199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806" y="2241733"/>
            <a:ext cx="122555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Группа 6">
            <a:extLst>
              <a:ext uri="{FF2B5EF4-FFF2-40B4-BE49-F238E27FC236}">
                <a16:creationId xmlns:a16="http://schemas.microsoft.com/office/drawing/2014/main" id="{12E148E2-518B-3140-B8D2-197734BB9A74}"/>
              </a:ext>
            </a:extLst>
          </p:cNvPr>
          <p:cNvGrpSpPr>
            <a:grpSpLocks/>
          </p:cNvGrpSpPr>
          <p:nvPr/>
        </p:nvGrpSpPr>
        <p:grpSpPr bwMode="auto">
          <a:xfrm>
            <a:off x="405649" y="3211696"/>
            <a:ext cx="4003675" cy="1200150"/>
            <a:chOff x="523997" y="4797152"/>
            <a:chExt cx="4002806" cy="1200329"/>
          </a:xfrm>
        </p:grpSpPr>
        <p:sp>
          <p:nvSpPr>
            <p:cNvPr id="44" name="TextBox 144">
              <a:extLst>
                <a:ext uri="{FF2B5EF4-FFF2-40B4-BE49-F238E27FC236}">
                  <a16:creationId xmlns:a16="http://schemas.microsoft.com/office/drawing/2014/main" id="{37E66B24-FDCB-114B-A192-5ADE5F4583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997" y="4797152"/>
              <a:ext cx="150199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7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0%</a:t>
              </a:r>
              <a:endParaRPr lang="ru-RU" altLang="ru-RU" sz="7200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BDCCAFA-07B3-1743-A51B-DC4AD3CCADF1}"/>
                </a:ext>
              </a:extLst>
            </p:cNvPr>
            <p:cNvSpPr txBox="1"/>
            <p:nvPr/>
          </p:nvSpPr>
          <p:spPr>
            <a:xfrm>
              <a:off x="1895299" y="4941636"/>
              <a:ext cx="2631504" cy="7081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 Tj" pitchFamily="18" charset="-52"/>
                </a:rPr>
                <a:t>Таможенные сборы</a:t>
              </a:r>
            </a:p>
            <a:p>
              <a:pPr>
                <a:defRPr/>
              </a:pPr>
              <a:r>
                <a:rPr lang="ru-RU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 Tj" panose="02020603050405020304" pitchFamily="18" charset="0"/>
                  <a:cs typeface="Arial" charset="0"/>
                </a:rPr>
                <a:t>НДС</a:t>
              </a:r>
              <a:endPara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 Tj" pitchFamily="18" charset="-52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9762431-E684-DA46-91CF-AFAA96C7022B}"/>
              </a:ext>
            </a:extLst>
          </p:cNvPr>
          <p:cNvSpPr txBox="1"/>
          <p:nvPr/>
        </p:nvSpPr>
        <p:spPr bwMode="auto">
          <a:xfrm>
            <a:off x="5439837" y="3356158"/>
            <a:ext cx="2632075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 Tj" pitchFamily="18" charset="-52"/>
              </a:rPr>
              <a:t>Таможенные сборы</a:t>
            </a:r>
          </a:p>
          <a:p>
            <a:pPr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 Tj" panose="02020603050405020304" pitchFamily="18" charset="0"/>
                <a:cs typeface="Arial" charset="0"/>
              </a:rPr>
              <a:t>18%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 Tj" panose="02020603050405020304" pitchFamily="18" charset="0"/>
                <a:cs typeface="Arial" charset="0"/>
              </a:rPr>
              <a:t>НДС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 Tj" pitchFamily="18" charset="-52"/>
            </a:endParaRPr>
          </a:p>
          <a:p>
            <a:pPr>
              <a:defRPr/>
            </a:pP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 Tj" pitchFamily="18" charset="-52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22313A"/>
              </a:solidFill>
              <a:latin typeface="+mn-lt"/>
              <a:cs typeface="+mn-cs"/>
            </a:endParaRPr>
          </a:p>
        </p:txBody>
      </p:sp>
      <p:pic>
        <p:nvPicPr>
          <p:cNvPr id="49" name="Рисунок 6">
            <a:extLst>
              <a:ext uri="{FF2B5EF4-FFF2-40B4-BE49-F238E27FC236}">
                <a16:creationId xmlns:a16="http://schemas.microsoft.com/office/drawing/2014/main" id="{E1E5B0F7-0255-9C42-A50F-1C7EC4B2DA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" b="43896"/>
          <a:stretch/>
        </p:blipFill>
        <p:spPr>
          <a:xfrm>
            <a:off x="3060948" y="1969225"/>
            <a:ext cx="2451954" cy="986070"/>
          </a:xfrm>
          <a:prstGeom prst="rect">
            <a:avLst/>
          </a:prstGeom>
          <a:noFill/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E40E86C-B925-7846-8DBE-8B19A7B690C1}"/>
              </a:ext>
            </a:extLst>
          </p:cNvPr>
          <p:cNvSpPr txBox="1"/>
          <p:nvPr/>
        </p:nvSpPr>
        <p:spPr>
          <a:xfrm>
            <a:off x="3619733" y="2904073"/>
            <a:ext cx="1433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СЭЗ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“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Куляб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”</a:t>
            </a:r>
            <a:endParaRPr lang="x-none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10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ell.Dell-ПК\Desktop\Новая папка (3)\DSC_0886.jpg"/>
          <p:cNvPicPr>
            <a:picLocks noChangeAspect="1" noChangeArrowheads="1"/>
          </p:cNvPicPr>
          <p:nvPr/>
        </p:nvPicPr>
        <p:blipFill rotWithShape="1">
          <a:blip r:embed="rId2"/>
          <a:srcRect t="6373" r="2693" b="10483"/>
          <a:stretch/>
        </p:blipFill>
        <p:spPr bwMode="auto">
          <a:xfrm>
            <a:off x="663876" y="319340"/>
            <a:ext cx="8239441" cy="4523874"/>
          </a:xfrm>
          <a:prstGeom prst="rect">
            <a:avLst/>
          </a:prstGeom>
          <a:noFill/>
        </p:spPr>
      </p:pic>
      <p:sp>
        <p:nvSpPr>
          <p:cNvPr id="18" name="Прямоугольник 25">
            <a:extLst>
              <a:ext uri="{FF2B5EF4-FFF2-40B4-BE49-F238E27FC236}">
                <a16:creationId xmlns:a16="http://schemas.microsoft.com/office/drawing/2014/main" id="{C254974A-4A50-664D-8309-7D81DF7460E8}"/>
              </a:ext>
            </a:extLst>
          </p:cNvPr>
          <p:cNvSpPr/>
          <p:nvPr/>
        </p:nvSpPr>
        <p:spPr>
          <a:xfrm>
            <a:off x="635104" y="0"/>
            <a:ext cx="8317392" cy="5143500"/>
          </a:xfrm>
          <a:prstGeom prst="rect">
            <a:avLst/>
          </a:prstGeom>
          <a:gradFill flip="none" rotWithShape="1">
            <a:gsLst>
              <a:gs pos="7000">
                <a:schemeClr val="accent5">
                  <a:lumMod val="50000"/>
                  <a:alpha val="88000"/>
                </a:schemeClr>
              </a:gs>
              <a:gs pos="3000">
                <a:srgbClr val="002060">
                  <a:alpha val="48000"/>
                </a:srgbClr>
              </a:gs>
              <a:gs pos="100000">
                <a:schemeClr val="accent4">
                  <a:alpha val="60000"/>
                  <a:lumMod val="3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B26E28-EDA9-AD40-890A-05DE84549992}"/>
              </a:ext>
            </a:extLst>
          </p:cNvPr>
          <p:cNvSpPr txBox="1"/>
          <p:nvPr/>
        </p:nvSpPr>
        <p:spPr>
          <a:xfrm>
            <a:off x="1146526" y="1136700"/>
            <a:ext cx="3633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10000"/>
                  </a:schemeClr>
                </a:solidFill>
              </a:rPr>
              <a:t>Электричество</a:t>
            </a:r>
            <a:r>
              <a:rPr lang="tg-Cyrl-TJ" sz="1600" b="1" dirty="0">
                <a:solidFill>
                  <a:schemeClr val="accent1">
                    <a:lumMod val="10000"/>
                  </a:schemeClr>
                </a:solidFill>
              </a:rPr>
              <a:t> </a:t>
            </a:r>
          </a:p>
          <a:p>
            <a:r>
              <a:rPr lang="tg-Cyrl-TJ" sz="1600" b="1" dirty="0">
                <a:solidFill>
                  <a:schemeClr val="bg2"/>
                </a:solidFill>
                <a:latin typeface="Times New Roman Tj" pitchFamily="18" charset="-52"/>
              </a:rPr>
              <a:t>           1 кВ </a:t>
            </a:r>
            <a:r>
              <a:rPr lang="en-US" sz="1600" b="1" dirty="0">
                <a:solidFill>
                  <a:schemeClr val="bg2"/>
                </a:solidFill>
                <a:latin typeface="Times New Roman Tj" pitchFamily="18" charset="-52"/>
              </a:rPr>
              <a:t>=</a:t>
            </a:r>
            <a:r>
              <a:rPr lang="tg-Cyrl-TJ" sz="1600" b="1" dirty="0">
                <a:solidFill>
                  <a:schemeClr val="bg2"/>
                </a:solidFill>
                <a:latin typeface="Times New Roman Tj" pitchFamily="18" charset="-52"/>
              </a:rPr>
              <a:t> 0.65 сомони</a:t>
            </a:r>
            <a:endParaRPr lang="en-US" sz="1600" b="1" dirty="0">
              <a:solidFill>
                <a:schemeClr val="bg2"/>
              </a:solidFill>
              <a:latin typeface="Times New Roman Tj" pitchFamily="18" charset="-52"/>
            </a:endParaRPr>
          </a:p>
          <a:p>
            <a:r>
              <a:rPr lang="en-US" sz="1600" b="1" dirty="0">
                <a:solidFill>
                  <a:schemeClr val="bg2"/>
                </a:solidFill>
                <a:latin typeface="Times New Roman Tj" pitchFamily="18" charset="-52"/>
              </a:rPr>
              <a:t>	            ($</a:t>
            </a:r>
            <a:r>
              <a:rPr lang="tg-Cyrl-TJ" sz="1600" b="1" dirty="0">
                <a:solidFill>
                  <a:schemeClr val="bg2"/>
                </a:solidFill>
                <a:latin typeface="Times New Roman Tj" pitchFamily="18" charset="-52"/>
              </a:rPr>
              <a:t>0.06)</a:t>
            </a:r>
            <a:endParaRPr lang="ru-RU" sz="1600" b="1" dirty="0">
              <a:solidFill>
                <a:schemeClr val="bg2"/>
              </a:solidFill>
              <a:latin typeface="Times New Roman Tj" pitchFamily="18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B26E28-EDA9-AD40-890A-05DE84549992}"/>
              </a:ext>
            </a:extLst>
          </p:cNvPr>
          <p:cNvSpPr txBox="1"/>
          <p:nvPr/>
        </p:nvSpPr>
        <p:spPr>
          <a:xfrm>
            <a:off x="1209528" y="1999863"/>
            <a:ext cx="2508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g-Cyrl-TJ" sz="1600" b="1" dirty="0">
                <a:solidFill>
                  <a:schemeClr val="accent1">
                    <a:lumMod val="10000"/>
                  </a:schemeClr>
                </a:solidFill>
                <a:latin typeface="Times New Roman Tj" pitchFamily="18" charset="-52"/>
              </a:rPr>
              <a:t>Вода</a:t>
            </a:r>
          </a:p>
          <a:p>
            <a:r>
              <a:rPr lang="tg-Cyrl-TJ" sz="1600" b="1" dirty="0">
                <a:solidFill>
                  <a:schemeClr val="bg2"/>
                </a:solidFill>
                <a:latin typeface="Times New Roman Tj" pitchFamily="18" charset="-52"/>
              </a:rPr>
              <a:t>           1 куб</a:t>
            </a:r>
            <a:r>
              <a:rPr lang="en-US" sz="1600" b="1" dirty="0">
                <a:solidFill>
                  <a:schemeClr val="bg2"/>
                </a:solidFill>
                <a:latin typeface="Times New Roman Tj" pitchFamily="18" charset="-52"/>
              </a:rPr>
              <a:t>=</a:t>
            </a:r>
            <a:r>
              <a:rPr lang="tg-Cyrl-TJ" sz="1600" b="1" dirty="0">
                <a:solidFill>
                  <a:schemeClr val="bg2"/>
                </a:solidFill>
                <a:latin typeface="Times New Roman Tj" pitchFamily="18" charset="-52"/>
              </a:rPr>
              <a:t> 4.10 сомони</a:t>
            </a:r>
            <a:r>
              <a:rPr lang="en-US" sz="1600" b="1" dirty="0">
                <a:solidFill>
                  <a:schemeClr val="bg2"/>
                </a:solidFill>
                <a:latin typeface="Times New Roman Tj" pitchFamily="18" charset="-52"/>
              </a:rPr>
              <a:t> </a:t>
            </a:r>
          </a:p>
          <a:p>
            <a:r>
              <a:rPr lang="en-US" sz="1600" b="1" dirty="0">
                <a:solidFill>
                  <a:schemeClr val="bg2"/>
                </a:solidFill>
                <a:latin typeface="Times New Roman Tj" pitchFamily="18" charset="-52"/>
              </a:rPr>
              <a:t>	             ($0.4)</a:t>
            </a:r>
            <a:endParaRPr lang="ru-RU" sz="1600" b="1" dirty="0">
              <a:solidFill>
                <a:schemeClr val="bg2"/>
              </a:solidFill>
              <a:latin typeface="Times New Roman Tj" pitchFamily="18" charset="-52"/>
            </a:endParaRPr>
          </a:p>
        </p:txBody>
      </p:sp>
      <p:pic>
        <p:nvPicPr>
          <p:cNvPr id="6" name="Picture 2" descr="electricity-icon-png-4545 - Gourmet Empanadas &amp; mo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1937" y="1061098"/>
            <a:ext cx="417591" cy="508943"/>
          </a:xfrm>
          <a:prstGeom prst="rect">
            <a:avLst/>
          </a:prstGeom>
          <a:noFill/>
        </p:spPr>
      </p:pic>
      <p:pic>
        <p:nvPicPr>
          <p:cNvPr id="7" name="Picture 4" descr="Water Icon - Free Download, PNG and Vect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2378" y="2057503"/>
            <a:ext cx="367150" cy="36715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B02133-5E8C-4E41-9862-79A5ED32662C}"/>
              </a:ext>
            </a:extLst>
          </p:cNvPr>
          <p:cNvSpPr txBox="1"/>
          <p:nvPr/>
        </p:nvSpPr>
        <p:spPr>
          <a:xfrm>
            <a:off x="1025953" y="532853"/>
            <a:ext cx="2554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u="sng" dirty="0">
                <a:solidFill>
                  <a:srgbClr val="C00000"/>
                </a:solidFill>
                <a:latin typeface="Times New Roman Tj" pitchFamily="18" charset="-52"/>
              </a:rPr>
              <a:t>В общей системе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B02133-5E8C-4E41-9862-79A5ED32662C}"/>
              </a:ext>
            </a:extLst>
          </p:cNvPr>
          <p:cNvSpPr txBox="1"/>
          <p:nvPr/>
        </p:nvSpPr>
        <p:spPr>
          <a:xfrm>
            <a:off x="5343945" y="574601"/>
            <a:ext cx="3144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u="sng" dirty="0">
                <a:solidFill>
                  <a:srgbClr val="C00000"/>
                </a:solidFill>
                <a:latin typeface="Times New Roman Tj" pitchFamily="18" charset="-52"/>
              </a:rPr>
              <a:t>В системе СЭЗ «Куляб»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B26E28-EDA9-AD40-890A-05DE84549992}"/>
              </a:ext>
            </a:extLst>
          </p:cNvPr>
          <p:cNvSpPr txBox="1"/>
          <p:nvPr/>
        </p:nvSpPr>
        <p:spPr>
          <a:xfrm>
            <a:off x="5484193" y="1277653"/>
            <a:ext cx="3024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10000"/>
                  </a:schemeClr>
                </a:solidFill>
              </a:rPr>
              <a:t>Электричество</a:t>
            </a:r>
            <a:r>
              <a:rPr lang="tg-Cyrl-TJ" sz="1600" b="1" dirty="0">
                <a:solidFill>
                  <a:schemeClr val="accent1">
                    <a:lumMod val="10000"/>
                  </a:schemeClr>
                </a:solidFill>
                <a:latin typeface="Times New Roman Tj" pitchFamily="18" charset="-52"/>
              </a:rPr>
              <a:t>  </a:t>
            </a:r>
          </a:p>
          <a:p>
            <a:r>
              <a:rPr lang="tg-Cyrl-TJ" sz="1600" b="1" dirty="0">
                <a:solidFill>
                  <a:schemeClr val="bg2"/>
                </a:solidFill>
                <a:latin typeface="Times New Roman Tj" pitchFamily="18" charset="-52"/>
              </a:rPr>
              <a:t>           1 кВ </a:t>
            </a:r>
            <a:r>
              <a:rPr lang="en-US" sz="1600" b="1" dirty="0">
                <a:solidFill>
                  <a:schemeClr val="bg2"/>
                </a:solidFill>
                <a:latin typeface="Times New Roman Tj" pitchFamily="18" charset="-52"/>
              </a:rPr>
              <a:t>=</a:t>
            </a:r>
            <a:r>
              <a:rPr lang="tg-Cyrl-TJ" sz="1600" b="1" dirty="0">
                <a:solidFill>
                  <a:schemeClr val="bg2"/>
                </a:solidFill>
                <a:latin typeface="Times New Roman Tj" pitchFamily="18" charset="-52"/>
              </a:rPr>
              <a:t> 0.55 сомони</a:t>
            </a:r>
            <a:endParaRPr lang="en-US" sz="1600" b="1" dirty="0">
              <a:solidFill>
                <a:schemeClr val="bg2"/>
              </a:solidFill>
              <a:latin typeface="Times New Roman Tj" pitchFamily="18" charset="-52"/>
            </a:endParaRPr>
          </a:p>
          <a:p>
            <a:r>
              <a:rPr lang="en-US" sz="1600" b="1" dirty="0">
                <a:solidFill>
                  <a:schemeClr val="bg2"/>
                </a:solidFill>
                <a:latin typeface="Times New Roman Tj" pitchFamily="18" charset="-52"/>
              </a:rPr>
              <a:t>	             ($0.05)</a:t>
            </a:r>
            <a:endParaRPr lang="ru-RU" sz="1600" b="1" dirty="0">
              <a:solidFill>
                <a:schemeClr val="bg2"/>
              </a:solidFill>
              <a:latin typeface="Times New Roman Tj" pitchFamily="18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B26E28-EDA9-AD40-890A-05DE84549992}"/>
              </a:ext>
            </a:extLst>
          </p:cNvPr>
          <p:cNvSpPr txBox="1"/>
          <p:nvPr/>
        </p:nvSpPr>
        <p:spPr>
          <a:xfrm>
            <a:off x="5533778" y="2010608"/>
            <a:ext cx="2508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g-Cyrl-TJ" sz="1600" b="1" dirty="0">
                <a:solidFill>
                  <a:schemeClr val="accent1">
                    <a:lumMod val="10000"/>
                  </a:schemeClr>
                </a:solidFill>
                <a:latin typeface="Times New Roman Tj" pitchFamily="18" charset="-52"/>
              </a:rPr>
              <a:t>Вода</a:t>
            </a:r>
          </a:p>
          <a:p>
            <a:r>
              <a:rPr lang="tg-Cyrl-TJ" sz="1600" b="1" dirty="0">
                <a:solidFill>
                  <a:schemeClr val="bg2"/>
                </a:solidFill>
                <a:latin typeface="Times New Roman Tj" pitchFamily="18" charset="-52"/>
              </a:rPr>
              <a:t>           1 куб</a:t>
            </a:r>
            <a:r>
              <a:rPr lang="en-US" sz="1600" b="1" dirty="0">
                <a:solidFill>
                  <a:schemeClr val="bg2"/>
                </a:solidFill>
                <a:latin typeface="Times New Roman Tj" pitchFamily="18" charset="-52"/>
              </a:rPr>
              <a:t>=</a:t>
            </a:r>
            <a:r>
              <a:rPr lang="tg-Cyrl-TJ" sz="1600" b="1" dirty="0">
                <a:solidFill>
                  <a:schemeClr val="bg2"/>
                </a:solidFill>
                <a:latin typeface="Times New Roman Tj" pitchFamily="18" charset="-52"/>
              </a:rPr>
              <a:t> 3.48 сомони</a:t>
            </a:r>
            <a:endParaRPr lang="en-US" sz="1600" b="1" dirty="0">
              <a:solidFill>
                <a:schemeClr val="bg2"/>
              </a:solidFill>
              <a:latin typeface="Times New Roman Tj" pitchFamily="18" charset="-52"/>
            </a:endParaRPr>
          </a:p>
          <a:p>
            <a:r>
              <a:rPr lang="en-US" sz="1600" b="1" dirty="0">
                <a:solidFill>
                  <a:schemeClr val="bg2"/>
                </a:solidFill>
                <a:latin typeface="Times New Roman Tj" pitchFamily="18" charset="-52"/>
              </a:rPr>
              <a:t>	              ($0.34)</a:t>
            </a:r>
            <a:endParaRPr lang="ru-RU" sz="1600" b="1" dirty="0">
              <a:solidFill>
                <a:schemeClr val="bg2"/>
              </a:solidFill>
              <a:latin typeface="Times New Roman Tj" pitchFamily="18" charset="-52"/>
            </a:endParaRPr>
          </a:p>
        </p:txBody>
      </p:sp>
      <p:pic>
        <p:nvPicPr>
          <p:cNvPr id="12" name="Picture 4" descr="Water Icon - Free Download, PNG and Vect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66628" y="2010608"/>
            <a:ext cx="367150" cy="367150"/>
          </a:xfrm>
          <a:prstGeom prst="rect">
            <a:avLst/>
          </a:prstGeom>
          <a:noFill/>
        </p:spPr>
      </p:pic>
      <p:pic>
        <p:nvPicPr>
          <p:cNvPr id="13" name="Picture 2" descr="electricity-icon-png-4545 - Gourmet Empanadas &amp; mo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6187" y="1174617"/>
            <a:ext cx="417591" cy="508943"/>
          </a:xfrm>
          <a:prstGeom prst="rect">
            <a:avLst/>
          </a:prstGeom>
          <a:noFill/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7C489C-EA16-464B-9514-D22C0F20373F}"/>
              </a:ext>
            </a:extLst>
          </p:cNvPr>
          <p:cNvSpPr txBox="1"/>
          <p:nvPr/>
        </p:nvSpPr>
        <p:spPr>
          <a:xfrm>
            <a:off x="1884218" y="0"/>
            <a:ext cx="5112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g-Cyrl-TJ" sz="2000" b="1" dirty="0">
                <a:solidFill>
                  <a:srgbClr val="C00000"/>
                </a:solidFill>
                <a:latin typeface="Times New Roman Tj" pitchFamily="18" charset="-52"/>
              </a:rPr>
              <a:t>Тарифы на услуги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B26E28-EDA9-AD40-890A-05DE84549992}"/>
              </a:ext>
            </a:extLst>
          </p:cNvPr>
          <p:cNvSpPr txBox="1"/>
          <p:nvPr/>
        </p:nvSpPr>
        <p:spPr>
          <a:xfrm>
            <a:off x="2954764" y="2659806"/>
            <a:ext cx="32344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g-Cyrl-TJ" sz="1600" b="1" dirty="0">
              <a:solidFill>
                <a:schemeClr val="accent1">
                  <a:lumMod val="10000"/>
                </a:schemeClr>
              </a:solidFill>
              <a:latin typeface="Times New Roman Tj" pitchFamily="18" charset="-52"/>
            </a:endParaRPr>
          </a:p>
          <a:p>
            <a:pPr algn="ctr"/>
            <a:r>
              <a:rPr lang="tg-Cyrl-TJ" sz="1800" b="1" u="sng" dirty="0">
                <a:solidFill>
                  <a:srgbClr val="C00000"/>
                </a:solidFill>
                <a:latin typeface="Times New Roman Tj" pitchFamily="18" charset="-52"/>
              </a:rPr>
              <a:t>Коммунальные услуги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B26E28-EDA9-AD40-890A-05DE84549992}"/>
              </a:ext>
            </a:extLst>
          </p:cNvPr>
          <p:cNvSpPr txBox="1"/>
          <p:nvPr/>
        </p:nvSpPr>
        <p:spPr>
          <a:xfrm>
            <a:off x="782756" y="3180830"/>
            <a:ext cx="2508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g-Cyrl-TJ" sz="1600" b="1" dirty="0">
              <a:solidFill>
                <a:schemeClr val="accent1">
                  <a:lumMod val="10000"/>
                </a:schemeClr>
              </a:solidFill>
              <a:latin typeface="Times New Roman Tj" pitchFamily="18" charset="-52"/>
            </a:endParaRPr>
          </a:p>
          <a:p>
            <a:r>
              <a:rPr lang="tg-Cyrl-TJ" sz="1600" b="1" dirty="0">
                <a:solidFill>
                  <a:schemeClr val="bg2"/>
                </a:solidFill>
                <a:latin typeface="Times New Roman Tj" pitchFamily="18" charset="-52"/>
              </a:rPr>
              <a:t>         </a:t>
            </a:r>
            <a:r>
              <a:rPr lang="ru-RU" sz="1600" b="1" dirty="0">
                <a:solidFill>
                  <a:schemeClr val="accent2">
                    <a:lumMod val="10000"/>
                  </a:schemeClr>
                </a:solidFill>
                <a:latin typeface="Times New Roman Tj" pitchFamily="18" charset="-52"/>
              </a:rPr>
              <a:t>Отходы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B26E28-EDA9-AD40-890A-05DE84549992}"/>
              </a:ext>
            </a:extLst>
          </p:cNvPr>
          <p:cNvSpPr txBox="1"/>
          <p:nvPr/>
        </p:nvSpPr>
        <p:spPr>
          <a:xfrm>
            <a:off x="1265867" y="3672479"/>
            <a:ext cx="2508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g-Cyrl-TJ" sz="1600" b="1" dirty="0">
              <a:solidFill>
                <a:schemeClr val="accent1">
                  <a:lumMod val="10000"/>
                </a:schemeClr>
              </a:solidFill>
              <a:latin typeface="Times New Roman Tj" pitchFamily="18" charset="-52"/>
            </a:endParaRPr>
          </a:p>
          <a:p>
            <a:r>
              <a:rPr lang="tg-Cyrl-TJ" sz="1600" b="1" dirty="0">
                <a:solidFill>
                  <a:schemeClr val="bg2"/>
                </a:solidFill>
                <a:latin typeface="Times New Roman Tj" pitchFamily="18" charset="-52"/>
              </a:rPr>
              <a:t>          </a:t>
            </a:r>
            <a:r>
              <a:rPr lang="en-US" sz="1600" b="1" dirty="0">
                <a:solidFill>
                  <a:schemeClr val="bg2"/>
                </a:solidFill>
                <a:latin typeface="Times New Roman Tj" pitchFamily="18" charset="-52"/>
              </a:rPr>
              <a:t>1 </a:t>
            </a:r>
            <a:r>
              <a:rPr lang="en-US" sz="1600" b="1" dirty="0" err="1">
                <a:solidFill>
                  <a:schemeClr val="bg2"/>
                </a:solidFill>
                <a:latin typeface="Times New Roman Tj" pitchFamily="18" charset="-52"/>
              </a:rPr>
              <a:t>куб</a:t>
            </a:r>
            <a:r>
              <a:rPr lang="en-US" sz="1600" b="1" dirty="0">
                <a:solidFill>
                  <a:schemeClr val="bg2"/>
                </a:solidFill>
                <a:latin typeface="Times New Roman Tj" pitchFamily="18" charset="-52"/>
              </a:rPr>
              <a:t> = </a:t>
            </a:r>
            <a:r>
              <a:rPr lang="tg-Cyrl-TJ" sz="1600" b="1" dirty="0">
                <a:solidFill>
                  <a:schemeClr val="bg2"/>
                </a:solidFill>
                <a:latin typeface="Times New Roman Tj" pitchFamily="18" charset="-52"/>
              </a:rPr>
              <a:t>1,82 сомони</a:t>
            </a:r>
            <a:endParaRPr lang="en-US" sz="1600" b="1" dirty="0">
              <a:solidFill>
                <a:schemeClr val="bg2"/>
              </a:solidFill>
              <a:latin typeface="Times New Roman Tj" pitchFamily="18" charset="-52"/>
            </a:endParaRPr>
          </a:p>
          <a:p>
            <a:r>
              <a:rPr lang="tg-Cyrl-TJ" sz="1600" b="1" dirty="0">
                <a:solidFill>
                  <a:schemeClr val="bg2"/>
                </a:solidFill>
                <a:latin typeface="Times New Roman Tj" pitchFamily="18" charset="-52"/>
              </a:rPr>
              <a:t>	</a:t>
            </a:r>
            <a:r>
              <a:rPr lang="en-US" sz="1600" b="1" dirty="0">
                <a:solidFill>
                  <a:schemeClr val="bg2"/>
                </a:solidFill>
                <a:latin typeface="Times New Roman Tj" pitchFamily="18" charset="-52"/>
              </a:rPr>
              <a:t>             </a:t>
            </a:r>
            <a:r>
              <a:rPr lang="tg-Cyrl-TJ" sz="1600" b="1" dirty="0">
                <a:solidFill>
                  <a:schemeClr val="bg2"/>
                </a:solidFill>
                <a:latin typeface="Times New Roman Tj" pitchFamily="18" charset="-52"/>
              </a:rPr>
              <a:t>(</a:t>
            </a:r>
            <a:r>
              <a:rPr lang="en-US" sz="1600" b="1" dirty="0">
                <a:solidFill>
                  <a:schemeClr val="bg2"/>
                </a:solidFill>
                <a:latin typeface="Times New Roman Tj" pitchFamily="18" charset="-52"/>
              </a:rPr>
              <a:t>$</a:t>
            </a:r>
            <a:r>
              <a:rPr lang="tg-Cyrl-TJ" sz="1600" b="1" dirty="0">
                <a:solidFill>
                  <a:schemeClr val="bg2"/>
                </a:solidFill>
                <a:latin typeface="Times New Roman Tj" pitchFamily="18" charset="-52"/>
              </a:rPr>
              <a:t>0.18) </a:t>
            </a:r>
            <a:endParaRPr lang="ru-RU" sz="1600" b="1" dirty="0">
              <a:solidFill>
                <a:schemeClr val="bg2"/>
              </a:solidFill>
              <a:latin typeface="Times New Roman Tj" pitchFamily="18" charset="-5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B26E28-EDA9-AD40-890A-05DE84549992}"/>
              </a:ext>
            </a:extLst>
          </p:cNvPr>
          <p:cNvSpPr txBox="1"/>
          <p:nvPr/>
        </p:nvSpPr>
        <p:spPr>
          <a:xfrm>
            <a:off x="4736044" y="3427909"/>
            <a:ext cx="2508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g-Cyrl-TJ" sz="1600" b="1" dirty="0">
                <a:solidFill>
                  <a:schemeClr val="bg2"/>
                </a:solidFill>
                <a:latin typeface="Times New Roman Tj" pitchFamily="18" charset="-52"/>
              </a:rPr>
              <a:t> 	</a:t>
            </a:r>
            <a:r>
              <a:rPr lang="ru-RU" sz="1600" b="1" dirty="0">
                <a:solidFill>
                  <a:schemeClr val="accent2">
                    <a:lumMod val="10000"/>
                  </a:schemeClr>
                </a:solidFill>
                <a:latin typeface="Times New Roman Tj" pitchFamily="18" charset="-52"/>
              </a:rPr>
              <a:t>Отходы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B26E28-EDA9-AD40-890A-05DE84549992}"/>
              </a:ext>
            </a:extLst>
          </p:cNvPr>
          <p:cNvSpPr txBox="1"/>
          <p:nvPr/>
        </p:nvSpPr>
        <p:spPr>
          <a:xfrm>
            <a:off x="5652416" y="3533714"/>
            <a:ext cx="2508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g-Cyrl-TJ" sz="1600" b="1" dirty="0">
              <a:solidFill>
                <a:schemeClr val="accent1">
                  <a:lumMod val="10000"/>
                </a:schemeClr>
              </a:solidFill>
              <a:latin typeface="Times New Roman Tj" pitchFamily="18" charset="-52"/>
            </a:endParaRPr>
          </a:p>
          <a:p>
            <a:r>
              <a:rPr lang="tg-Cyrl-TJ" sz="1600" b="1" dirty="0">
                <a:solidFill>
                  <a:schemeClr val="bg2"/>
                </a:solidFill>
                <a:latin typeface="Times New Roman Tj" pitchFamily="18" charset="-52"/>
              </a:rPr>
              <a:t>           1 куб =1,49 сомони</a:t>
            </a:r>
            <a:endParaRPr lang="en-US" sz="1600" b="1" dirty="0">
              <a:solidFill>
                <a:schemeClr val="bg2"/>
              </a:solidFill>
              <a:latin typeface="Times New Roman Tj" pitchFamily="18" charset="-52"/>
            </a:endParaRPr>
          </a:p>
          <a:p>
            <a:r>
              <a:rPr lang="en-US" sz="1600" b="1" dirty="0">
                <a:solidFill>
                  <a:schemeClr val="bg2"/>
                </a:solidFill>
                <a:latin typeface="Times New Roman Tj" pitchFamily="18" charset="-52"/>
              </a:rPr>
              <a:t>	             ($0.14) </a:t>
            </a:r>
            <a:endParaRPr lang="ru-RU" sz="1600" b="1" dirty="0">
              <a:solidFill>
                <a:schemeClr val="bg2"/>
              </a:solidFill>
              <a:latin typeface="Times New Roman Tj" pitchFamily="18" charset="-5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DDEFF5-1114-5840-917B-DF6C8ED52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581" y="3148686"/>
            <a:ext cx="592467" cy="5924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D1EBBE-A756-A24D-9774-92CD02C61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6187" y="3185940"/>
            <a:ext cx="592467" cy="592467"/>
          </a:xfrm>
          <a:prstGeom prst="rect">
            <a:avLst/>
          </a:prstGeom>
        </p:spPr>
      </p:pic>
      <p:pic>
        <p:nvPicPr>
          <p:cNvPr id="25" name="Рисунок 6">
            <a:extLst>
              <a:ext uri="{FF2B5EF4-FFF2-40B4-BE49-F238E27FC236}">
                <a16:creationId xmlns:a16="http://schemas.microsoft.com/office/drawing/2014/main" id="{3178F113-D78D-EC46-A0DF-DFEC9A9066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" b="43896"/>
          <a:stretch/>
        </p:blipFill>
        <p:spPr>
          <a:xfrm>
            <a:off x="7774998" y="85528"/>
            <a:ext cx="1561903" cy="628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5777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ll.Dell-ПК\Desktop\Новая папка (3)\DSC_0895.jpg"/>
          <p:cNvPicPr>
            <a:picLocks noChangeAspect="1" noChangeArrowheads="1"/>
          </p:cNvPicPr>
          <p:nvPr/>
        </p:nvPicPr>
        <p:blipFill rotWithShape="1">
          <a:blip r:embed="rId3"/>
          <a:srcRect b="11143"/>
          <a:stretch/>
        </p:blipFill>
        <p:spPr bwMode="auto">
          <a:xfrm>
            <a:off x="1120082" y="543605"/>
            <a:ext cx="7640984" cy="4514367"/>
          </a:xfrm>
          <a:prstGeom prst="rect">
            <a:avLst/>
          </a:prstGeom>
          <a:noFill/>
        </p:spPr>
      </p:pic>
      <p:sp>
        <p:nvSpPr>
          <p:cNvPr id="31" name="Прямоугольник 25">
            <a:extLst>
              <a:ext uri="{FF2B5EF4-FFF2-40B4-BE49-F238E27FC236}">
                <a16:creationId xmlns:a16="http://schemas.microsoft.com/office/drawing/2014/main" id="{C254974A-4A50-664D-8309-7D81DF7460E8}"/>
              </a:ext>
            </a:extLst>
          </p:cNvPr>
          <p:cNvSpPr/>
          <p:nvPr/>
        </p:nvSpPr>
        <p:spPr>
          <a:xfrm>
            <a:off x="979112" y="-1"/>
            <a:ext cx="7909166" cy="523842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5000"/>
                </a:schemeClr>
              </a:gs>
              <a:gs pos="13000">
                <a:schemeClr val="bg1">
                  <a:lumMod val="85000"/>
                  <a:shade val="67500"/>
                  <a:satMod val="115000"/>
                  <a:alpha val="27000"/>
                </a:schemeClr>
              </a:gs>
              <a:gs pos="83000">
                <a:schemeClr val="accent4">
                  <a:lumMod val="2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87" name="Google Shape;687;p36"/>
          <p:cNvSpPr txBox="1">
            <a:spLocks noGrp="1"/>
          </p:cNvSpPr>
          <p:nvPr>
            <p:ph type="title"/>
          </p:nvPr>
        </p:nvSpPr>
        <p:spPr>
          <a:xfrm>
            <a:off x="933440" y="-450065"/>
            <a:ext cx="7503949" cy="95433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lvl="0" algn="l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виды деятельности в СЭЗ</a:t>
            </a:r>
          </a:p>
        </p:txBody>
      </p:sp>
      <p:sp>
        <p:nvSpPr>
          <p:cNvPr id="688" name="Google Shape;688;p36"/>
          <p:cNvSpPr txBox="1">
            <a:spLocks noGrp="1"/>
          </p:cNvSpPr>
          <p:nvPr>
            <p:ph type="title" idx="2"/>
          </p:nvPr>
        </p:nvSpPr>
        <p:spPr>
          <a:xfrm>
            <a:off x="1586097" y="408009"/>
            <a:ext cx="6138719" cy="98146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</a:t>
            </a:r>
            <a:r>
              <a:rPr lang="en-US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шве</a:t>
            </a:r>
            <a:r>
              <a:rPr lang="ru-RU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йных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ниток, трикотажных изделий, искусственных тканей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0" name="Google Shape;690;p36"/>
          <p:cNvSpPr txBox="1">
            <a:spLocks noGrp="1"/>
          </p:cNvSpPr>
          <p:nvPr>
            <p:ph type="title" idx="3"/>
          </p:nvPr>
        </p:nvSpPr>
        <p:spPr>
          <a:xfrm>
            <a:off x="1586097" y="1263697"/>
            <a:ext cx="6616792" cy="43598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lvl="0" algn="l"/>
            <a:r>
              <a:rPr lang="ru-R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кормов для животноводства и птицеводства</a:t>
            </a:r>
            <a:endParaRPr lang="ru-RU" dirty="0">
              <a:ln w="1905"/>
              <a:solidFill>
                <a:schemeClr val="bg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2" name="Google Shape;692;p36"/>
          <p:cNvSpPr txBox="1">
            <a:spLocks noGrp="1"/>
          </p:cNvSpPr>
          <p:nvPr>
            <p:ph type="title" idx="5"/>
          </p:nvPr>
        </p:nvSpPr>
        <p:spPr>
          <a:xfrm>
            <a:off x="1586097" y="1851183"/>
            <a:ext cx="5311948" cy="33368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lvl="0" algn="l"/>
            <a:r>
              <a:rPr lang="ru-RU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 Tj" panose="02020603050405020304" pitchFamily="18" charset="-52"/>
              </a:rPr>
              <a:t>Импортно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 Tj" panose="02020603050405020304" pitchFamily="18" charset="-52"/>
              </a:rPr>
              <a:t>- экспортная деятельность</a:t>
            </a:r>
          </a:p>
        </p:txBody>
      </p:sp>
      <p:sp>
        <p:nvSpPr>
          <p:cNvPr id="694" name="Google Shape;694;p36"/>
          <p:cNvSpPr txBox="1">
            <a:spLocks noGrp="1"/>
          </p:cNvSpPr>
          <p:nvPr>
            <p:ph type="title" idx="7"/>
          </p:nvPr>
        </p:nvSpPr>
        <p:spPr>
          <a:xfrm>
            <a:off x="1609747" y="2504988"/>
            <a:ext cx="6165251" cy="33368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ru-R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электротехнической, радиоэлектронной и бытовой техники</a:t>
            </a:r>
            <a:endParaRPr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" name="Google Shape;696;p36"/>
          <p:cNvSpPr txBox="1">
            <a:spLocks noGrp="1"/>
          </p:cNvSpPr>
          <p:nvPr>
            <p:ph type="title" idx="9"/>
          </p:nvPr>
        </p:nvSpPr>
        <p:spPr>
          <a:xfrm>
            <a:off x="1586096" y="3246833"/>
            <a:ext cx="6533775" cy="70735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ru-RU" dirty="0">
                <a:latin typeface="Times New Roman Tj" panose="02020603050405020304" pitchFamily="18" charset="0"/>
              </a:rPr>
              <a:t>Оценочная, кредитная, страховая, консалтинговая, аудиторская, лизинговая и сертификационная деятельность </a:t>
            </a:r>
            <a:endParaRPr dirty="0">
              <a:latin typeface="Times New Roman Tj" panose="02020603050405020304" pitchFamily="18" charset="0"/>
            </a:endParaRPr>
          </a:p>
        </p:txBody>
      </p:sp>
      <p:sp>
        <p:nvSpPr>
          <p:cNvPr id="698" name="Google Shape;698;p36"/>
          <p:cNvSpPr txBox="1">
            <a:spLocks noGrp="1"/>
          </p:cNvSpPr>
          <p:nvPr>
            <p:ph type="title" idx="14"/>
          </p:nvPr>
        </p:nvSpPr>
        <p:spPr>
          <a:xfrm>
            <a:off x="1586096" y="2826988"/>
            <a:ext cx="6138719" cy="39728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ru-RU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фармацевтической продукции и лекарств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3237FA-CB10-FD41-9BE3-5CFB7E91F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72" y="669227"/>
            <a:ext cx="508968" cy="5089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0D6894-386C-A748-9CFC-27F286726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683" y="1247368"/>
            <a:ext cx="422575" cy="4225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402C85-3874-6243-B033-84809D6E08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446243" y="1744108"/>
            <a:ext cx="412572" cy="412572"/>
          </a:xfrm>
          <a:prstGeom prst="rect">
            <a:avLst/>
          </a:prstGeom>
        </p:spPr>
      </p:pic>
      <p:grpSp>
        <p:nvGrpSpPr>
          <p:cNvPr id="40" name="Google Shape;5902;p76">
            <a:extLst>
              <a:ext uri="{FF2B5EF4-FFF2-40B4-BE49-F238E27FC236}">
                <a16:creationId xmlns:a16="http://schemas.microsoft.com/office/drawing/2014/main" id="{F0494DC3-CAAA-4649-B44A-1044684B0D25}"/>
              </a:ext>
            </a:extLst>
          </p:cNvPr>
          <p:cNvGrpSpPr/>
          <p:nvPr/>
        </p:nvGrpSpPr>
        <p:grpSpPr>
          <a:xfrm>
            <a:off x="460941" y="2316755"/>
            <a:ext cx="412572" cy="372773"/>
            <a:chOff x="-44528075" y="1982825"/>
            <a:chExt cx="300900" cy="301700"/>
          </a:xfrm>
          <a:solidFill>
            <a:schemeClr val="accent2">
              <a:lumMod val="10000"/>
            </a:schemeClr>
          </a:solidFill>
        </p:grpSpPr>
        <p:sp>
          <p:nvSpPr>
            <p:cNvPr id="41" name="Google Shape;5903;p76">
              <a:extLst>
                <a:ext uri="{FF2B5EF4-FFF2-40B4-BE49-F238E27FC236}">
                  <a16:creationId xmlns:a16="http://schemas.microsoft.com/office/drawing/2014/main" id="{81A84D9D-0813-3547-9B51-680466891CB5}"/>
                </a:ext>
              </a:extLst>
            </p:cNvPr>
            <p:cNvSpPr/>
            <p:nvPr/>
          </p:nvSpPr>
          <p:spPr>
            <a:xfrm>
              <a:off x="-44528075" y="1982825"/>
              <a:ext cx="300900" cy="301700"/>
            </a:xfrm>
            <a:custGeom>
              <a:avLst/>
              <a:gdLst/>
              <a:ahLst/>
              <a:cxnLst/>
              <a:rect l="l" t="t" r="r" b="b"/>
              <a:pathLst>
                <a:path w="12036" h="12068" extrusionOk="0">
                  <a:moveTo>
                    <a:pt x="9547" y="2175"/>
                  </a:moveTo>
                  <a:cubicBezTo>
                    <a:pt x="9736" y="2175"/>
                    <a:pt x="9893" y="2332"/>
                    <a:pt x="9893" y="2521"/>
                  </a:cubicBezTo>
                  <a:lnTo>
                    <a:pt x="9893" y="9547"/>
                  </a:lnTo>
                  <a:cubicBezTo>
                    <a:pt x="9893" y="9736"/>
                    <a:pt x="9736" y="9893"/>
                    <a:pt x="9547" y="9893"/>
                  </a:cubicBezTo>
                  <a:lnTo>
                    <a:pt x="2552" y="9893"/>
                  </a:lnTo>
                  <a:cubicBezTo>
                    <a:pt x="2332" y="9893"/>
                    <a:pt x="2206" y="9736"/>
                    <a:pt x="2206" y="9547"/>
                  </a:cubicBezTo>
                  <a:lnTo>
                    <a:pt x="2206" y="2521"/>
                  </a:lnTo>
                  <a:cubicBezTo>
                    <a:pt x="2206" y="2332"/>
                    <a:pt x="2332" y="2175"/>
                    <a:pt x="2552" y="2175"/>
                  </a:cubicBezTo>
                  <a:close/>
                  <a:moveTo>
                    <a:pt x="3183" y="1"/>
                  </a:moveTo>
                  <a:cubicBezTo>
                    <a:pt x="2994" y="1"/>
                    <a:pt x="2836" y="158"/>
                    <a:pt x="2836" y="347"/>
                  </a:cubicBezTo>
                  <a:lnTo>
                    <a:pt x="2836" y="1419"/>
                  </a:lnTo>
                  <a:lnTo>
                    <a:pt x="2458" y="1419"/>
                  </a:lnTo>
                  <a:cubicBezTo>
                    <a:pt x="1891" y="1419"/>
                    <a:pt x="1418" y="1891"/>
                    <a:pt x="1418" y="2490"/>
                  </a:cubicBezTo>
                  <a:lnTo>
                    <a:pt x="1418" y="2836"/>
                  </a:lnTo>
                  <a:lnTo>
                    <a:pt x="347" y="2836"/>
                  </a:lnTo>
                  <a:cubicBezTo>
                    <a:pt x="158" y="2836"/>
                    <a:pt x="1" y="2994"/>
                    <a:pt x="1" y="3183"/>
                  </a:cubicBezTo>
                  <a:cubicBezTo>
                    <a:pt x="1" y="3372"/>
                    <a:pt x="158" y="3529"/>
                    <a:pt x="347" y="3529"/>
                  </a:cubicBezTo>
                  <a:lnTo>
                    <a:pt x="1418" y="3529"/>
                  </a:lnTo>
                  <a:lnTo>
                    <a:pt x="1418" y="4254"/>
                  </a:lnTo>
                  <a:lnTo>
                    <a:pt x="347" y="4254"/>
                  </a:lnTo>
                  <a:cubicBezTo>
                    <a:pt x="158" y="4254"/>
                    <a:pt x="1" y="4412"/>
                    <a:pt x="1" y="4601"/>
                  </a:cubicBezTo>
                  <a:cubicBezTo>
                    <a:pt x="1" y="4821"/>
                    <a:pt x="158" y="4979"/>
                    <a:pt x="347" y="4979"/>
                  </a:cubicBezTo>
                  <a:lnTo>
                    <a:pt x="1418" y="4979"/>
                  </a:lnTo>
                  <a:lnTo>
                    <a:pt x="1418" y="5672"/>
                  </a:lnTo>
                  <a:lnTo>
                    <a:pt x="347" y="5672"/>
                  </a:lnTo>
                  <a:cubicBezTo>
                    <a:pt x="158" y="5672"/>
                    <a:pt x="1" y="5829"/>
                    <a:pt x="1" y="6018"/>
                  </a:cubicBezTo>
                  <a:cubicBezTo>
                    <a:pt x="1" y="6239"/>
                    <a:pt x="158" y="6396"/>
                    <a:pt x="347" y="6396"/>
                  </a:cubicBezTo>
                  <a:lnTo>
                    <a:pt x="1418" y="6396"/>
                  </a:lnTo>
                  <a:lnTo>
                    <a:pt x="1418" y="7090"/>
                  </a:lnTo>
                  <a:lnTo>
                    <a:pt x="347" y="7090"/>
                  </a:lnTo>
                  <a:cubicBezTo>
                    <a:pt x="158" y="7090"/>
                    <a:pt x="1" y="7247"/>
                    <a:pt x="1" y="7436"/>
                  </a:cubicBezTo>
                  <a:cubicBezTo>
                    <a:pt x="1" y="7657"/>
                    <a:pt x="158" y="7814"/>
                    <a:pt x="347" y="7814"/>
                  </a:cubicBezTo>
                  <a:lnTo>
                    <a:pt x="1418" y="7814"/>
                  </a:lnTo>
                  <a:lnTo>
                    <a:pt x="1418" y="8507"/>
                  </a:lnTo>
                  <a:lnTo>
                    <a:pt x="347" y="8507"/>
                  </a:lnTo>
                  <a:cubicBezTo>
                    <a:pt x="158" y="8507"/>
                    <a:pt x="1" y="8665"/>
                    <a:pt x="1" y="8854"/>
                  </a:cubicBezTo>
                  <a:cubicBezTo>
                    <a:pt x="1" y="9074"/>
                    <a:pt x="158" y="9232"/>
                    <a:pt x="347" y="9232"/>
                  </a:cubicBezTo>
                  <a:lnTo>
                    <a:pt x="1418" y="9232"/>
                  </a:lnTo>
                  <a:lnTo>
                    <a:pt x="1418" y="9578"/>
                  </a:lnTo>
                  <a:cubicBezTo>
                    <a:pt x="1418" y="10177"/>
                    <a:pt x="1891" y="10650"/>
                    <a:pt x="2458" y="10650"/>
                  </a:cubicBezTo>
                  <a:lnTo>
                    <a:pt x="2836" y="10650"/>
                  </a:lnTo>
                  <a:lnTo>
                    <a:pt x="2836" y="11689"/>
                  </a:lnTo>
                  <a:cubicBezTo>
                    <a:pt x="2836" y="11910"/>
                    <a:pt x="2994" y="12067"/>
                    <a:pt x="3183" y="12067"/>
                  </a:cubicBezTo>
                  <a:cubicBezTo>
                    <a:pt x="3372" y="12067"/>
                    <a:pt x="3529" y="11910"/>
                    <a:pt x="3529" y="11689"/>
                  </a:cubicBezTo>
                  <a:lnTo>
                    <a:pt x="3529" y="10555"/>
                  </a:lnTo>
                  <a:lnTo>
                    <a:pt x="4254" y="10555"/>
                  </a:lnTo>
                  <a:lnTo>
                    <a:pt x="4254" y="11626"/>
                  </a:lnTo>
                  <a:cubicBezTo>
                    <a:pt x="4254" y="11815"/>
                    <a:pt x="4411" y="11973"/>
                    <a:pt x="4600" y="11973"/>
                  </a:cubicBezTo>
                  <a:cubicBezTo>
                    <a:pt x="4789" y="11973"/>
                    <a:pt x="4947" y="11815"/>
                    <a:pt x="4947" y="11626"/>
                  </a:cubicBezTo>
                  <a:lnTo>
                    <a:pt x="4947" y="10555"/>
                  </a:lnTo>
                  <a:lnTo>
                    <a:pt x="5671" y="10555"/>
                  </a:lnTo>
                  <a:lnTo>
                    <a:pt x="5671" y="11626"/>
                  </a:lnTo>
                  <a:cubicBezTo>
                    <a:pt x="5671" y="11815"/>
                    <a:pt x="5829" y="11973"/>
                    <a:pt x="6018" y="11973"/>
                  </a:cubicBezTo>
                  <a:cubicBezTo>
                    <a:pt x="6207" y="11973"/>
                    <a:pt x="6365" y="11815"/>
                    <a:pt x="6365" y="11626"/>
                  </a:cubicBezTo>
                  <a:lnTo>
                    <a:pt x="6365" y="10555"/>
                  </a:lnTo>
                  <a:lnTo>
                    <a:pt x="7089" y="10555"/>
                  </a:lnTo>
                  <a:lnTo>
                    <a:pt x="7089" y="11626"/>
                  </a:lnTo>
                  <a:cubicBezTo>
                    <a:pt x="7089" y="11815"/>
                    <a:pt x="7247" y="11973"/>
                    <a:pt x="7436" y="11973"/>
                  </a:cubicBezTo>
                  <a:cubicBezTo>
                    <a:pt x="7625" y="11973"/>
                    <a:pt x="7782" y="11815"/>
                    <a:pt x="7782" y="11626"/>
                  </a:cubicBezTo>
                  <a:lnTo>
                    <a:pt x="7782" y="10555"/>
                  </a:lnTo>
                  <a:lnTo>
                    <a:pt x="8507" y="10555"/>
                  </a:lnTo>
                  <a:lnTo>
                    <a:pt x="8507" y="11626"/>
                  </a:lnTo>
                  <a:cubicBezTo>
                    <a:pt x="8507" y="11815"/>
                    <a:pt x="8664" y="11973"/>
                    <a:pt x="8853" y="11973"/>
                  </a:cubicBezTo>
                  <a:cubicBezTo>
                    <a:pt x="9042" y="11973"/>
                    <a:pt x="9200" y="11815"/>
                    <a:pt x="9200" y="11626"/>
                  </a:cubicBezTo>
                  <a:lnTo>
                    <a:pt x="9200" y="10555"/>
                  </a:lnTo>
                  <a:lnTo>
                    <a:pt x="9547" y="10555"/>
                  </a:lnTo>
                  <a:cubicBezTo>
                    <a:pt x="10145" y="10555"/>
                    <a:pt x="10618" y="10082"/>
                    <a:pt x="10618" y="9484"/>
                  </a:cubicBezTo>
                  <a:lnTo>
                    <a:pt x="10618" y="9137"/>
                  </a:lnTo>
                  <a:lnTo>
                    <a:pt x="11689" y="9137"/>
                  </a:lnTo>
                  <a:cubicBezTo>
                    <a:pt x="11878" y="9137"/>
                    <a:pt x="12035" y="8980"/>
                    <a:pt x="12035" y="8791"/>
                  </a:cubicBezTo>
                  <a:cubicBezTo>
                    <a:pt x="12035" y="8602"/>
                    <a:pt x="11878" y="8444"/>
                    <a:pt x="11689" y="8444"/>
                  </a:cubicBezTo>
                  <a:lnTo>
                    <a:pt x="10618" y="8444"/>
                  </a:lnTo>
                  <a:lnTo>
                    <a:pt x="10618" y="7720"/>
                  </a:lnTo>
                  <a:lnTo>
                    <a:pt x="11689" y="7720"/>
                  </a:lnTo>
                  <a:cubicBezTo>
                    <a:pt x="11878" y="7720"/>
                    <a:pt x="12035" y="7562"/>
                    <a:pt x="12035" y="7373"/>
                  </a:cubicBezTo>
                  <a:cubicBezTo>
                    <a:pt x="12035" y="7153"/>
                    <a:pt x="11878" y="6995"/>
                    <a:pt x="11689" y="6995"/>
                  </a:cubicBezTo>
                  <a:lnTo>
                    <a:pt x="10618" y="6995"/>
                  </a:lnTo>
                  <a:lnTo>
                    <a:pt x="10618" y="6302"/>
                  </a:lnTo>
                  <a:lnTo>
                    <a:pt x="11689" y="6302"/>
                  </a:lnTo>
                  <a:cubicBezTo>
                    <a:pt x="11878" y="6302"/>
                    <a:pt x="12035" y="6144"/>
                    <a:pt x="12035" y="5955"/>
                  </a:cubicBezTo>
                  <a:cubicBezTo>
                    <a:pt x="12035" y="5735"/>
                    <a:pt x="11878" y="5577"/>
                    <a:pt x="11689" y="5577"/>
                  </a:cubicBezTo>
                  <a:lnTo>
                    <a:pt x="10618" y="5577"/>
                  </a:lnTo>
                  <a:lnTo>
                    <a:pt x="10618" y="4884"/>
                  </a:lnTo>
                  <a:lnTo>
                    <a:pt x="11689" y="4884"/>
                  </a:lnTo>
                  <a:lnTo>
                    <a:pt x="11689" y="4979"/>
                  </a:lnTo>
                  <a:cubicBezTo>
                    <a:pt x="11878" y="4979"/>
                    <a:pt x="12035" y="4821"/>
                    <a:pt x="12035" y="4601"/>
                  </a:cubicBezTo>
                  <a:cubicBezTo>
                    <a:pt x="12035" y="4412"/>
                    <a:pt x="11878" y="4254"/>
                    <a:pt x="11689" y="4254"/>
                  </a:cubicBezTo>
                  <a:lnTo>
                    <a:pt x="10618" y="4254"/>
                  </a:lnTo>
                  <a:lnTo>
                    <a:pt x="10618" y="3529"/>
                  </a:lnTo>
                  <a:lnTo>
                    <a:pt x="11689" y="3529"/>
                  </a:lnTo>
                  <a:cubicBezTo>
                    <a:pt x="11878" y="3529"/>
                    <a:pt x="12035" y="3372"/>
                    <a:pt x="12035" y="3183"/>
                  </a:cubicBezTo>
                  <a:cubicBezTo>
                    <a:pt x="12035" y="2994"/>
                    <a:pt x="11878" y="2836"/>
                    <a:pt x="11689" y="2836"/>
                  </a:cubicBezTo>
                  <a:lnTo>
                    <a:pt x="10618" y="2836"/>
                  </a:lnTo>
                  <a:lnTo>
                    <a:pt x="10618" y="2490"/>
                  </a:lnTo>
                  <a:cubicBezTo>
                    <a:pt x="10618" y="1891"/>
                    <a:pt x="10145" y="1419"/>
                    <a:pt x="9547" y="1419"/>
                  </a:cubicBezTo>
                  <a:lnTo>
                    <a:pt x="9200" y="1419"/>
                  </a:lnTo>
                  <a:lnTo>
                    <a:pt x="9200" y="347"/>
                  </a:lnTo>
                  <a:cubicBezTo>
                    <a:pt x="9200" y="158"/>
                    <a:pt x="9042" y="1"/>
                    <a:pt x="8853" y="1"/>
                  </a:cubicBezTo>
                  <a:cubicBezTo>
                    <a:pt x="8664" y="1"/>
                    <a:pt x="8507" y="158"/>
                    <a:pt x="8507" y="347"/>
                  </a:cubicBezTo>
                  <a:lnTo>
                    <a:pt x="8507" y="1419"/>
                  </a:lnTo>
                  <a:lnTo>
                    <a:pt x="7782" y="1419"/>
                  </a:lnTo>
                  <a:lnTo>
                    <a:pt x="7782" y="347"/>
                  </a:lnTo>
                  <a:cubicBezTo>
                    <a:pt x="7782" y="158"/>
                    <a:pt x="7625" y="1"/>
                    <a:pt x="7436" y="1"/>
                  </a:cubicBezTo>
                  <a:cubicBezTo>
                    <a:pt x="7247" y="1"/>
                    <a:pt x="7089" y="158"/>
                    <a:pt x="7089" y="347"/>
                  </a:cubicBezTo>
                  <a:lnTo>
                    <a:pt x="7089" y="1419"/>
                  </a:lnTo>
                  <a:lnTo>
                    <a:pt x="6365" y="1419"/>
                  </a:lnTo>
                  <a:lnTo>
                    <a:pt x="6365" y="347"/>
                  </a:lnTo>
                  <a:cubicBezTo>
                    <a:pt x="6365" y="158"/>
                    <a:pt x="6207" y="1"/>
                    <a:pt x="6018" y="1"/>
                  </a:cubicBezTo>
                  <a:cubicBezTo>
                    <a:pt x="5829" y="1"/>
                    <a:pt x="5671" y="158"/>
                    <a:pt x="5671" y="347"/>
                  </a:cubicBezTo>
                  <a:lnTo>
                    <a:pt x="5671" y="1419"/>
                  </a:lnTo>
                  <a:lnTo>
                    <a:pt x="4947" y="1419"/>
                  </a:lnTo>
                  <a:lnTo>
                    <a:pt x="4947" y="347"/>
                  </a:lnTo>
                  <a:cubicBezTo>
                    <a:pt x="4947" y="158"/>
                    <a:pt x="4789" y="1"/>
                    <a:pt x="4600" y="1"/>
                  </a:cubicBezTo>
                  <a:cubicBezTo>
                    <a:pt x="4411" y="1"/>
                    <a:pt x="4254" y="158"/>
                    <a:pt x="4254" y="347"/>
                  </a:cubicBezTo>
                  <a:lnTo>
                    <a:pt x="4254" y="1419"/>
                  </a:lnTo>
                  <a:lnTo>
                    <a:pt x="3529" y="1419"/>
                  </a:lnTo>
                  <a:lnTo>
                    <a:pt x="3529" y="347"/>
                  </a:lnTo>
                  <a:cubicBezTo>
                    <a:pt x="3529" y="158"/>
                    <a:pt x="3372" y="1"/>
                    <a:pt x="3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5904;p76">
              <a:extLst>
                <a:ext uri="{FF2B5EF4-FFF2-40B4-BE49-F238E27FC236}">
                  <a16:creationId xmlns:a16="http://schemas.microsoft.com/office/drawing/2014/main" id="{FB9D646F-793F-0C4A-89ED-3124C84BDD38}"/>
                </a:ext>
              </a:extLst>
            </p:cNvPr>
            <p:cNvSpPr/>
            <p:nvPr/>
          </p:nvSpPr>
          <p:spPr>
            <a:xfrm>
              <a:off x="-44455600" y="2053725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7"/>
                    <a:pt x="158" y="725"/>
                    <a:pt x="347" y="725"/>
                  </a:cubicBezTo>
                  <a:cubicBezTo>
                    <a:pt x="536" y="725"/>
                    <a:pt x="693" y="567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905;p76">
              <a:extLst>
                <a:ext uri="{FF2B5EF4-FFF2-40B4-BE49-F238E27FC236}">
                  <a16:creationId xmlns:a16="http://schemas.microsoft.com/office/drawing/2014/main" id="{A8A2A9D3-E254-1642-A494-3063F07FD1EA}"/>
                </a:ext>
              </a:extLst>
            </p:cNvPr>
            <p:cNvSpPr/>
            <p:nvPr/>
          </p:nvSpPr>
          <p:spPr>
            <a:xfrm>
              <a:off x="-44455600" y="21947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906;p76">
              <a:extLst>
                <a:ext uri="{FF2B5EF4-FFF2-40B4-BE49-F238E27FC236}">
                  <a16:creationId xmlns:a16="http://schemas.microsoft.com/office/drawing/2014/main" id="{6E1552FC-FB84-9847-B4BC-8C1F0457E9FA}"/>
                </a:ext>
              </a:extLst>
            </p:cNvPr>
            <p:cNvSpPr/>
            <p:nvPr/>
          </p:nvSpPr>
          <p:spPr>
            <a:xfrm>
              <a:off x="-44314625" y="21947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4" y="536"/>
                    <a:pt x="694" y="347"/>
                  </a:cubicBez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907;p76">
              <a:extLst>
                <a:ext uri="{FF2B5EF4-FFF2-40B4-BE49-F238E27FC236}">
                  <a16:creationId xmlns:a16="http://schemas.microsoft.com/office/drawing/2014/main" id="{76511AF2-14C6-B94F-AB8C-77415C80F935}"/>
                </a:ext>
              </a:extLst>
            </p:cNvPr>
            <p:cNvSpPr/>
            <p:nvPr/>
          </p:nvSpPr>
          <p:spPr>
            <a:xfrm>
              <a:off x="-44314625" y="2053725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725"/>
                    <a:pt x="347" y="725"/>
                  </a:cubicBezTo>
                  <a:cubicBezTo>
                    <a:pt x="536" y="725"/>
                    <a:pt x="694" y="536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908;p76">
              <a:extLst>
                <a:ext uri="{FF2B5EF4-FFF2-40B4-BE49-F238E27FC236}">
                  <a16:creationId xmlns:a16="http://schemas.microsoft.com/office/drawing/2014/main" id="{382BDF45-C863-8E44-B9BB-C411E2889717}"/>
                </a:ext>
              </a:extLst>
            </p:cNvPr>
            <p:cNvSpPr/>
            <p:nvPr/>
          </p:nvSpPr>
          <p:spPr>
            <a:xfrm>
              <a:off x="-44447725" y="2062375"/>
              <a:ext cx="143350" cy="140225"/>
            </a:xfrm>
            <a:custGeom>
              <a:avLst/>
              <a:gdLst/>
              <a:ahLst/>
              <a:cxnLst/>
              <a:rect l="l" t="t" r="r" b="b"/>
              <a:pathLst>
                <a:path w="5734" h="5609" extrusionOk="0">
                  <a:moveTo>
                    <a:pt x="3182" y="757"/>
                  </a:moveTo>
                  <a:lnTo>
                    <a:pt x="3182" y="883"/>
                  </a:lnTo>
                  <a:cubicBezTo>
                    <a:pt x="3182" y="1041"/>
                    <a:pt x="3277" y="1167"/>
                    <a:pt x="3434" y="1198"/>
                  </a:cubicBezTo>
                  <a:cubicBezTo>
                    <a:pt x="3623" y="1261"/>
                    <a:pt x="3812" y="1387"/>
                    <a:pt x="3970" y="1513"/>
                  </a:cubicBezTo>
                  <a:cubicBezTo>
                    <a:pt x="4049" y="1553"/>
                    <a:pt x="4142" y="1593"/>
                    <a:pt x="4231" y="1593"/>
                  </a:cubicBezTo>
                  <a:cubicBezTo>
                    <a:pt x="4282" y="1593"/>
                    <a:pt x="4333" y="1579"/>
                    <a:pt x="4379" y="1545"/>
                  </a:cubicBezTo>
                  <a:lnTo>
                    <a:pt x="4505" y="1482"/>
                  </a:lnTo>
                  <a:lnTo>
                    <a:pt x="4852" y="2049"/>
                  </a:lnTo>
                  <a:lnTo>
                    <a:pt x="4726" y="2143"/>
                  </a:lnTo>
                  <a:cubicBezTo>
                    <a:pt x="4600" y="2206"/>
                    <a:pt x="4537" y="2364"/>
                    <a:pt x="4568" y="2490"/>
                  </a:cubicBezTo>
                  <a:cubicBezTo>
                    <a:pt x="4600" y="2710"/>
                    <a:pt x="4600" y="2899"/>
                    <a:pt x="4568" y="3120"/>
                  </a:cubicBezTo>
                  <a:cubicBezTo>
                    <a:pt x="4537" y="3277"/>
                    <a:pt x="4600" y="3403"/>
                    <a:pt x="4726" y="3466"/>
                  </a:cubicBezTo>
                  <a:lnTo>
                    <a:pt x="4852" y="3561"/>
                  </a:lnTo>
                  <a:lnTo>
                    <a:pt x="4505" y="4128"/>
                  </a:lnTo>
                  <a:lnTo>
                    <a:pt x="4379" y="4065"/>
                  </a:lnTo>
                  <a:cubicBezTo>
                    <a:pt x="4323" y="4037"/>
                    <a:pt x="4260" y="4021"/>
                    <a:pt x="4196" y="4021"/>
                  </a:cubicBezTo>
                  <a:cubicBezTo>
                    <a:pt x="4118" y="4021"/>
                    <a:pt x="4039" y="4044"/>
                    <a:pt x="3970" y="4097"/>
                  </a:cubicBezTo>
                  <a:cubicBezTo>
                    <a:pt x="3812" y="4254"/>
                    <a:pt x="3623" y="4349"/>
                    <a:pt x="3434" y="4412"/>
                  </a:cubicBezTo>
                  <a:cubicBezTo>
                    <a:pt x="3277" y="4475"/>
                    <a:pt x="3182" y="4632"/>
                    <a:pt x="3182" y="4727"/>
                  </a:cubicBezTo>
                  <a:lnTo>
                    <a:pt x="3182" y="4853"/>
                  </a:lnTo>
                  <a:lnTo>
                    <a:pt x="2489" y="4853"/>
                  </a:lnTo>
                  <a:lnTo>
                    <a:pt x="2489" y="4727"/>
                  </a:lnTo>
                  <a:cubicBezTo>
                    <a:pt x="2489" y="4569"/>
                    <a:pt x="2394" y="4475"/>
                    <a:pt x="2237" y="4412"/>
                  </a:cubicBezTo>
                  <a:cubicBezTo>
                    <a:pt x="2048" y="4349"/>
                    <a:pt x="1859" y="4223"/>
                    <a:pt x="1701" y="4097"/>
                  </a:cubicBezTo>
                  <a:cubicBezTo>
                    <a:pt x="1622" y="4057"/>
                    <a:pt x="1529" y="4017"/>
                    <a:pt x="1440" y="4017"/>
                  </a:cubicBezTo>
                  <a:cubicBezTo>
                    <a:pt x="1389" y="4017"/>
                    <a:pt x="1338" y="4030"/>
                    <a:pt x="1292" y="4065"/>
                  </a:cubicBezTo>
                  <a:lnTo>
                    <a:pt x="1166" y="4128"/>
                  </a:lnTo>
                  <a:lnTo>
                    <a:pt x="819" y="3561"/>
                  </a:lnTo>
                  <a:lnTo>
                    <a:pt x="945" y="3466"/>
                  </a:lnTo>
                  <a:cubicBezTo>
                    <a:pt x="1071" y="3403"/>
                    <a:pt x="1134" y="3246"/>
                    <a:pt x="1103" y="3120"/>
                  </a:cubicBezTo>
                  <a:cubicBezTo>
                    <a:pt x="1071" y="2899"/>
                    <a:pt x="1071" y="2710"/>
                    <a:pt x="1103" y="2490"/>
                  </a:cubicBezTo>
                  <a:cubicBezTo>
                    <a:pt x="1134" y="2332"/>
                    <a:pt x="1071" y="2206"/>
                    <a:pt x="945" y="2143"/>
                  </a:cubicBezTo>
                  <a:lnTo>
                    <a:pt x="819" y="2049"/>
                  </a:lnTo>
                  <a:lnTo>
                    <a:pt x="1166" y="1482"/>
                  </a:lnTo>
                  <a:lnTo>
                    <a:pt x="1292" y="1545"/>
                  </a:lnTo>
                  <a:cubicBezTo>
                    <a:pt x="1350" y="1589"/>
                    <a:pt x="1416" y="1612"/>
                    <a:pt x="1481" y="1612"/>
                  </a:cubicBezTo>
                  <a:cubicBezTo>
                    <a:pt x="1557" y="1612"/>
                    <a:pt x="1634" y="1581"/>
                    <a:pt x="1701" y="1513"/>
                  </a:cubicBezTo>
                  <a:cubicBezTo>
                    <a:pt x="1859" y="1356"/>
                    <a:pt x="2048" y="1261"/>
                    <a:pt x="2237" y="1198"/>
                  </a:cubicBezTo>
                  <a:cubicBezTo>
                    <a:pt x="2394" y="1167"/>
                    <a:pt x="2489" y="1009"/>
                    <a:pt x="2489" y="883"/>
                  </a:cubicBezTo>
                  <a:lnTo>
                    <a:pt x="2489" y="757"/>
                  </a:lnTo>
                  <a:close/>
                  <a:moveTo>
                    <a:pt x="2174" y="1"/>
                  </a:moveTo>
                  <a:cubicBezTo>
                    <a:pt x="1953" y="1"/>
                    <a:pt x="1796" y="158"/>
                    <a:pt x="1796" y="347"/>
                  </a:cubicBezTo>
                  <a:lnTo>
                    <a:pt x="1796" y="599"/>
                  </a:lnTo>
                  <a:cubicBezTo>
                    <a:pt x="1701" y="631"/>
                    <a:pt x="1575" y="726"/>
                    <a:pt x="1481" y="789"/>
                  </a:cubicBezTo>
                  <a:lnTo>
                    <a:pt x="1292" y="663"/>
                  </a:lnTo>
                  <a:cubicBezTo>
                    <a:pt x="1242" y="643"/>
                    <a:pt x="1186" y="632"/>
                    <a:pt x="1129" y="632"/>
                  </a:cubicBezTo>
                  <a:cubicBezTo>
                    <a:pt x="1007" y="632"/>
                    <a:pt x="884" y="681"/>
                    <a:pt x="819" y="789"/>
                  </a:cubicBezTo>
                  <a:lnTo>
                    <a:pt x="126" y="2017"/>
                  </a:lnTo>
                  <a:cubicBezTo>
                    <a:pt x="32" y="2175"/>
                    <a:pt x="63" y="2395"/>
                    <a:pt x="221" y="2490"/>
                  </a:cubicBezTo>
                  <a:lnTo>
                    <a:pt x="441" y="2616"/>
                  </a:lnTo>
                  <a:lnTo>
                    <a:pt x="441" y="2994"/>
                  </a:lnTo>
                  <a:lnTo>
                    <a:pt x="221" y="3120"/>
                  </a:lnTo>
                  <a:cubicBezTo>
                    <a:pt x="95" y="3183"/>
                    <a:pt x="0" y="3435"/>
                    <a:pt x="126" y="3592"/>
                  </a:cubicBezTo>
                  <a:lnTo>
                    <a:pt x="819" y="4821"/>
                  </a:lnTo>
                  <a:cubicBezTo>
                    <a:pt x="879" y="4921"/>
                    <a:pt x="989" y="4983"/>
                    <a:pt x="1102" y="4983"/>
                  </a:cubicBezTo>
                  <a:cubicBezTo>
                    <a:pt x="1168" y="4983"/>
                    <a:pt x="1234" y="4962"/>
                    <a:pt x="1292" y="4916"/>
                  </a:cubicBezTo>
                  <a:lnTo>
                    <a:pt x="1481" y="4821"/>
                  </a:lnTo>
                  <a:cubicBezTo>
                    <a:pt x="1607" y="4884"/>
                    <a:pt x="1733" y="4979"/>
                    <a:pt x="1796" y="5010"/>
                  </a:cubicBezTo>
                  <a:lnTo>
                    <a:pt x="1796" y="5231"/>
                  </a:lnTo>
                  <a:cubicBezTo>
                    <a:pt x="1796" y="5451"/>
                    <a:pt x="1953" y="5609"/>
                    <a:pt x="2174" y="5609"/>
                  </a:cubicBezTo>
                  <a:lnTo>
                    <a:pt x="3592" y="5609"/>
                  </a:lnTo>
                  <a:cubicBezTo>
                    <a:pt x="3781" y="5609"/>
                    <a:pt x="3938" y="5451"/>
                    <a:pt x="3938" y="5231"/>
                  </a:cubicBezTo>
                  <a:lnTo>
                    <a:pt x="3938" y="5010"/>
                  </a:lnTo>
                  <a:cubicBezTo>
                    <a:pt x="4064" y="4979"/>
                    <a:pt x="4159" y="4884"/>
                    <a:pt x="4253" y="4821"/>
                  </a:cubicBezTo>
                  <a:lnTo>
                    <a:pt x="4442" y="4916"/>
                  </a:lnTo>
                  <a:cubicBezTo>
                    <a:pt x="4501" y="4951"/>
                    <a:pt x="4574" y="4969"/>
                    <a:pt x="4644" y="4969"/>
                  </a:cubicBezTo>
                  <a:cubicBezTo>
                    <a:pt x="4762" y="4969"/>
                    <a:pt x="4875" y="4920"/>
                    <a:pt x="4915" y="4821"/>
                  </a:cubicBezTo>
                  <a:lnTo>
                    <a:pt x="5639" y="3592"/>
                  </a:lnTo>
                  <a:cubicBezTo>
                    <a:pt x="5702" y="3435"/>
                    <a:pt x="5671" y="3246"/>
                    <a:pt x="5513" y="3120"/>
                  </a:cubicBezTo>
                  <a:lnTo>
                    <a:pt x="5324" y="2994"/>
                  </a:lnTo>
                  <a:lnTo>
                    <a:pt x="5324" y="2616"/>
                  </a:lnTo>
                  <a:lnTo>
                    <a:pt x="5513" y="2490"/>
                  </a:lnTo>
                  <a:cubicBezTo>
                    <a:pt x="5671" y="2395"/>
                    <a:pt x="5734" y="2175"/>
                    <a:pt x="5639" y="2017"/>
                  </a:cubicBezTo>
                  <a:lnTo>
                    <a:pt x="4915" y="789"/>
                  </a:lnTo>
                  <a:cubicBezTo>
                    <a:pt x="4872" y="681"/>
                    <a:pt x="4742" y="618"/>
                    <a:pt x="4614" y="618"/>
                  </a:cubicBezTo>
                  <a:cubicBezTo>
                    <a:pt x="4553" y="618"/>
                    <a:pt x="4493" y="632"/>
                    <a:pt x="4442" y="663"/>
                  </a:cubicBezTo>
                  <a:lnTo>
                    <a:pt x="4253" y="789"/>
                  </a:lnTo>
                  <a:cubicBezTo>
                    <a:pt x="4127" y="726"/>
                    <a:pt x="4001" y="631"/>
                    <a:pt x="3938" y="599"/>
                  </a:cubicBezTo>
                  <a:lnTo>
                    <a:pt x="3938" y="347"/>
                  </a:lnTo>
                  <a:cubicBezTo>
                    <a:pt x="3938" y="158"/>
                    <a:pt x="3781" y="1"/>
                    <a:pt x="35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Google Shape;5909;p76">
              <a:extLst>
                <a:ext uri="{FF2B5EF4-FFF2-40B4-BE49-F238E27FC236}">
                  <a16:creationId xmlns:a16="http://schemas.microsoft.com/office/drawing/2014/main" id="{AE08FE2A-EE68-A646-92EF-C6C709B30D76}"/>
                </a:ext>
              </a:extLst>
            </p:cNvPr>
            <p:cNvSpPr/>
            <p:nvPr/>
          </p:nvSpPr>
          <p:spPr>
            <a:xfrm>
              <a:off x="-44403625" y="2107275"/>
              <a:ext cx="53575" cy="52800"/>
            </a:xfrm>
            <a:custGeom>
              <a:avLst/>
              <a:gdLst/>
              <a:ahLst/>
              <a:cxnLst/>
              <a:rect l="l" t="t" r="r" b="b"/>
              <a:pathLst>
                <a:path w="2143" h="2112" extrusionOk="0">
                  <a:moveTo>
                    <a:pt x="1072" y="662"/>
                  </a:moveTo>
                  <a:cubicBezTo>
                    <a:pt x="1261" y="662"/>
                    <a:pt x="1418" y="820"/>
                    <a:pt x="1418" y="1009"/>
                  </a:cubicBezTo>
                  <a:cubicBezTo>
                    <a:pt x="1418" y="1198"/>
                    <a:pt x="1261" y="1355"/>
                    <a:pt x="1072" y="1355"/>
                  </a:cubicBezTo>
                  <a:cubicBezTo>
                    <a:pt x="882" y="1355"/>
                    <a:pt x="725" y="1198"/>
                    <a:pt x="725" y="1009"/>
                  </a:cubicBezTo>
                  <a:cubicBezTo>
                    <a:pt x="725" y="820"/>
                    <a:pt x="882" y="662"/>
                    <a:pt x="1072" y="662"/>
                  </a:cubicBezTo>
                  <a:close/>
                  <a:moveTo>
                    <a:pt x="1072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639"/>
                    <a:pt x="473" y="2112"/>
                    <a:pt x="1072" y="2112"/>
                  </a:cubicBezTo>
                  <a:cubicBezTo>
                    <a:pt x="1670" y="2112"/>
                    <a:pt x="2143" y="1639"/>
                    <a:pt x="2143" y="1040"/>
                  </a:cubicBezTo>
                  <a:cubicBezTo>
                    <a:pt x="2143" y="473"/>
                    <a:pt x="1670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4E0A0FE-9B17-F74B-A2A5-FD0D8002B5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473" y="2769795"/>
            <a:ext cx="548934" cy="5489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02E9DB-8336-4442-944B-8634462BCE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755" y="3380960"/>
            <a:ext cx="408060" cy="4080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9AA0000-2A26-A343-86E4-6CF68B168F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453" y="3886913"/>
            <a:ext cx="408060" cy="408060"/>
          </a:xfrm>
          <a:prstGeom prst="rect">
            <a:avLst/>
          </a:prstGeom>
        </p:spPr>
      </p:pic>
      <p:sp>
        <p:nvSpPr>
          <p:cNvPr id="57" name="Google Shape;696;p36">
            <a:extLst>
              <a:ext uri="{FF2B5EF4-FFF2-40B4-BE49-F238E27FC236}">
                <a16:creationId xmlns:a16="http://schemas.microsoft.com/office/drawing/2014/main" id="{B118BE1F-3A29-EA4D-A4E0-19050DDCE46D}"/>
              </a:ext>
            </a:extLst>
          </p:cNvPr>
          <p:cNvSpPr txBox="1">
            <a:spLocks/>
          </p:cNvSpPr>
          <p:nvPr/>
        </p:nvSpPr>
        <p:spPr>
          <a:xfrm>
            <a:off x="1589098" y="3779529"/>
            <a:ext cx="6364697" cy="8581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l"/>
            <a:endParaRPr lang="ru-RU" b="1" dirty="0">
              <a:solidFill>
                <a:schemeClr val="bg1"/>
              </a:solidFill>
              <a:latin typeface="Times New Roman Tj"/>
            </a:endParaRPr>
          </a:p>
          <a:p>
            <a:pPr algn="l"/>
            <a:r>
              <a:rPr lang="ru-RU" sz="1600" dirty="0">
                <a:solidFill>
                  <a:schemeClr val="bg2"/>
                </a:solidFill>
                <a:latin typeface="Times New Roman Tj"/>
              </a:rPr>
              <a:t>Производство современных строительных материалов</a:t>
            </a:r>
            <a:endParaRPr lang="ru-RU" sz="1600" dirty="0">
              <a:solidFill>
                <a:schemeClr val="bg2"/>
              </a:solidFill>
            </a:endParaRPr>
          </a:p>
          <a:p>
            <a:pPr algn="l"/>
            <a:endParaRPr lang="en-US" dirty="0">
              <a:latin typeface="Times New Roman Tj" panose="02020603050405020304" pitchFamily="18" charset="0"/>
            </a:endParaRPr>
          </a:p>
        </p:txBody>
      </p:sp>
      <p:sp>
        <p:nvSpPr>
          <p:cNvPr id="58" name="Google Shape;696;p36">
            <a:extLst>
              <a:ext uri="{FF2B5EF4-FFF2-40B4-BE49-F238E27FC236}">
                <a16:creationId xmlns:a16="http://schemas.microsoft.com/office/drawing/2014/main" id="{A4D48D85-7A54-AD4E-8D34-E4D1BB8E2DFD}"/>
              </a:ext>
            </a:extLst>
          </p:cNvPr>
          <p:cNvSpPr txBox="1">
            <a:spLocks/>
          </p:cNvSpPr>
          <p:nvPr/>
        </p:nvSpPr>
        <p:spPr>
          <a:xfrm>
            <a:off x="1584699" y="4611357"/>
            <a:ext cx="5623948" cy="4359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l"/>
            <a:r>
              <a:rPr lang="ru-RU" sz="1600" dirty="0">
                <a:solidFill>
                  <a:schemeClr val="bg2"/>
                </a:solidFill>
                <a:latin typeface="Times New Roman Tj"/>
              </a:rPr>
              <a:t>Производство техники и принадлежности для сферы здравоохранения </a:t>
            </a:r>
            <a:endParaRPr lang="ru-RU" sz="1600" dirty="0">
              <a:solidFill>
                <a:schemeClr val="bg2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39D9015-47FE-9C4A-8293-9EC2B02488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43890" y="4481944"/>
            <a:ext cx="429623" cy="429623"/>
          </a:xfrm>
          <a:prstGeom prst="rect">
            <a:avLst/>
          </a:prstGeom>
        </p:spPr>
      </p:pic>
      <p:pic>
        <p:nvPicPr>
          <p:cNvPr id="52" name="Рисунок 6">
            <a:extLst>
              <a:ext uri="{FF2B5EF4-FFF2-40B4-BE49-F238E27FC236}">
                <a16:creationId xmlns:a16="http://schemas.microsoft.com/office/drawing/2014/main" id="{9725F55F-CB9F-7E4F-96BB-69815B7B4F4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" b="43896"/>
          <a:stretch/>
        </p:blipFill>
        <p:spPr>
          <a:xfrm>
            <a:off x="7774998" y="85528"/>
            <a:ext cx="1561903" cy="628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456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A92519DF-CE14-F64B-A7B7-0C27C1E799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48" r="13961"/>
          <a:stretch/>
        </p:blipFill>
        <p:spPr>
          <a:xfrm>
            <a:off x="959213" y="584453"/>
            <a:ext cx="7058527" cy="4406293"/>
          </a:xfrm>
          <a:prstGeom prst="rect">
            <a:avLst/>
          </a:prstGeom>
        </p:spPr>
      </p:pic>
      <p:sp>
        <p:nvSpPr>
          <p:cNvPr id="61" name="Прямоугольник 25">
            <a:extLst>
              <a:ext uri="{FF2B5EF4-FFF2-40B4-BE49-F238E27FC236}">
                <a16:creationId xmlns:a16="http://schemas.microsoft.com/office/drawing/2014/main" id="{C254974A-4A50-664D-8309-7D81DF7460E8}"/>
              </a:ext>
            </a:extLst>
          </p:cNvPr>
          <p:cNvSpPr/>
          <p:nvPr/>
        </p:nvSpPr>
        <p:spPr>
          <a:xfrm>
            <a:off x="902792" y="572852"/>
            <a:ext cx="7706794" cy="4588015"/>
          </a:xfrm>
          <a:prstGeom prst="rect">
            <a:avLst/>
          </a:prstGeom>
          <a:gradFill>
            <a:gsLst>
              <a:gs pos="4000">
                <a:schemeClr val="accent4">
                  <a:lumMod val="10000"/>
                  <a:alpha val="70000"/>
                </a:schemeClr>
              </a:gs>
              <a:gs pos="3000">
                <a:schemeClr val="bg1">
                  <a:lumMod val="85000"/>
                  <a:shade val="67500"/>
                  <a:satMod val="115000"/>
                  <a:alpha val="27000"/>
                </a:schemeClr>
              </a:gs>
              <a:gs pos="83000">
                <a:schemeClr val="accent5">
                  <a:lumMod val="75000"/>
                  <a:alpha val="84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chemeClr val="bg2"/>
              </a:solidFill>
              <a:latin typeface="Times New Roman Tj"/>
            </a:endParaRPr>
          </a:p>
        </p:txBody>
      </p:sp>
      <p:sp>
        <p:nvSpPr>
          <p:cNvPr id="34" name="Google Shape;687;p36"/>
          <p:cNvSpPr txBox="1">
            <a:spLocks/>
          </p:cNvSpPr>
          <p:nvPr/>
        </p:nvSpPr>
        <p:spPr>
          <a:xfrm>
            <a:off x="832495" y="-407734"/>
            <a:ext cx="7503949" cy="95433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lvl="0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виды деятельности в СЭЗ</a:t>
            </a:r>
          </a:p>
        </p:txBody>
      </p:sp>
      <p:sp>
        <p:nvSpPr>
          <p:cNvPr id="36" name="Google Shape;690;p36"/>
          <p:cNvSpPr txBox="1">
            <a:spLocks/>
          </p:cNvSpPr>
          <p:nvPr/>
        </p:nvSpPr>
        <p:spPr>
          <a:xfrm>
            <a:off x="1178473" y="1178167"/>
            <a:ext cx="5764946" cy="4359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imes New Roman Tj"/>
              </a:rPr>
              <a:t>Производство и обработка хлопкового волокна</a:t>
            </a:r>
          </a:p>
        </p:txBody>
      </p:sp>
      <p:sp>
        <p:nvSpPr>
          <p:cNvPr id="37" name="Google Shape;692;p36"/>
          <p:cNvSpPr txBox="1">
            <a:spLocks/>
          </p:cNvSpPr>
          <p:nvPr/>
        </p:nvSpPr>
        <p:spPr>
          <a:xfrm>
            <a:off x="1178473" y="1672427"/>
            <a:ext cx="5311948" cy="3336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imes New Roman Tj"/>
              </a:rPr>
              <a:t>Производство и обработка соков из фруктов и овощей</a:t>
            </a:r>
          </a:p>
        </p:txBody>
      </p:sp>
      <p:sp>
        <p:nvSpPr>
          <p:cNvPr id="38" name="Google Shape;694;p36"/>
          <p:cNvSpPr txBox="1">
            <a:spLocks/>
          </p:cNvSpPr>
          <p:nvPr/>
        </p:nvSpPr>
        <p:spPr>
          <a:xfrm>
            <a:off x="1178473" y="2081445"/>
            <a:ext cx="6165251" cy="33368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imes New Roman Tj"/>
              </a:rPr>
              <a:t>Производство консервированных фруктов и овощей</a:t>
            </a:r>
          </a:p>
        </p:txBody>
      </p:sp>
      <p:sp>
        <p:nvSpPr>
          <p:cNvPr id="39" name="Google Shape;696;p36"/>
          <p:cNvSpPr txBox="1">
            <a:spLocks/>
          </p:cNvSpPr>
          <p:nvPr/>
        </p:nvSpPr>
        <p:spPr>
          <a:xfrm>
            <a:off x="1178473" y="2787600"/>
            <a:ext cx="6533775" cy="51227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imes New Roman Tj"/>
              </a:rPr>
              <a:t>Производство искусственных и синтетических красок </a:t>
            </a:r>
          </a:p>
        </p:txBody>
      </p:sp>
      <p:sp>
        <p:nvSpPr>
          <p:cNvPr id="40" name="Google Shape;698;p36"/>
          <p:cNvSpPr txBox="1">
            <a:spLocks/>
          </p:cNvSpPr>
          <p:nvPr/>
        </p:nvSpPr>
        <p:spPr>
          <a:xfrm>
            <a:off x="1178473" y="2469576"/>
            <a:ext cx="5204847" cy="39728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imes New Roman Tj"/>
              </a:rPr>
              <a:t>Производство кресел и мебели</a:t>
            </a:r>
          </a:p>
        </p:txBody>
      </p:sp>
      <p:sp>
        <p:nvSpPr>
          <p:cNvPr id="55" name="Google Shape;696;p36">
            <a:extLst>
              <a:ext uri="{FF2B5EF4-FFF2-40B4-BE49-F238E27FC236}">
                <a16:creationId xmlns:a16="http://schemas.microsoft.com/office/drawing/2014/main" id="{B118BE1F-3A29-EA4D-A4E0-19050DDCE46D}"/>
              </a:ext>
            </a:extLst>
          </p:cNvPr>
          <p:cNvSpPr txBox="1">
            <a:spLocks/>
          </p:cNvSpPr>
          <p:nvPr/>
        </p:nvSpPr>
        <p:spPr>
          <a:xfrm>
            <a:off x="1178473" y="3707133"/>
            <a:ext cx="5892167" cy="4965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ru-RU" sz="1600" b="1" dirty="0">
                <a:solidFill>
                  <a:schemeClr val="bg2"/>
                </a:solidFill>
                <a:latin typeface="Times New Roman Tj"/>
              </a:rPr>
              <a:t>Производство крахмала, микро целлюлозы, нитроцеллюлозы </a:t>
            </a:r>
          </a:p>
        </p:txBody>
      </p:sp>
      <p:sp>
        <p:nvSpPr>
          <p:cNvPr id="56" name="Google Shape;696;p36">
            <a:extLst>
              <a:ext uri="{FF2B5EF4-FFF2-40B4-BE49-F238E27FC236}">
                <a16:creationId xmlns:a16="http://schemas.microsoft.com/office/drawing/2014/main" id="{A4D48D85-7A54-AD4E-8D34-E4D1BB8E2DFD}"/>
              </a:ext>
            </a:extLst>
          </p:cNvPr>
          <p:cNvSpPr txBox="1">
            <a:spLocks/>
          </p:cNvSpPr>
          <p:nvPr/>
        </p:nvSpPr>
        <p:spPr>
          <a:xfrm>
            <a:off x="1178473" y="3320195"/>
            <a:ext cx="6393952" cy="4359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l"/>
            <a:r>
              <a:rPr lang="ru-RU" sz="1600" b="1" dirty="0">
                <a:solidFill>
                  <a:schemeClr val="bg2"/>
                </a:solidFill>
                <a:latin typeface="Times New Roman Tj"/>
              </a:rPr>
              <a:t>Машиностроение </a:t>
            </a:r>
            <a:endParaRPr lang="en-US" sz="1600" b="1" dirty="0">
              <a:solidFill>
                <a:schemeClr val="bg2"/>
              </a:solidFill>
              <a:latin typeface="Times New Roman Tj"/>
            </a:endParaRPr>
          </a:p>
        </p:txBody>
      </p:sp>
      <p:pic>
        <p:nvPicPr>
          <p:cNvPr id="58" name="Рисунок 6">
            <a:extLst>
              <a:ext uri="{FF2B5EF4-FFF2-40B4-BE49-F238E27FC236}">
                <a16:creationId xmlns:a16="http://schemas.microsoft.com/office/drawing/2014/main" id="{9725F55F-CB9F-7E4F-96BB-69815B7B4F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" b="43896"/>
          <a:stretch/>
        </p:blipFill>
        <p:spPr>
          <a:xfrm>
            <a:off x="7774998" y="85528"/>
            <a:ext cx="1561903" cy="628130"/>
          </a:xfrm>
          <a:prstGeom prst="rect">
            <a:avLst/>
          </a:prstGeom>
          <a:noFill/>
        </p:spPr>
      </p:pic>
      <p:sp>
        <p:nvSpPr>
          <p:cNvPr id="59" name="Google Shape;688;p36"/>
          <p:cNvSpPr txBox="1">
            <a:spLocks/>
          </p:cNvSpPr>
          <p:nvPr/>
        </p:nvSpPr>
        <p:spPr>
          <a:xfrm>
            <a:off x="1178473" y="774115"/>
            <a:ext cx="7229592" cy="3457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lvl="0">
              <a:buClr>
                <a:srgbClr val="FFFFFF"/>
              </a:buClr>
              <a:buSzPts val="1400"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 Tj"/>
                <a:ea typeface="Squada One"/>
                <a:cs typeface="Squada One"/>
                <a:sym typeface="Squada One"/>
              </a:rPr>
              <a:t>Крашение тканей и производство готовой продукции для швейной отрасли</a:t>
            </a:r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911274" y="4227352"/>
            <a:ext cx="62119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8575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b="1" dirty="0">
                <a:solidFill>
                  <a:schemeClr val="bg2"/>
                </a:solidFill>
                <a:latin typeface="Times New Roman Tj"/>
              </a:rPr>
              <a:t>Производство неметаллических труб для различных отраслей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Times New Roman Tj"/>
              <a:cs typeface="Arial" pitchFamily="34" charset="0"/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911274" y="4564374"/>
            <a:ext cx="78935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285750"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b="1" dirty="0">
                <a:solidFill>
                  <a:schemeClr val="bg2"/>
                </a:solidFill>
                <a:latin typeface="Times New Roman Tj"/>
              </a:rPr>
              <a:t>Производство минеральных удобрений и биодобавок для сельского </a:t>
            </a:r>
            <a:r>
              <a:rPr lang="ru-RU" sz="1600" b="1" dirty="0" err="1">
                <a:solidFill>
                  <a:schemeClr val="bg2"/>
                </a:solidFill>
                <a:latin typeface="Times New Roman Tj"/>
              </a:rPr>
              <a:t>хозяства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Times New Roman Tj"/>
              <a:cs typeface="Arial" pitchFamily="34" charset="0"/>
            </a:endParaRPr>
          </a:p>
        </p:txBody>
      </p:sp>
      <p:pic>
        <p:nvPicPr>
          <p:cNvPr id="13314" name="Picture 2" descr="Coloring, dye, oil, palette, tube ic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034" y="710080"/>
            <a:ext cx="347224" cy="347224"/>
          </a:xfrm>
          <a:prstGeom prst="rect">
            <a:avLst/>
          </a:prstGeom>
          <a:noFill/>
        </p:spPr>
      </p:pic>
      <p:pic>
        <p:nvPicPr>
          <p:cNvPr id="13316" name="Picture 4" descr="Cotton, fabric, flower ic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9431" y="1233954"/>
            <a:ext cx="315888" cy="315888"/>
          </a:xfrm>
          <a:prstGeom prst="rect">
            <a:avLst/>
          </a:prstGeom>
          <a:noFill/>
        </p:spPr>
      </p:pic>
      <p:pic>
        <p:nvPicPr>
          <p:cNvPr id="13318" name="Picture 6" descr="Beverage, box, container, juice, kids, milk, popper ic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5453" y="1735664"/>
            <a:ext cx="334969" cy="334969"/>
          </a:xfrm>
          <a:prstGeom prst="rect">
            <a:avLst/>
          </a:prstGeom>
          <a:noFill/>
        </p:spPr>
      </p:pic>
      <p:pic>
        <p:nvPicPr>
          <p:cNvPr id="13320" name="Picture 8" descr="Confiture, food preservation, pickle, pickle bottle, scrape ..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1841" y="2220283"/>
            <a:ext cx="353478" cy="353478"/>
          </a:xfrm>
          <a:prstGeom prst="rect">
            <a:avLst/>
          </a:prstGeom>
          <a:noFill/>
        </p:spPr>
      </p:pic>
      <p:pic>
        <p:nvPicPr>
          <p:cNvPr id="13322" name="Picture 10" descr="Chair, furniture, restaurant, table, table chair icon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4368" y="2560757"/>
            <a:ext cx="541326" cy="541326"/>
          </a:xfrm>
          <a:prstGeom prst="rect">
            <a:avLst/>
          </a:prstGeom>
          <a:noFill/>
        </p:spPr>
      </p:pic>
      <p:pic>
        <p:nvPicPr>
          <p:cNvPr id="13324" name="Picture 12" descr="Bucket, color bucket, color drop, color fill, colors, fill, fill ...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9431" y="3102083"/>
            <a:ext cx="322513" cy="322513"/>
          </a:xfrm>
          <a:prstGeom prst="rect">
            <a:avLst/>
          </a:prstGeom>
          <a:noFill/>
        </p:spPr>
      </p:pic>
      <p:pic>
        <p:nvPicPr>
          <p:cNvPr id="13326" name="Picture 14" descr="Auto, car, car repair, car service, repair icon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6444" y="3460099"/>
            <a:ext cx="426814" cy="426814"/>
          </a:xfrm>
          <a:prstGeom prst="rect">
            <a:avLst/>
          </a:prstGeom>
          <a:noFill/>
        </p:spPr>
      </p:pic>
      <p:pic>
        <p:nvPicPr>
          <p:cNvPr id="13330" name="Picture 18" descr="Starch Icons - Free Download, PNG and SV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91228" y="3886914"/>
            <a:ext cx="350716" cy="350716"/>
          </a:xfrm>
          <a:prstGeom prst="rect">
            <a:avLst/>
          </a:prstGeom>
          <a:noFill/>
        </p:spPr>
      </p:pic>
      <p:pic>
        <p:nvPicPr>
          <p:cNvPr id="13332" name="Picture 20" descr="Pipeline, pipes, plumbing pipes, pvc, water pipes icon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18484" y="4365206"/>
            <a:ext cx="316835" cy="316835"/>
          </a:xfrm>
          <a:prstGeom prst="rect">
            <a:avLst/>
          </a:prstGeom>
          <a:noFill/>
        </p:spPr>
      </p:pic>
      <p:pic>
        <p:nvPicPr>
          <p:cNvPr id="13334" name="Picture 22" descr="Fertilizer ico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91228" y="4739577"/>
            <a:ext cx="341267" cy="3412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272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7" descr="A large building&#10;&#10;Description automatically generated">
            <a:extLst>
              <a:ext uri="{FF2B5EF4-FFF2-40B4-BE49-F238E27FC236}">
                <a16:creationId xmlns:a16="http://schemas.microsoft.com/office/drawing/2014/main" id="{4F13F587-325B-9F48-84D5-8EA448CE5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26" y="555485"/>
            <a:ext cx="7331120" cy="45880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254974A-4A50-664D-8309-7D81DF7460E8}"/>
              </a:ext>
            </a:extLst>
          </p:cNvPr>
          <p:cNvSpPr/>
          <p:nvPr/>
        </p:nvSpPr>
        <p:spPr>
          <a:xfrm>
            <a:off x="900388" y="555484"/>
            <a:ext cx="7571995" cy="4588015"/>
          </a:xfrm>
          <a:prstGeom prst="rect">
            <a:avLst/>
          </a:prstGeom>
          <a:gradFill>
            <a:gsLst>
              <a:gs pos="4000">
                <a:schemeClr val="accent4">
                  <a:lumMod val="10000"/>
                  <a:alpha val="70000"/>
                </a:schemeClr>
              </a:gs>
              <a:gs pos="3000">
                <a:schemeClr val="bg1">
                  <a:lumMod val="85000"/>
                  <a:shade val="67500"/>
                  <a:satMod val="115000"/>
                  <a:alpha val="27000"/>
                </a:schemeClr>
              </a:gs>
              <a:gs pos="83000">
                <a:schemeClr val="accent5">
                  <a:lumMod val="75000"/>
                  <a:alpha val="84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chemeClr val="bg2"/>
              </a:solidFill>
              <a:latin typeface="Times New Roman Tj"/>
            </a:endParaRPr>
          </a:p>
        </p:txBody>
      </p:sp>
      <p:sp>
        <p:nvSpPr>
          <p:cNvPr id="11" name="Google Shape;687;p36"/>
          <p:cNvSpPr txBox="1">
            <a:spLocks/>
          </p:cNvSpPr>
          <p:nvPr/>
        </p:nvSpPr>
        <p:spPr>
          <a:xfrm>
            <a:off x="812975" y="-333990"/>
            <a:ext cx="7503949" cy="91570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lvl="0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виды деятельности в СЭЗ</a:t>
            </a:r>
          </a:p>
        </p:txBody>
      </p:sp>
      <p:sp>
        <p:nvSpPr>
          <p:cNvPr id="12" name="Google Shape;690;p36"/>
          <p:cNvSpPr txBox="1">
            <a:spLocks/>
          </p:cNvSpPr>
          <p:nvPr/>
        </p:nvSpPr>
        <p:spPr>
          <a:xfrm>
            <a:off x="1195496" y="1228774"/>
            <a:ext cx="6612857" cy="4359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imes New Roman Tj"/>
              </a:rPr>
              <a:t>Производство стекольных и базальтовых волокон и готовых изделий из них</a:t>
            </a:r>
          </a:p>
        </p:txBody>
      </p:sp>
      <p:sp>
        <p:nvSpPr>
          <p:cNvPr id="13" name="Google Shape;692;p36"/>
          <p:cNvSpPr txBox="1">
            <a:spLocks/>
          </p:cNvSpPr>
          <p:nvPr/>
        </p:nvSpPr>
        <p:spPr>
          <a:xfrm>
            <a:off x="1195496" y="1611048"/>
            <a:ext cx="6612857" cy="3336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imes New Roman Tj"/>
              </a:rPr>
              <a:t>Производство изделий из гипса</a:t>
            </a:r>
          </a:p>
        </p:txBody>
      </p:sp>
      <p:sp>
        <p:nvSpPr>
          <p:cNvPr id="14" name="Google Shape;694;p36"/>
          <p:cNvSpPr txBox="1">
            <a:spLocks/>
          </p:cNvSpPr>
          <p:nvPr/>
        </p:nvSpPr>
        <p:spPr>
          <a:xfrm>
            <a:off x="1195496" y="1953613"/>
            <a:ext cx="6388586" cy="33368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imes New Roman Tj"/>
              </a:rPr>
              <a:t>Производство различных марок электрических проводов</a:t>
            </a:r>
          </a:p>
        </p:txBody>
      </p:sp>
      <p:sp>
        <p:nvSpPr>
          <p:cNvPr id="15" name="Google Shape;696;p36"/>
          <p:cNvSpPr txBox="1">
            <a:spLocks/>
          </p:cNvSpPr>
          <p:nvPr/>
        </p:nvSpPr>
        <p:spPr>
          <a:xfrm>
            <a:off x="1195496" y="2722559"/>
            <a:ext cx="6533775" cy="55588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imes New Roman Tj"/>
              </a:rPr>
              <a:t>Производство парфюмерии и химических стиральных порошков</a:t>
            </a:r>
          </a:p>
        </p:txBody>
      </p:sp>
      <p:sp>
        <p:nvSpPr>
          <p:cNvPr id="16" name="Google Shape;698;p36"/>
          <p:cNvSpPr txBox="1">
            <a:spLocks/>
          </p:cNvSpPr>
          <p:nvPr/>
        </p:nvSpPr>
        <p:spPr>
          <a:xfrm>
            <a:off x="1195496" y="2511483"/>
            <a:ext cx="6567131" cy="39728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imes New Roman Tj"/>
              </a:rPr>
              <a:t>Производство продукции из бытовых отходов (без первичной переработки)</a:t>
            </a:r>
          </a:p>
        </p:txBody>
      </p:sp>
      <p:sp>
        <p:nvSpPr>
          <p:cNvPr id="32" name="Google Shape;696;p36">
            <a:extLst>
              <a:ext uri="{FF2B5EF4-FFF2-40B4-BE49-F238E27FC236}">
                <a16:creationId xmlns:a16="http://schemas.microsoft.com/office/drawing/2014/main" id="{A4D48D85-7A54-AD4E-8D34-E4D1BB8E2DFD}"/>
              </a:ext>
            </a:extLst>
          </p:cNvPr>
          <p:cNvSpPr txBox="1">
            <a:spLocks/>
          </p:cNvSpPr>
          <p:nvPr/>
        </p:nvSpPr>
        <p:spPr>
          <a:xfrm>
            <a:off x="1195496" y="3317192"/>
            <a:ext cx="5765262" cy="4080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ExtraBold"/>
              <a:buNone/>
              <a:defRPr sz="18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l"/>
            <a:r>
              <a:rPr lang="ru-RU" sz="1600" b="1" dirty="0">
                <a:solidFill>
                  <a:schemeClr val="bg2"/>
                </a:solidFill>
                <a:latin typeface="Times New Roman Tj"/>
              </a:rPr>
              <a:t>Производство осветительных приборов и изделий</a:t>
            </a:r>
          </a:p>
        </p:txBody>
      </p:sp>
      <p:pic>
        <p:nvPicPr>
          <p:cNvPr id="34" name="Рисунок 6">
            <a:extLst>
              <a:ext uri="{FF2B5EF4-FFF2-40B4-BE49-F238E27FC236}">
                <a16:creationId xmlns:a16="http://schemas.microsoft.com/office/drawing/2014/main" id="{9725F55F-CB9F-7E4F-96BB-69815B7B4F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" b="43896"/>
          <a:stretch/>
        </p:blipFill>
        <p:spPr>
          <a:xfrm>
            <a:off x="7774998" y="85528"/>
            <a:ext cx="1561903" cy="628130"/>
          </a:xfrm>
          <a:prstGeom prst="rect">
            <a:avLst/>
          </a:prstGeom>
          <a:noFill/>
        </p:spPr>
      </p:pic>
      <p:sp>
        <p:nvSpPr>
          <p:cNvPr id="35" name="Google Shape;688;p36"/>
          <p:cNvSpPr txBox="1">
            <a:spLocks/>
          </p:cNvSpPr>
          <p:nvPr/>
        </p:nvSpPr>
        <p:spPr>
          <a:xfrm>
            <a:off x="1195496" y="326914"/>
            <a:ext cx="6907548" cy="8336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>
              <a:buClr>
                <a:srgbClr val="FFFFFF"/>
              </a:buClr>
              <a:buSzPts val="1400"/>
            </a:pPr>
            <a:r>
              <a:rPr lang="ru-RU" sz="1600" b="1" dirty="0">
                <a:solidFill>
                  <a:schemeClr val="bg2"/>
                </a:solidFill>
                <a:latin typeface="Times New Roman Tj"/>
              </a:rPr>
              <a:t>Переработка природных камней, производство строительных и отделочных материалов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 Tj"/>
              <a:ea typeface="Squada One"/>
              <a:cs typeface="Squada One"/>
              <a:sym typeface="Squada One"/>
            </a:endParaRPr>
          </a:p>
        </p:txBody>
      </p:sp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195496" y="4165758"/>
            <a:ext cx="45745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imes New Roman Tj"/>
              </a:rPr>
              <a:t>Производство и переработка сырья (нефть)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195496" y="3770380"/>
            <a:ext cx="57652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imes New Roman Tj"/>
              </a:rPr>
              <a:t>Деятельность в сфере научно-технических исследований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1162140" y="4573013"/>
            <a:ext cx="49952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2"/>
                </a:solidFill>
                <a:latin typeface="Times New Roman Tj"/>
              </a:rPr>
              <a:t>Деятельность в сфере информационных технологий</a:t>
            </a:r>
          </a:p>
        </p:txBody>
      </p:sp>
      <p:pic>
        <p:nvPicPr>
          <p:cNvPr id="13314" name="Picture 2" descr="Philosophers potter rock solid stone icon - Harry Potter Solid ..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3541" y="639594"/>
            <a:ext cx="398030" cy="398030"/>
          </a:xfrm>
          <a:prstGeom prst="rect">
            <a:avLst/>
          </a:prstGeom>
          <a:noFill/>
        </p:spPr>
      </p:pic>
      <p:pic>
        <p:nvPicPr>
          <p:cNvPr id="13316" name="Picture 4" descr="Apartment window, glass window, home window, plastic window, shut ..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342706" y="1037625"/>
            <a:ext cx="435602" cy="435602"/>
          </a:xfrm>
          <a:prstGeom prst="rect">
            <a:avLst/>
          </a:prstGeom>
          <a:noFill/>
        </p:spPr>
      </p:pic>
      <p:pic>
        <p:nvPicPr>
          <p:cNvPr id="13318" name="Picture 6" descr="Ceramics, clay, pivot, pottery, rotate, rotating ic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7949" y="1503036"/>
            <a:ext cx="482142" cy="482142"/>
          </a:xfrm>
          <a:prstGeom prst="rect">
            <a:avLst/>
          </a:prstGeom>
          <a:noFill/>
        </p:spPr>
      </p:pic>
      <p:pic>
        <p:nvPicPr>
          <p:cNvPr id="13320" name="Picture 8" descr="Cable, connect, connection, electricity, network, plug, power ..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6545" y="1936653"/>
            <a:ext cx="398030" cy="398030"/>
          </a:xfrm>
          <a:prstGeom prst="rect">
            <a:avLst/>
          </a:prstGeom>
          <a:noFill/>
        </p:spPr>
      </p:pic>
      <p:pic>
        <p:nvPicPr>
          <p:cNvPr id="13322" name="Picture 10" descr="Recycle icon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7949" y="2346137"/>
            <a:ext cx="384554" cy="384554"/>
          </a:xfrm>
          <a:prstGeom prst="rect">
            <a:avLst/>
          </a:prstGeom>
          <a:noFill/>
        </p:spPr>
      </p:pic>
      <p:pic>
        <p:nvPicPr>
          <p:cNvPr id="13324" name="Picture 12" descr="Chemical ico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3541" y="2887366"/>
            <a:ext cx="429434" cy="429434"/>
          </a:xfrm>
          <a:prstGeom prst="rect">
            <a:avLst/>
          </a:prstGeom>
          <a:noFill/>
        </p:spPr>
      </p:pic>
      <p:pic>
        <p:nvPicPr>
          <p:cNvPr id="13326" name="Picture 14" descr="Bulb, creative, creativity, idea, light, light bulb, lightbulb icon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9433" y="3285180"/>
            <a:ext cx="510658" cy="510658"/>
          </a:xfrm>
          <a:prstGeom prst="rect">
            <a:avLst/>
          </a:prstGeom>
          <a:noFill/>
        </p:spPr>
      </p:pic>
      <p:sp>
        <p:nvSpPr>
          <p:cNvPr id="13328" name="AutoShape 16" descr="Research icon | Free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30" name="AutoShape 18" descr="Research icon | Free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32" name="AutoShape 20" descr="Research icon | Free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34" name="AutoShape 22" descr="Research icon | Free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36" name="AutoShape 24" descr="Research icon | Free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38" name="AutoShape 26" descr="Research icon | Free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40" name="AutoShape 28" descr="Research icon | Free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42" name="Picture 30" descr="Research icon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4605" y="3886913"/>
            <a:ext cx="347546" cy="347546"/>
          </a:xfrm>
          <a:prstGeom prst="rect">
            <a:avLst/>
          </a:prstGeom>
          <a:noFill/>
        </p:spPr>
      </p:pic>
      <p:pic>
        <p:nvPicPr>
          <p:cNvPr id="13344" name="Picture 32" descr="Expensive, gold, gold bar, precious, raw material icon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9808" y="4111250"/>
            <a:ext cx="461763" cy="461763"/>
          </a:xfrm>
          <a:prstGeom prst="rect">
            <a:avLst/>
          </a:prstGeom>
          <a:noFill/>
        </p:spPr>
      </p:pic>
      <p:pic>
        <p:nvPicPr>
          <p:cNvPr id="13346" name="Picture 34" descr="News | Free Ico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385913" y="4623615"/>
            <a:ext cx="346590" cy="346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5324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E5E9AB5-CD35-B147-85EB-FC6B04A2E4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023" t="-1739" r="5729" b="-1325"/>
          <a:stretch/>
        </p:blipFill>
        <p:spPr>
          <a:xfrm>
            <a:off x="428118" y="587764"/>
            <a:ext cx="8266113" cy="4470208"/>
          </a:xfrm>
          <a:prstGeom prst="rect">
            <a:avLst/>
          </a:prstGeom>
        </p:spPr>
      </p:pic>
      <p:sp>
        <p:nvSpPr>
          <p:cNvPr id="13" name="Прямоугольник 25">
            <a:extLst>
              <a:ext uri="{FF2B5EF4-FFF2-40B4-BE49-F238E27FC236}">
                <a16:creationId xmlns:a16="http://schemas.microsoft.com/office/drawing/2014/main" id="{5F487C94-ECE1-D047-B6A0-D56660AF957D}"/>
              </a:ext>
            </a:extLst>
          </p:cNvPr>
          <p:cNvSpPr/>
          <p:nvPr/>
        </p:nvSpPr>
        <p:spPr>
          <a:xfrm>
            <a:off x="960114" y="604337"/>
            <a:ext cx="7900011" cy="4493543"/>
          </a:xfrm>
          <a:prstGeom prst="rect">
            <a:avLst/>
          </a:prstGeom>
          <a:gradFill flip="none" rotWithShape="1">
            <a:gsLst>
              <a:gs pos="4000">
                <a:schemeClr val="tx1">
                  <a:lumMod val="75000"/>
                  <a:lumOff val="25000"/>
                  <a:alpha val="53000"/>
                </a:schemeClr>
              </a:gs>
              <a:gs pos="3000">
                <a:schemeClr val="bg1">
                  <a:lumMod val="85000"/>
                  <a:shade val="67500"/>
                  <a:satMod val="115000"/>
                  <a:alpha val="27000"/>
                </a:schemeClr>
              </a:gs>
              <a:gs pos="83000">
                <a:schemeClr val="accent5">
                  <a:alpha val="84000"/>
                  <a:lumMod val="3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096E0F-8EAC-9648-BE09-81A5D3855734}"/>
              </a:ext>
            </a:extLst>
          </p:cNvPr>
          <p:cNvSpPr txBox="1"/>
          <p:nvPr/>
        </p:nvSpPr>
        <p:spPr>
          <a:xfrm>
            <a:off x="650026" y="78920"/>
            <a:ext cx="8266113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ts val="600"/>
              </a:spcBef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 Tj" panose="02020603050405020304" pitchFamily="18" charset="0"/>
                <a:sym typeface="Proxima Nova Semibold"/>
              </a:rPr>
              <a:t>На территории СЭЗ «Куляб» запрещается </a:t>
            </a:r>
            <a:endParaRPr lang="en-US" sz="2400" b="1" dirty="0">
              <a:solidFill>
                <a:srgbClr val="C00000"/>
              </a:solidFill>
              <a:latin typeface="Times New Roman Tj" panose="02020603050405020304" pitchFamily="18" charset="0"/>
              <a:sym typeface="Proxima Nova Semibold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D5FAB5-0C55-5747-8F36-6DF87E120E53}"/>
              </a:ext>
            </a:extLst>
          </p:cNvPr>
          <p:cNvSpPr/>
          <p:nvPr/>
        </p:nvSpPr>
        <p:spPr>
          <a:xfrm>
            <a:off x="1253999" y="692370"/>
            <a:ext cx="730195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1760"/>
              </a:lnSpc>
              <a:defRPr/>
            </a:pPr>
            <a:r>
              <a:rPr lang="ru-RU" sz="1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работ для использования полезных ископаемых (за исключением добычи воды из подземных источников для обеспечения деятельности субъектов СЭЗ водой)</a:t>
            </a:r>
            <a:endParaRPr lang="en-US" sz="1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760"/>
              </a:lnSpc>
            </a:pPr>
            <a:endParaRPr lang="ru-RU" sz="1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760"/>
              </a:lnSpc>
            </a:pPr>
            <a:r>
              <a:rPr lang="ru-RU" sz="1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ценных бумаг, денежных знаков и монет, почтовых марок</a:t>
            </a:r>
          </a:p>
          <a:p>
            <a:pPr>
              <a:lnSpc>
                <a:spcPts val="1760"/>
              </a:lnSpc>
            </a:pPr>
            <a:endParaRPr lang="ru-RU" sz="18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760"/>
              </a:lnSpc>
            </a:pPr>
            <a:r>
              <a:rPr lang="ru-RU" sz="1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переработка, хранение и продажа наркотических средств, психотропных веществ и прекурсоров</a:t>
            </a:r>
          </a:p>
          <a:p>
            <a:pPr eaLnBrk="1" hangingPunct="1">
              <a:lnSpc>
                <a:spcPts val="1760"/>
              </a:lnSpc>
              <a:defRPr/>
            </a:pPr>
            <a:endParaRPr lang="ru-RU" sz="1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1760"/>
              </a:lnSpc>
              <a:defRPr/>
            </a:pPr>
            <a:r>
              <a:rPr lang="ru-RU" sz="1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Трансляция радио и телепередач, за исключением технического обслуживания радио и телевидения</a:t>
            </a:r>
            <a:endParaRPr lang="en-US" sz="1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1760"/>
              </a:lnSpc>
              <a:defRPr/>
            </a:pPr>
            <a:endParaRPr lang="ru-RU" sz="1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1760"/>
              </a:lnSpc>
              <a:defRPr/>
            </a:pPr>
            <a:r>
              <a:rPr lang="ru-RU" sz="1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азартных игр и лотерей, казино, видеосалонов, игровых автоматов и т.п.</a:t>
            </a:r>
            <a:endParaRPr lang="x-none" sz="1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1760"/>
              </a:lnSpc>
              <a:defRPr/>
            </a:pPr>
            <a:endParaRPr lang="ru-RU" sz="1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1760"/>
              </a:lnSpc>
              <a:defRPr/>
            </a:pPr>
            <a:r>
              <a:rPr lang="ru-RU" sz="1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экологически вредных производств наносящих вред окружающей среде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4DDC2D2-4B46-D04F-B28D-E56F95A0B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492893" y="853066"/>
            <a:ext cx="432000" cy="4319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FD72BC-5180-EA4F-B7CC-32ED60D56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83" y="1496522"/>
            <a:ext cx="503999" cy="5039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016EDD-6BB7-0543-9CFF-0F7539D1B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75" y="2067751"/>
            <a:ext cx="503999" cy="503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D7491DD-F534-E346-8AD7-7B0B059CBD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183" y="2809371"/>
            <a:ext cx="432000" cy="432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A4A947-6773-6F4D-A01B-6273378343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57700" y="4189450"/>
            <a:ext cx="402414" cy="4619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CD71F4D-15DB-264D-850F-2DF89828F1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275" y="3452828"/>
            <a:ext cx="480499" cy="480499"/>
          </a:xfrm>
          <a:prstGeom prst="rect">
            <a:avLst/>
          </a:prstGeom>
        </p:spPr>
      </p:pic>
      <p:pic>
        <p:nvPicPr>
          <p:cNvPr id="25" name="Рисунок 6">
            <a:extLst>
              <a:ext uri="{FF2B5EF4-FFF2-40B4-BE49-F238E27FC236}">
                <a16:creationId xmlns:a16="http://schemas.microsoft.com/office/drawing/2014/main" id="{93959939-3922-4341-B40A-46D059A8966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" b="43896"/>
          <a:stretch/>
        </p:blipFill>
        <p:spPr>
          <a:xfrm>
            <a:off x="7774998" y="85528"/>
            <a:ext cx="1561903" cy="628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1607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8D3CE"/>
            </a:gs>
            <a:gs pos="93000">
              <a:srgbClr val="423864"/>
            </a:gs>
          </a:gsLst>
          <a:lin ang="5400700" scaled="0"/>
        </a:gradFill>
        <a:effectLst/>
      </p:bgPr>
    </p:bg>
    <p:spTree>
      <p:nvGrpSpPr>
        <p:cNvPr id="1" name="Shape 9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" descr="C:\Users\Dell.Dell-ПК\Pictures\2318671.jpg"/>
          <p:cNvPicPr>
            <a:picLocks noChangeAspect="1" noChangeArrowheads="1"/>
          </p:cNvPicPr>
          <p:nvPr/>
        </p:nvPicPr>
        <p:blipFill>
          <a:blip r:embed="rId3"/>
          <a:srcRect l="9855" t="21146" r="15075" b="15866"/>
          <a:stretch>
            <a:fillRect/>
          </a:stretch>
        </p:blipFill>
        <p:spPr bwMode="auto">
          <a:xfrm>
            <a:off x="434731" y="177451"/>
            <a:ext cx="8274537" cy="4795075"/>
          </a:xfrm>
          <a:prstGeom prst="rect">
            <a:avLst/>
          </a:prstGeom>
          <a:noFill/>
        </p:spPr>
      </p:pic>
      <p:sp>
        <p:nvSpPr>
          <p:cNvPr id="61" name="Прямоугольник 25">
            <a:extLst>
              <a:ext uri="{FF2B5EF4-FFF2-40B4-BE49-F238E27FC236}">
                <a16:creationId xmlns:a16="http://schemas.microsoft.com/office/drawing/2014/main" id="{F0D81DA3-342E-534D-819A-64C53EDA74DB}"/>
              </a:ext>
            </a:extLst>
          </p:cNvPr>
          <p:cNvSpPr/>
          <p:nvPr/>
        </p:nvSpPr>
        <p:spPr>
          <a:xfrm>
            <a:off x="202727" y="165615"/>
            <a:ext cx="8789451" cy="481227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bg1">
                  <a:lumMod val="85000"/>
                  <a:shade val="67500"/>
                  <a:satMod val="115000"/>
                  <a:alpha val="36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146" name="Google Shape;9146;p32"/>
          <p:cNvSpPr txBox="1">
            <a:spLocks noGrp="1"/>
          </p:cNvSpPr>
          <p:nvPr>
            <p:ph type="title" idx="3"/>
          </p:nvPr>
        </p:nvSpPr>
        <p:spPr>
          <a:xfrm>
            <a:off x="-130215" y="1551519"/>
            <a:ext cx="1320300" cy="54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02.</a:t>
            </a:r>
            <a:endParaRPr sz="3200" dirty="0"/>
          </a:p>
        </p:txBody>
      </p:sp>
      <p:sp>
        <p:nvSpPr>
          <p:cNvPr id="9150" name="Google Shape;9150;p32"/>
          <p:cNvSpPr txBox="1">
            <a:spLocks noGrp="1"/>
          </p:cNvSpPr>
          <p:nvPr>
            <p:ph type="title" idx="6"/>
          </p:nvPr>
        </p:nvSpPr>
        <p:spPr>
          <a:xfrm>
            <a:off x="-137555" y="2032974"/>
            <a:ext cx="1320300" cy="54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03.</a:t>
            </a:r>
            <a:endParaRPr sz="3200" dirty="0"/>
          </a:p>
        </p:txBody>
      </p:sp>
      <p:sp>
        <p:nvSpPr>
          <p:cNvPr id="9153" name="Google Shape;9153;p32"/>
          <p:cNvSpPr txBox="1">
            <a:spLocks noGrp="1"/>
          </p:cNvSpPr>
          <p:nvPr>
            <p:ph type="title" idx="9"/>
          </p:nvPr>
        </p:nvSpPr>
        <p:spPr>
          <a:xfrm>
            <a:off x="-140379" y="2551936"/>
            <a:ext cx="1320300" cy="54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04.</a:t>
            </a:r>
            <a:endParaRPr sz="3200" dirty="0"/>
          </a:p>
        </p:txBody>
      </p:sp>
      <p:sp>
        <p:nvSpPr>
          <p:cNvPr id="9159" name="Google Shape;9159;p32"/>
          <p:cNvSpPr txBox="1">
            <a:spLocks noGrp="1"/>
          </p:cNvSpPr>
          <p:nvPr>
            <p:ph type="title" idx="18"/>
          </p:nvPr>
        </p:nvSpPr>
        <p:spPr>
          <a:xfrm>
            <a:off x="4322757" y="1734268"/>
            <a:ext cx="1320300" cy="54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0</a:t>
            </a:r>
            <a:r>
              <a:rPr lang="ru-RU" sz="3200" dirty="0"/>
              <a:t>6</a:t>
            </a:r>
            <a:r>
              <a:rPr lang="en" sz="3200" dirty="0"/>
              <a:t>.</a:t>
            </a:r>
            <a:endParaRPr sz="3200" dirty="0"/>
          </a:p>
        </p:txBody>
      </p:sp>
      <p:grpSp>
        <p:nvGrpSpPr>
          <p:cNvPr id="9162" name="Google Shape;9162;p32"/>
          <p:cNvGrpSpPr/>
          <p:nvPr/>
        </p:nvGrpSpPr>
        <p:grpSpPr>
          <a:xfrm rot="5400000">
            <a:off x="1184757" y="3788452"/>
            <a:ext cx="349968" cy="2052568"/>
            <a:chOff x="1037125" y="2236325"/>
            <a:chExt cx="149100" cy="874475"/>
          </a:xfrm>
        </p:grpSpPr>
        <p:sp>
          <p:nvSpPr>
            <p:cNvPr id="9163" name="Google Shape;9163;p32"/>
            <p:cNvSpPr/>
            <p:nvPr/>
          </p:nvSpPr>
          <p:spPr>
            <a:xfrm>
              <a:off x="1171575" y="247140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1" y="503"/>
                    <a:pt x="335" y="503"/>
                  </a:cubicBezTo>
                  <a:cubicBezTo>
                    <a:pt x="473" y="502"/>
                    <a:pt x="586" y="389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4" name="Google Shape;9164;p32"/>
            <p:cNvSpPr/>
            <p:nvPr/>
          </p:nvSpPr>
          <p:spPr>
            <a:xfrm>
              <a:off x="1171575" y="2549750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5"/>
                  </a:cubicBezTo>
                  <a:cubicBezTo>
                    <a:pt x="0" y="233"/>
                    <a:pt x="113" y="502"/>
                    <a:pt x="335" y="502"/>
                  </a:cubicBezTo>
                  <a:cubicBezTo>
                    <a:pt x="473" y="502"/>
                    <a:pt x="586" y="390"/>
                    <a:pt x="586" y="252"/>
                  </a:cubicBezTo>
                  <a:cubicBezTo>
                    <a:pt x="586" y="101"/>
                    <a:pt x="462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5" name="Google Shape;9165;p32"/>
            <p:cNvSpPr/>
            <p:nvPr/>
          </p:nvSpPr>
          <p:spPr>
            <a:xfrm>
              <a:off x="1171575" y="262810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3" y="503"/>
                    <a:pt x="335" y="503"/>
                  </a:cubicBezTo>
                  <a:cubicBezTo>
                    <a:pt x="473" y="503"/>
                    <a:pt x="586" y="391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6" name="Google Shape;9166;p32"/>
            <p:cNvSpPr/>
            <p:nvPr/>
          </p:nvSpPr>
          <p:spPr>
            <a:xfrm>
              <a:off x="1171575" y="2706475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3" y="501"/>
                    <a:pt x="335" y="501"/>
                  </a:cubicBezTo>
                  <a:cubicBezTo>
                    <a:pt x="473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7" name="Google Shape;9167;p32"/>
            <p:cNvSpPr/>
            <p:nvPr/>
          </p:nvSpPr>
          <p:spPr>
            <a:xfrm>
              <a:off x="1171575" y="278482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2" y="1"/>
                    <a:pt x="209" y="24"/>
                    <a:pt x="158" y="75"/>
                  </a:cubicBezTo>
                  <a:cubicBezTo>
                    <a:pt x="0" y="232"/>
                    <a:pt x="111" y="504"/>
                    <a:pt x="335" y="504"/>
                  </a:cubicBezTo>
                  <a:cubicBezTo>
                    <a:pt x="473" y="504"/>
                    <a:pt x="586" y="390"/>
                    <a:pt x="586" y="252"/>
                  </a:cubicBezTo>
                  <a:cubicBezTo>
                    <a:pt x="586" y="101"/>
                    <a:pt x="462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8" name="Google Shape;9168;p32"/>
            <p:cNvSpPr/>
            <p:nvPr/>
          </p:nvSpPr>
          <p:spPr>
            <a:xfrm>
              <a:off x="1104350" y="24714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9" name="Google Shape;9169;p32"/>
            <p:cNvSpPr/>
            <p:nvPr/>
          </p:nvSpPr>
          <p:spPr>
            <a:xfrm>
              <a:off x="1104350" y="2549750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5"/>
                  </a:cubicBezTo>
                  <a:cubicBezTo>
                    <a:pt x="0" y="233"/>
                    <a:pt x="112" y="502"/>
                    <a:pt x="335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0" name="Google Shape;9170;p32"/>
            <p:cNvSpPr/>
            <p:nvPr/>
          </p:nvSpPr>
          <p:spPr>
            <a:xfrm>
              <a:off x="1104350" y="26281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1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1" name="Google Shape;9171;p32"/>
            <p:cNvSpPr/>
            <p:nvPr/>
          </p:nvSpPr>
          <p:spPr>
            <a:xfrm>
              <a:off x="1104350" y="2706475"/>
              <a:ext cx="14675" cy="12550"/>
            </a:xfrm>
            <a:custGeom>
              <a:avLst/>
              <a:gdLst/>
              <a:ahLst/>
              <a:cxnLst/>
              <a:rect l="l" t="t" r="r" b="b"/>
              <a:pathLst>
                <a:path w="587" h="502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1"/>
                    <a:pt x="335" y="501"/>
                  </a:cubicBezTo>
                  <a:cubicBezTo>
                    <a:pt x="475" y="501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2" name="Google Shape;9172;p32"/>
            <p:cNvSpPr/>
            <p:nvPr/>
          </p:nvSpPr>
          <p:spPr>
            <a:xfrm>
              <a:off x="1104350" y="27848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2" y="1"/>
                    <a:pt x="209" y="24"/>
                    <a:pt x="158" y="75"/>
                  </a:cubicBezTo>
                  <a:cubicBezTo>
                    <a:pt x="0" y="232"/>
                    <a:pt x="112" y="504"/>
                    <a:pt x="335" y="504"/>
                  </a:cubicBezTo>
                  <a:cubicBezTo>
                    <a:pt x="475" y="504"/>
                    <a:pt x="587" y="390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3" name="Google Shape;9173;p32"/>
            <p:cNvSpPr/>
            <p:nvPr/>
          </p:nvSpPr>
          <p:spPr>
            <a:xfrm>
              <a:off x="1037125" y="24714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0"/>
                  </a:moveTo>
                  <a:cubicBezTo>
                    <a:pt x="273" y="0"/>
                    <a:pt x="210" y="23"/>
                    <a:pt x="159" y="74"/>
                  </a:cubicBezTo>
                  <a:cubicBezTo>
                    <a:pt x="0" y="232"/>
                    <a:pt x="112" y="503"/>
                    <a:pt x="337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4" name="Google Shape;9174;p32"/>
            <p:cNvSpPr/>
            <p:nvPr/>
          </p:nvSpPr>
          <p:spPr>
            <a:xfrm>
              <a:off x="1037125" y="2549750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5" y="0"/>
                  </a:moveTo>
                  <a:cubicBezTo>
                    <a:pt x="273" y="0"/>
                    <a:pt x="210" y="23"/>
                    <a:pt x="159" y="75"/>
                  </a:cubicBezTo>
                  <a:cubicBezTo>
                    <a:pt x="0" y="233"/>
                    <a:pt x="112" y="502"/>
                    <a:pt x="337" y="502"/>
                  </a:cubicBezTo>
                  <a:cubicBezTo>
                    <a:pt x="475" y="502"/>
                    <a:pt x="587" y="390"/>
                    <a:pt x="587" y="252"/>
                  </a:cubicBezTo>
                  <a:cubicBezTo>
                    <a:pt x="587" y="101"/>
                    <a:pt x="464" y="0"/>
                    <a:pt x="3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5" name="Google Shape;9175;p32"/>
            <p:cNvSpPr/>
            <p:nvPr/>
          </p:nvSpPr>
          <p:spPr>
            <a:xfrm>
              <a:off x="1037150" y="262810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4" y="503"/>
                    <a:pt x="586" y="391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6" name="Google Shape;9176;p32"/>
            <p:cNvSpPr/>
            <p:nvPr/>
          </p:nvSpPr>
          <p:spPr>
            <a:xfrm>
              <a:off x="1037150" y="2706475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1"/>
                    <a:pt x="336" y="501"/>
                  </a:cubicBezTo>
                  <a:cubicBezTo>
                    <a:pt x="474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7" name="Google Shape;9177;p32"/>
            <p:cNvSpPr/>
            <p:nvPr/>
          </p:nvSpPr>
          <p:spPr>
            <a:xfrm>
              <a:off x="1171575" y="223632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0" y="232"/>
                    <a:pt x="113" y="503"/>
                    <a:pt x="335" y="503"/>
                  </a:cubicBezTo>
                  <a:cubicBezTo>
                    <a:pt x="473" y="503"/>
                    <a:pt x="586" y="391"/>
                    <a:pt x="586" y="252"/>
                  </a:cubicBezTo>
                  <a:cubicBezTo>
                    <a:pt x="586" y="101"/>
                    <a:pt x="462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8" name="Google Shape;9178;p32"/>
            <p:cNvSpPr/>
            <p:nvPr/>
          </p:nvSpPr>
          <p:spPr>
            <a:xfrm>
              <a:off x="1171575" y="231470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3" y="502"/>
                    <a:pt x="335" y="502"/>
                  </a:cubicBezTo>
                  <a:cubicBezTo>
                    <a:pt x="473" y="502"/>
                    <a:pt x="586" y="389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9" name="Google Shape;9179;p32"/>
            <p:cNvSpPr/>
            <p:nvPr/>
          </p:nvSpPr>
          <p:spPr>
            <a:xfrm>
              <a:off x="1171575" y="239302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1" y="1"/>
                    <a:pt x="209" y="23"/>
                    <a:pt x="158" y="74"/>
                  </a:cubicBezTo>
                  <a:cubicBezTo>
                    <a:pt x="0" y="233"/>
                    <a:pt x="111" y="503"/>
                    <a:pt x="335" y="503"/>
                  </a:cubicBezTo>
                  <a:cubicBezTo>
                    <a:pt x="473" y="503"/>
                    <a:pt x="586" y="391"/>
                    <a:pt x="586" y="253"/>
                  </a:cubicBezTo>
                  <a:cubicBezTo>
                    <a:pt x="586" y="101"/>
                    <a:pt x="462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0" name="Google Shape;9180;p32"/>
            <p:cNvSpPr/>
            <p:nvPr/>
          </p:nvSpPr>
          <p:spPr>
            <a:xfrm>
              <a:off x="1104350" y="22363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1" name="Google Shape;9181;p32"/>
            <p:cNvSpPr/>
            <p:nvPr/>
          </p:nvSpPr>
          <p:spPr>
            <a:xfrm>
              <a:off x="1104350" y="2314700"/>
              <a:ext cx="14675" cy="12550"/>
            </a:xfrm>
            <a:custGeom>
              <a:avLst/>
              <a:gdLst/>
              <a:ahLst/>
              <a:cxnLst/>
              <a:rect l="l" t="t" r="r" b="b"/>
              <a:pathLst>
                <a:path w="587" h="502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2"/>
                    <a:pt x="335" y="502"/>
                  </a:cubicBezTo>
                  <a:cubicBezTo>
                    <a:pt x="475" y="502"/>
                    <a:pt x="587" y="389"/>
                    <a:pt x="587" y="251"/>
                  </a:cubicBezTo>
                  <a:cubicBezTo>
                    <a:pt x="587" y="101"/>
                    <a:pt x="46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2" name="Google Shape;9182;p32"/>
            <p:cNvSpPr/>
            <p:nvPr/>
          </p:nvSpPr>
          <p:spPr>
            <a:xfrm>
              <a:off x="1104350" y="23930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0" y="233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3" name="Google Shape;9183;p32"/>
            <p:cNvSpPr/>
            <p:nvPr/>
          </p:nvSpPr>
          <p:spPr>
            <a:xfrm>
              <a:off x="1037150" y="2236325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3" y="1"/>
                  </a:moveTo>
                  <a:cubicBezTo>
                    <a:pt x="272" y="1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4" y="503"/>
                    <a:pt x="586" y="391"/>
                    <a:pt x="586" y="252"/>
                  </a:cubicBezTo>
                  <a:cubicBezTo>
                    <a:pt x="586" y="101"/>
                    <a:pt x="462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4" name="Google Shape;9184;p32"/>
            <p:cNvSpPr/>
            <p:nvPr/>
          </p:nvSpPr>
          <p:spPr>
            <a:xfrm>
              <a:off x="1037150" y="231470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2"/>
                    <a:pt x="336" y="502"/>
                  </a:cubicBezTo>
                  <a:cubicBezTo>
                    <a:pt x="474" y="502"/>
                    <a:pt x="586" y="389"/>
                    <a:pt x="586" y="251"/>
                  </a:cubicBezTo>
                  <a:cubicBezTo>
                    <a:pt x="586" y="101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5" name="Google Shape;9185;p32"/>
            <p:cNvSpPr/>
            <p:nvPr/>
          </p:nvSpPr>
          <p:spPr>
            <a:xfrm>
              <a:off x="1037125" y="23930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3" y="1"/>
                    <a:pt x="210" y="23"/>
                    <a:pt x="159" y="74"/>
                  </a:cubicBezTo>
                  <a:cubicBezTo>
                    <a:pt x="0" y="233"/>
                    <a:pt x="112" y="503"/>
                    <a:pt x="337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6" name="Google Shape;9186;p32"/>
            <p:cNvSpPr/>
            <p:nvPr/>
          </p:nvSpPr>
          <p:spPr>
            <a:xfrm>
              <a:off x="1037125" y="2784825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3" y="1"/>
                    <a:pt x="210" y="24"/>
                    <a:pt x="159" y="75"/>
                  </a:cubicBezTo>
                  <a:cubicBezTo>
                    <a:pt x="0" y="232"/>
                    <a:pt x="112" y="504"/>
                    <a:pt x="337" y="504"/>
                  </a:cubicBezTo>
                  <a:cubicBezTo>
                    <a:pt x="475" y="504"/>
                    <a:pt x="587" y="390"/>
                    <a:pt x="587" y="252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7" name="Google Shape;9187;p32"/>
            <p:cNvSpPr/>
            <p:nvPr/>
          </p:nvSpPr>
          <p:spPr>
            <a:xfrm>
              <a:off x="1171575" y="286317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1" y="503"/>
                    <a:pt x="335" y="503"/>
                  </a:cubicBezTo>
                  <a:cubicBezTo>
                    <a:pt x="473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8" name="Google Shape;9188;p32"/>
            <p:cNvSpPr/>
            <p:nvPr/>
          </p:nvSpPr>
          <p:spPr>
            <a:xfrm>
              <a:off x="1171575" y="2941500"/>
              <a:ext cx="14650" cy="12600"/>
            </a:xfrm>
            <a:custGeom>
              <a:avLst/>
              <a:gdLst/>
              <a:ahLst/>
              <a:cxnLst/>
              <a:rect l="l" t="t" r="r" b="b"/>
              <a:pathLst>
                <a:path w="586" h="504" extrusionOk="0">
                  <a:moveTo>
                    <a:pt x="334" y="1"/>
                  </a:moveTo>
                  <a:cubicBezTo>
                    <a:pt x="272" y="1"/>
                    <a:pt x="209" y="24"/>
                    <a:pt x="158" y="76"/>
                  </a:cubicBezTo>
                  <a:cubicBezTo>
                    <a:pt x="0" y="233"/>
                    <a:pt x="113" y="503"/>
                    <a:pt x="335" y="503"/>
                  </a:cubicBezTo>
                  <a:cubicBezTo>
                    <a:pt x="473" y="503"/>
                    <a:pt x="586" y="391"/>
                    <a:pt x="586" y="253"/>
                  </a:cubicBezTo>
                  <a:cubicBezTo>
                    <a:pt x="586" y="101"/>
                    <a:pt x="462" y="1"/>
                    <a:pt x="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9" name="Google Shape;9189;p32"/>
            <p:cNvSpPr/>
            <p:nvPr/>
          </p:nvSpPr>
          <p:spPr>
            <a:xfrm>
              <a:off x="1171575" y="301987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3" y="503"/>
                    <a:pt x="335" y="503"/>
                  </a:cubicBezTo>
                  <a:cubicBezTo>
                    <a:pt x="473" y="503"/>
                    <a:pt x="586" y="391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0" name="Google Shape;9190;p32"/>
            <p:cNvSpPr/>
            <p:nvPr/>
          </p:nvSpPr>
          <p:spPr>
            <a:xfrm>
              <a:off x="1171575" y="309825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1"/>
                    <a:pt x="113" y="501"/>
                    <a:pt x="335" y="501"/>
                  </a:cubicBezTo>
                  <a:cubicBezTo>
                    <a:pt x="473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1" name="Google Shape;9191;p32"/>
            <p:cNvSpPr/>
            <p:nvPr/>
          </p:nvSpPr>
          <p:spPr>
            <a:xfrm>
              <a:off x="1104350" y="286317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2" name="Google Shape;9192;p32"/>
            <p:cNvSpPr/>
            <p:nvPr/>
          </p:nvSpPr>
          <p:spPr>
            <a:xfrm>
              <a:off x="1104350" y="29415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4" y="1"/>
                  </a:moveTo>
                  <a:cubicBezTo>
                    <a:pt x="272" y="1"/>
                    <a:pt x="209" y="24"/>
                    <a:pt x="158" y="76"/>
                  </a:cubicBezTo>
                  <a:cubicBezTo>
                    <a:pt x="0" y="233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3" y="1"/>
                    <a:pt x="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3" name="Google Shape;9193;p32"/>
            <p:cNvSpPr/>
            <p:nvPr/>
          </p:nvSpPr>
          <p:spPr>
            <a:xfrm>
              <a:off x="1104350" y="301987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2"/>
                    <a:pt x="112" y="503"/>
                    <a:pt x="335" y="503"/>
                  </a:cubicBezTo>
                  <a:cubicBezTo>
                    <a:pt x="475" y="503"/>
                    <a:pt x="587" y="391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4" name="Google Shape;9194;p32"/>
            <p:cNvSpPr/>
            <p:nvPr/>
          </p:nvSpPr>
          <p:spPr>
            <a:xfrm>
              <a:off x="1104350" y="3098250"/>
              <a:ext cx="14675" cy="12550"/>
            </a:xfrm>
            <a:custGeom>
              <a:avLst/>
              <a:gdLst/>
              <a:ahLst/>
              <a:cxnLst/>
              <a:rect l="l" t="t" r="r" b="b"/>
              <a:pathLst>
                <a:path w="587" h="502" extrusionOk="0">
                  <a:moveTo>
                    <a:pt x="334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0" y="231"/>
                    <a:pt x="112" y="501"/>
                    <a:pt x="335" y="501"/>
                  </a:cubicBezTo>
                  <a:cubicBezTo>
                    <a:pt x="475" y="501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5" name="Google Shape;9195;p32"/>
            <p:cNvSpPr/>
            <p:nvPr/>
          </p:nvSpPr>
          <p:spPr>
            <a:xfrm>
              <a:off x="1037125" y="286317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4" y="0"/>
                  </a:moveTo>
                  <a:cubicBezTo>
                    <a:pt x="273" y="0"/>
                    <a:pt x="210" y="23"/>
                    <a:pt x="159" y="74"/>
                  </a:cubicBezTo>
                  <a:cubicBezTo>
                    <a:pt x="0" y="232"/>
                    <a:pt x="112" y="503"/>
                    <a:pt x="337" y="503"/>
                  </a:cubicBezTo>
                  <a:cubicBezTo>
                    <a:pt x="475" y="503"/>
                    <a:pt x="587" y="389"/>
                    <a:pt x="587" y="251"/>
                  </a:cubicBezTo>
                  <a:cubicBezTo>
                    <a:pt x="587" y="100"/>
                    <a:pt x="463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6" name="Google Shape;9196;p32"/>
            <p:cNvSpPr/>
            <p:nvPr/>
          </p:nvSpPr>
          <p:spPr>
            <a:xfrm>
              <a:off x="1037125" y="2941500"/>
              <a:ext cx="14675" cy="12600"/>
            </a:xfrm>
            <a:custGeom>
              <a:avLst/>
              <a:gdLst/>
              <a:ahLst/>
              <a:cxnLst/>
              <a:rect l="l" t="t" r="r" b="b"/>
              <a:pathLst>
                <a:path w="587" h="504" extrusionOk="0">
                  <a:moveTo>
                    <a:pt x="335" y="1"/>
                  </a:moveTo>
                  <a:cubicBezTo>
                    <a:pt x="273" y="1"/>
                    <a:pt x="210" y="24"/>
                    <a:pt x="159" y="76"/>
                  </a:cubicBezTo>
                  <a:cubicBezTo>
                    <a:pt x="0" y="233"/>
                    <a:pt x="112" y="503"/>
                    <a:pt x="337" y="503"/>
                  </a:cubicBezTo>
                  <a:cubicBezTo>
                    <a:pt x="475" y="503"/>
                    <a:pt x="587" y="391"/>
                    <a:pt x="587" y="253"/>
                  </a:cubicBezTo>
                  <a:cubicBezTo>
                    <a:pt x="587" y="101"/>
                    <a:pt x="464" y="1"/>
                    <a:pt x="3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7" name="Google Shape;9197;p32"/>
            <p:cNvSpPr/>
            <p:nvPr/>
          </p:nvSpPr>
          <p:spPr>
            <a:xfrm>
              <a:off x="1037150" y="3019875"/>
              <a:ext cx="14650" cy="12575"/>
            </a:xfrm>
            <a:custGeom>
              <a:avLst/>
              <a:gdLst/>
              <a:ahLst/>
              <a:cxnLst/>
              <a:rect l="l" t="t" r="r" b="b"/>
              <a:pathLst>
                <a:path w="586" h="503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2"/>
                    <a:pt x="113" y="503"/>
                    <a:pt x="336" y="503"/>
                  </a:cubicBezTo>
                  <a:cubicBezTo>
                    <a:pt x="474" y="503"/>
                    <a:pt x="586" y="391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8" name="Google Shape;9198;p32"/>
            <p:cNvSpPr/>
            <p:nvPr/>
          </p:nvSpPr>
          <p:spPr>
            <a:xfrm>
              <a:off x="1037150" y="3098250"/>
              <a:ext cx="14650" cy="12550"/>
            </a:xfrm>
            <a:custGeom>
              <a:avLst/>
              <a:gdLst/>
              <a:ahLst/>
              <a:cxnLst/>
              <a:rect l="l" t="t" r="r" b="b"/>
              <a:pathLst>
                <a:path w="586" h="502" extrusionOk="0">
                  <a:moveTo>
                    <a:pt x="333" y="0"/>
                  </a:moveTo>
                  <a:cubicBezTo>
                    <a:pt x="272" y="0"/>
                    <a:pt x="209" y="23"/>
                    <a:pt x="158" y="74"/>
                  </a:cubicBezTo>
                  <a:cubicBezTo>
                    <a:pt x="1" y="231"/>
                    <a:pt x="113" y="501"/>
                    <a:pt x="336" y="501"/>
                  </a:cubicBezTo>
                  <a:cubicBezTo>
                    <a:pt x="474" y="501"/>
                    <a:pt x="586" y="389"/>
                    <a:pt x="586" y="251"/>
                  </a:cubicBezTo>
                  <a:cubicBezTo>
                    <a:pt x="586" y="100"/>
                    <a:pt x="462" y="0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9159;p32">
            <a:extLst>
              <a:ext uri="{FF2B5EF4-FFF2-40B4-BE49-F238E27FC236}">
                <a16:creationId xmlns:a16="http://schemas.microsoft.com/office/drawing/2014/main" id="{8D0B5E44-B6FD-3349-BABC-A7CBA806A102}"/>
              </a:ext>
            </a:extLst>
          </p:cNvPr>
          <p:cNvSpPr txBox="1">
            <a:spLocks/>
          </p:cNvSpPr>
          <p:nvPr/>
        </p:nvSpPr>
        <p:spPr>
          <a:xfrm>
            <a:off x="4305573" y="2307779"/>
            <a:ext cx="13203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Squada One"/>
              <a:buNone/>
              <a:defRPr sz="3600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ighteous"/>
              <a:buNone/>
              <a:defRPr sz="120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ighteous"/>
              <a:buNone/>
              <a:defRPr sz="120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ighteous"/>
              <a:buNone/>
              <a:defRPr sz="120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ighteous"/>
              <a:buNone/>
              <a:defRPr sz="120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ighteous"/>
              <a:buNone/>
              <a:defRPr sz="120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ighteous"/>
              <a:buNone/>
              <a:defRPr sz="120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ighteous"/>
              <a:buNone/>
              <a:defRPr sz="120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ighteous"/>
              <a:buNone/>
              <a:defRPr sz="120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r>
              <a:rPr lang="en" sz="3200" dirty="0"/>
              <a:t>0</a:t>
            </a:r>
            <a:r>
              <a:rPr lang="ru-RU" sz="3200" dirty="0"/>
              <a:t>7</a:t>
            </a:r>
            <a:r>
              <a:rPr lang="en" sz="3200" dirty="0"/>
              <a:t>.</a:t>
            </a:r>
          </a:p>
        </p:txBody>
      </p:sp>
      <p:sp>
        <p:nvSpPr>
          <p:cNvPr id="71" name="Google Shape;9159;p32">
            <a:extLst>
              <a:ext uri="{FF2B5EF4-FFF2-40B4-BE49-F238E27FC236}">
                <a16:creationId xmlns:a16="http://schemas.microsoft.com/office/drawing/2014/main" id="{A49520D1-C530-E44E-89A8-1ECD38148025}"/>
              </a:ext>
            </a:extLst>
          </p:cNvPr>
          <p:cNvSpPr txBox="1">
            <a:spLocks/>
          </p:cNvSpPr>
          <p:nvPr/>
        </p:nvSpPr>
        <p:spPr>
          <a:xfrm>
            <a:off x="4323580" y="2929300"/>
            <a:ext cx="13203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Squada One"/>
              <a:buNone/>
              <a:defRPr sz="3600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ighteous"/>
              <a:buNone/>
              <a:defRPr sz="120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ighteous"/>
              <a:buNone/>
              <a:defRPr sz="120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ighteous"/>
              <a:buNone/>
              <a:defRPr sz="120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ighteous"/>
              <a:buNone/>
              <a:defRPr sz="120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ighteous"/>
              <a:buNone/>
              <a:defRPr sz="120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ighteous"/>
              <a:buNone/>
              <a:defRPr sz="120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ighteous"/>
              <a:buNone/>
              <a:defRPr sz="120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ighteous"/>
              <a:buNone/>
              <a:defRPr sz="120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r>
              <a:rPr lang="en" sz="3200" dirty="0"/>
              <a:t>0</a:t>
            </a:r>
            <a:r>
              <a:rPr lang="ru-RU" sz="3200" dirty="0"/>
              <a:t>8</a:t>
            </a:r>
            <a:r>
              <a:rPr lang="en" sz="3200" dirty="0"/>
              <a:t>.</a:t>
            </a:r>
          </a:p>
        </p:txBody>
      </p:sp>
      <p:sp>
        <p:nvSpPr>
          <p:cNvPr id="58" name="Google Shape;9159;p32">
            <a:extLst>
              <a:ext uri="{FF2B5EF4-FFF2-40B4-BE49-F238E27FC236}">
                <a16:creationId xmlns:a16="http://schemas.microsoft.com/office/drawing/2014/main" id="{CBA3CF0A-34C3-1641-8CD2-111259B22ED9}"/>
              </a:ext>
            </a:extLst>
          </p:cNvPr>
          <p:cNvSpPr txBox="1">
            <a:spLocks/>
          </p:cNvSpPr>
          <p:nvPr/>
        </p:nvSpPr>
        <p:spPr>
          <a:xfrm>
            <a:off x="4322757" y="3618005"/>
            <a:ext cx="13203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Squada One"/>
              <a:buNone/>
              <a:defRPr sz="3600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ighteous"/>
              <a:buNone/>
              <a:defRPr sz="120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ighteous"/>
              <a:buNone/>
              <a:defRPr sz="120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ighteous"/>
              <a:buNone/>
              <a:defRPr sz="120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ighteous"/>
              <a:buNone/>
              <a:defRPr sz="120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ighteous"/>
              <a:buNone/>
              <a:defRPr sz="120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ighteous"/>
              <a:buNone/>
              <a:defRPr sz="120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ighteous"/>
              <a:buNone/>
              <a:defRPr sz="120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ighteous"/>
              <a:buNone/>
              <a:defRPr sz="120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r>
              <a:rPr lang="en" sz="3200" dirty="0"/>
              <a:t>0</a:t>
            </a:r>
            <a:r>
              <a:rPr lang="ru-RU" sz="3200" dirty="0"/>
              <a:t>9</a:t>
            </a:r>
            <a:r>
              <a:rPr lang="en" sz="3200" dirty="0"/>
              <a:t>.</a:t>
            </a:r>
          </a:p>
        </p:txBody>
      </p:sp>
      <p:pic>
        <p:nvPicPr>
          <p:cNvPr id="76" name="Рисунок 6">
            <a:extLst>
              <a:ext uri="{FF2B5EF4-FFF2-40B4-BE49-F238E27FC236}">
                <a16:creationId xmlns:a16="http://schemas.microsoft.com/office/drawing/2014/main" id="{50F48010-9F76-5F48-B5B6-471DEF73BB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" b="43896"/>
          <a:stretch/>
        </p:blipFill>
        <p:spPr>
          <a:xfrm>
            <a:off x="7774998" y="85528"/>
            <a:ext cx="1561903" cy="628130"/>
          </a:xfrm>
          <a:prstGeom prst="rect">
            <a:avLst/>
          </a:prstGeom>
          <a:noFill/>
        </p:spPr>
      </p:pic>
      <p:sp>
        <p:nvSpPr>
          <p:cNvPr id="9143" name="Google Shape;9143;p32"/>
          <p:cNvSpPr txBox="1">
            <a:spLocks noGrp="1"/>
          </p:cNvSpPr>
          <p:nvPr>
            <p:ph type="title"/>
          </p:nvPr>
        </p:nvSpPr>
        <p:spPr>
          <a:xfrm>
            <a:off x="-179611" y="1032557"/>
            <a:ext cx="1320300" cy="541500"/>
          </a:xfrm>
          <a:prstGeom prst="rect">
            <a:avLst/>
          </a:prstGeom>
        </p:spPr>
        <p:txBody>
          <a:bodyPr spcFirstLastPara="1" wrap="square" lIns="228600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01.</a:t>
            </a:r>
            <a:endParaRPr sz="3200" dirty="0"/>
          </a:p>
        </p:txBody>
      </p:sp>
      <p:sp>
        <p:nvSpPr>
          <p:cNvPr id="62" name="Google Shape;9153;p32">
            <a:extLst>
              <a:ext uri="{FF2B5EF4-FFF2-40B4-BE49-F238E27FC236}">
                <a16:creationId xmlns:a16="http://schemas.microsoft.com/office/drawing/2014/main" id="{505BAACB-CB41-C745-BF06-656B94F11BE6}"/>
              </a:ext>
            </a:extLst>
          </p:cNvPr>
          <p:cNvSpPr txBox="1">
            <a:spLocks/>
          </p:cNvSpPr>
          <p:nvPr/>
        </p:nvSpPr>
        <p:spPr>
          <a:xfrm>
            <a:off x="-113273" y="3093537"/>
            <a:ext cx="1320300" cy="5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Squada One"/>
              <a:buNone/>
              <a:defRPr sz="3600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ighteous"/>
              <a:buNone/>
              <a:defRPr sz="120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ighteous"/>
              <a:buNone/>
              <a:defRPr sz="120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ighteous"/>
              <a:buNone/>
              <a:defRPr sz="120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ighteous"/>
              <a:buNone/>
              <a:defRPr sz="120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ighteous"/>
              <a:buNone/>
              <a:defRPr sz="120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ighteous"/>
              <a:buNone/>
              <a:defRPr sz="120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ighteous"/>
              <a:buNone/>
              <a:defRPr sz="120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Righteous"/>
              <a:buNone/>
              <a:defRPr sz="120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r>
              <a:rPr lang="en" sz="3200" dirty="0"/>
              <a:t>05.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AA3F70-359E-174F-85A3-CEBF05468ACA}"/>
              </a:ext>
            </a:extLst>
          </p:cNvPr>
          <p:cNvSpPr txBox="1"/>
          <p:nvPr/>
        </p:nvSpPr>
        <p:spPr>
          <a:xfrm>
            <a:off x="1098586" y="1108585"/>
            <a:ext cx="343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2"/>
                </a:solidFill>
                <a:latin typeface="Times New Roman Tj" panose="02020603050405020304" pitchFamily="18" charset="0"/>
              </a:rPr>
              <a:t>Общая информация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0344A21-69FE-F94F-8AA3-F0D5F023803C}"/>
              </a:ext>
            </a:extLst>
          </p:cNvPr>
          <p:cNvSpPr txBox="1"/>
          <p:nvPr/>
        </p:nvSpPr>
        <p:spPr>
          <a:xfrm>
            <a:off x="1097154" y="1560422"/>
            <a:ext cx="343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2"/>
                </a:solidFill>
                <a:latin typeface="Times New Roman Tj" panose="02020603050405020304" pitchFamily="18" charset="0"/>
              </a:rPr>
              <a:t>Цель создания СЭЗ «Куляб»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E84BB3D-5792-3A4C-8CB2-3212C25CDC13}"/>
              </a:ext>
            </a:extLst>
          </p:cNvPr>
          <p:cNvSpPr txBox="1"/>
          <p:nvPr/>
        </p:nvSpPr>
        <p:spPr>
          <a:xfrm>
            <a:off x="1097153" y="2055406"/>
            <a:ext cx="343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2"/>
                </a:solidFill>
                <a:latin typeface="Times New Roman Tj" panose="02020603050405020304" pitchFamily="18" charset="0"/>
              </a:rPr>
              <a:t>Географические данные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0DA79BE-89C9-E044-988E-9481A5E238FB}"/>
              </a:ext>
            </a:extLst>
          </p:cNvPr>
          <p:cNvSpPr txBox="1"/>
          <p:nvPr/>
        </p:nvSpPr>
        <p:spPr>
          <a:xfrm>
            <a:off x="5631142" y="1690090"/>
            <a:ext cx="3432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2"/>
                </a:solidFill>
                <a:latin typeface="Times New Roman Tj" panose="02020603050405020304" pitchFamily="18" charset="0"/>
              </a:rPr>
              <a:t>Приоритетные виды деятельности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6706938-86DF-F34B-A04C-47D6F426518D}"/>
              </a:ext>
            </a:extLst>
          </p:cNvPr>
          <p:cNvSpPr txBox="1"/>
          <p:nvPr/>
        </p:nvSpPr>
        <p:spPr>
          <a:xfrm>
            <a:off x="1097152" y="3096100"/>
            <a:ext cx="3432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2"/>
                </a:solidFill>
                <a:latin typeface="Times New Roman Tj" panose="02020603050405020304" pitchFamily="18" charset="0"/>
              </a:rPr>
              <a:t>Налоговые и таможенные льготы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B5F7D44-9170-C74E-ADCC-A97470B4F892}"/>
              </a:ext>
            </a:extLst>
          </p:cNvPr>
          <p:cNvSpPr txBox="1"/>
          <p:nvPr/>
        </p:nvSpPr>
        <p:spPr>
          <a:xfrm>
            <a:off x="5637895" y="2331962"/>
            <a:ext cx="3432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2"/>
                </a:solidFill>
                <a:latin typeface="Times New Roman Tj" panose="02020603050405020304" pitchFamily="18" charset="0"/>
              </a:rPr>
              <a:t>Порядок регистрации субъектов СЭЗ</a:t>
            </a:r>
            <a:endParaRPr lang="en-US" sz="1800" dirty="0">
              <a:solidFill>
                <a:schemeClr val="bg2"/>
              </a:solidFill>
              <a:latin typeface="Times New Roman Tj" panose="0202060305040502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4E1A9CF-35B5-F646-9417-95C7BD6E7D21}"/>
              </a:ext>
            </a:extLst>
          </p:cNvPr>
          <p:cNvSpPr txBox="1"/>
          <p:nvPr/>
        </p:nvSpPr>
        <p:spPr>
          <a:xfrm>
            <a:off x="1097152" y="2615773"/>
            <a:ext cx="343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2"/>
                </a:solidFill>
                <a:latin typeface="Times New Roman Tj" panose="02020603050405020304" pitchFamily="18" charset="0"/>
              </a:rPr>
              <a:t>Инфраструктура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474DA3C-88BA-A54E-AE40-BACBF60CEC7C}"/>
              </a:ext>
            </a:extLst>
          </p:cNvPr>
          <p:cNvSpPr txBox="1"/>
          <p:nvPr/>
        </p:nvSpPr>
        <p:spPr>
          <a:xfrm>
            <a:off x="5631142" y="3072826"/>
            <a:ext cx="3432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2"/>
                </a:solidFill>
                <a:latin typeface="Times New Roman Tj" panose="02020603050405020304" pitchFamily="18" charset="0"/>
              </a:rPr>
              <a:t>Инвестиционная процедура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1FC779A-4D35-8945-820E-964D62A95DE9}"/>
              </a:ext>
            </a:extLst>
          </p:cNvPr>
          <p:cNvSpPr txBox="1"/>
          <p:nvPr/>
        </p:nvSpPr>
        <p:spPr>
          <a:xfrm>
            <a:off x="5637895" y="3597121"/>
            <a:ext cx="3432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2"/>
                </a:solidFill>
                <a:latin typeface="Times New Roman Tj" panose="02020603050405020304" pitchFamily="18" charset="0"/>
              </a:rPr>
              <a:t>Аренда и фиксированные сроки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EC0B8C-9BBA-F443-AE43-A373F9942B17}"/>
              </a:ext>
            </a:extLst>
          </p:cNvPr>
          <p:cNvSpPr txBox="1"/>
          <p:nvPr/>
        </p:nvSpPr>
        <p:spPr>
          <a:xfrm>
            <a:off x="701263" y="219536"/>
            <a:ext cx="4115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J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</a:t>
            </a:r>
            <a:r>
              <a:rPr lang="ru-RU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жание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TJ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07410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A group of people standing in a parking lot&#10;&#10;Description automatically generated">
            <a:extLst>
              <a:ext uri="{FF2B5EF4-FFF2-40B4-BE49-F238E27FC236}">
                <a16:creationId xmlns:a16="http://schemas.microsoft.com/office/drawing/2014/main" id="{F31247E5-A065-7747-9B6F-A811F90D54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38"/>
          <a:stretch/>
        </p:blipFill>
        <p:spPr>
          <a:xfrm>
            <a:off x="1286174" y="575157"/>
            <a:ext cx="7301949" cy="4473871"/>
          </a:xfrm>
          <a:prstGeom prst="rect">
            <a:avLst/>
          </a:prstGeom>
        </p:spPr>
      </p:pic>
      <p:sp>
        <p:nvSpPr>
          <p:cNvPr id="10" name="Прямоугольник 25">
            <a:extLst>
              <a:ext uri="{FF2B5EF4-FFF2-40B4-BE49-F238E27FC236}">
                <a16:creationId xmlns:a16="http://schemas.microsoft.com/office/drawing/2014/main" id="{5F487C94-ECE1-D047-B6A0-D56660AF957D}"/>
              </a:ext>
            </a:extLst>
          </p:cNvPr>
          <p:cNvSpPr/>
          <p:nvPr/>
        </p:nvSpPr>
        <p:spPr>
          <a:xfrm>
            <a:off x="969655" y="571037"/>
            <a:ext cx="7900011" cy="4493543"/>
          </a:xfrm>
          <a:prstGeom prst="rect">
            <a:avLst/>
          </a:prstGeom>
          <a:gradFill flip="none" rotWithShape="1">
            <a:gsLst>
              <a:gs pos="4000">
                <a:schemeClr val="accent4">
                  <a:lumMod val="10000"/>
                  <a:alpha val="81000"/>
                </a:schemeClr>
              </a:gs>
              <a:gs pos="3000">
                <a:schemeClr val="bg1">
                  <a:lumMod val="85000"/>
                  <a:shade val="67500"/>
                  <a:satMod val="115000"/>
                  <a:alpha val="27000"/>
                </a:schemeClr>
              </a:gs>
              <a:gs pos="83000">
                <a:schemeClr val="accent5">
                  <a:lumMod val="75000"/>
                  <a:alpha val="8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096E0F-8EAC-9648-BE09-81A5D3855734}"/>
              </a:ext>
            </a:extLst>
          </p:cNvPr>
          <p:cNvSpPr txBox="1"/>
          <p:nvPr/>
        </p:nvSpPr>
        <p:spPr>
          <a:xfrm>
            <a:off x="650026" y="78920"/>
            <a:ext cx="8266113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ts val="600"/>
              </a:spcBef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roxima Nova Semibold"/>
              </a:rPr>
              <a:t>На территории СЭЗ «Куляб» запрещается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roxima Nova Semibold"/>
              </a:rPr>
              <a:t>:</a:t>
            </a: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08D5FAB5-0C55-5747-8F36-6DF87E120E53}"/>
              </a:ext>
            </a:extLst>
          </p:cNvPr>
          <p:cNvSpPr/>
          <p:nvPr/>
        </p:nvSpPr>
        <p:spPr>
          <a:xfrm>
            <a:off x="1282398" y="761700"/>
            <a:ext cx="6808068" cy="3798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Производство, переработка, хранение, обеззараживание и продажа опасных и радиоактивных материалов </a:t>
            </a:r>
          </a:p>
          <a:p>
            <a:pPr eaLnBrk="1" hangingPunct="1">
              <a:lnSpc>
                <a:spcPts val="1700"/>
              </a:lnSpc>
              <a:defRPr/>
            </a:pPr>
            <a:endParaRPr lang="en-US" sz="155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психических болезней в агрессивной форме и инфекционных заболеваний</a:t>
            </a:r>
          </a:p>
          <a:p>
            <a:pPr marL="285750" indent="-285750" eaLnBrk="1" hangingPunct="1">
              <a:lnSpc>
                <a:spcPts val="1700"/>
              </a:lnSpc>
              <a:buFontTx/>
              <a:buChar char="-"/>
              <a:defRPr/>
            </a:pPr>
            <a:endParaRPr lang="en-US" sz="155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животных с особо опасными болезнями</a:t>
            </a:r>
          </a:p>
          <a:p>
            <a:pPr eaLnBrk="1" hangingPunct="1">
              <a:lnSpc>
                <a:spcPts val="1700"/>
              </a:lnSpc>
              <a:defRPr/>
            </a:pPr>
            <a:endParaRPr lang="en-US" sz="155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горюче- смазочных материалов на территории СЭЗ для юридических и физических лиц, которые не относятся к субъектам свободной экономической зоны</a:t>
            </a:r>
          </a:p>
          <a:p>
            <a:pPr>
              <a:lnSpc>
                <a:spcPts val="1700"/>
              </a:lnSpc>
            </a:pPr>
            <a:endParaRPr lang="tg-Cyrl-TJ" sz="155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Розничная продажа продукции и сырья, за исключением розничной продажи товаров народного потребления для внутреннего потребления</a:t>
            </a:r>
          </a:p>
          <a:p>
            <a:pPr>
              <a:lnSpc>
                <a:spcPts val="1700"/>
              </a:lnSpc>
            </a:pPr>
            <a:endParaRPr lang="tg-Cyrl-TJ" sz="155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Хозяйственно- коммерческая  деятельность, связанная с обеспечением безопасности и обороны государства</a:t>
            </a:r>
          </a:p>
        </p:txBody>
      </p:sp>
      <p:pic>
        <p:nvPicPr>
          <p:cNvPr id="20" name="Рисунок 6">
            <a:extLst>
              <a:ext uri="{FF2B5EF4-FFF2-40B4-BE49-F238E27FC236}">
                <a16:creationId xmlns:a16="http://schemas.microsoft.com/office/drawing/2014/main" id="{93959939-3922-4341-B40A-46D059A896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" b="43896"/>
          <a:stretch/>
        </p:blipFill>
        <p:spPr>
          <a:xfrm>
            <a:off x="7774998" y="85528"/>
            <a:ext cx="1561903" cy="628130"/>
          </a:xfrm>
          <a:prstGeom prst="rect">
            <a:avLst/>
          </a:prstGeom>
          <a:noFill/>
        </p:spPr>
      </p:pic>
      <p:pic>
        <p:nvPicPr>
          <p:cNvPr id="11266" name="Picture 2" descr="Radioactive Icons - Download Free Vector Icons | Noun Projec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228" y="604337"/>
            <a:ext cx="470797" cy="470797"/>
          </a:xfrm>
          <a:prstGeom prst="rect">
            <a:avLst/>
          </a:prstGeom>
          <a:noFill/>
        </p:spPr>
      </p:pic>
      <p:pic>
        <p:nvPicPr>
          <p:cNvPr id="11268" name="Picture 4" descr="Mental Illness Svg Png Icon Free Download (#314139 ..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828" y="1242822"/>
            <a:ext cx="428224" cy="432157"/>
          </a:xfrm>
          <a:prstGeom prst="rect">
            <a:avLst/>
          </a:prstGeom>
          <a:noFill/>
        </p:spPr>
      </p:pic>
      <p:pic>
        <p:nvPicPr>
          <p:cNvPr id="11270" name="Picture 6" descr="Dangerous animal, earth animal, poison animal, reptile, snake ic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8580" y="1912107"/>
            <a:ext cx="525669" cy="525669"/>
          </a:xfrm>
          <a:prstGeom prst="rect">
            <a:avLst/>
          </a:prstGeom>
          <a:noFill/>
        </p:spPr>
      </p:pic>
      <p:pic>
        <p:nvPicPr>
          <p:cNvPr id="11272" name="Picture 8" descr="Chemical, container, crude, drop, drum, fuel, oil ico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5876" y="2646219"/>
            <a:ext cx="330176" cy="518500"/>
          </a:xfrm>
          <a:prstGeom prst="rect">
            <a:avLst/>
          </a:prstGeom>
          <a:noFill/>
        </p:spPr>
      </p:pic>
      <p:pic>
        <p:nvPicPr>
          <p:cNvPr id="11274" name="Picture 10" descr="Commerce, delivery, freight, supplier, trolley, wholesale ...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2553" y="3164719"/>
            <a:ext cx="694945" cy="694945"/>
          </a:xfrm>
          <a:prstGeom prst="rect">
            <a:avLst/>
          </a:prstGeom>
          <a:noFill/>
        </p:spPr>
      </p:pic>
      <p:pic>
        <p:nvPicPr>
          <p:cNvPr id="11276" name="Picture 12" descr="Weapons ico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8580" y="4029250"/>
            <a:ext cx="477472" cy="477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9750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.Dell-ПК\Pictures\unnam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710" y="151313"/>
            <a:ext cx="8533122" cy="4766549"/>
          </a:xfrm>
          <a:prstGeom prst="rect">
            <a:avLst/>
          </a:prstGeom>
          <a:noFill/>
        </p:spPr>
      </p:pic>
      <p:sp>
        <p:nvSpPr>
          <p:cNvPr id="34" name="Прямоугольник 25">
            <a:extLst>
              <a:ext uri="{FF2B5EF4-FFF2-40B4-BE49-F238E27FC236}">
                <a16:creationId xmlns:a16="http://schemas.microsoft.com/office/drawing/2014/main" id="{3BDD0467-1B5F-904C-9CB8-580D1AFD4FC4}"/>
              </a:ext>
            </a:extLst>
          </p:cNvPr>
          <p:cNvSpPr/>
          <p:nvPr/>
        </p:nvSpPr>
        <p:spPr>
          <a:xfrm>
            <a:off x="247710" y="151313"/>
            <a:ext cx="8533122" cy="4766549"/>
          </a:xfrm>
          <a:prstGeom prst="rect">
            <a:avLst/>
          </a:prstGeom>
          <a:gradFill flip="none" rotWithShape="1">
            <a:gsLst>
              <a:gs pos="4000">
                <a:schemeClr val="accent5">
                  <a:lumMod val="75000"/>
                  <a:alpha val="98000"/>
                </a:schemeClr>
              </a:gs>
              <a:gs pos="22000">
                <a:schemeClr val="accent5">
                  <a:lumMod val="75000"/>
                  <a:alpha val="92000"/>
                </a:schemeClr>
              </a:gs>
              <a:gs pos="83000">
                <a:srgbClr val="33918E">
                  <a:alpha val="94118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79" name="Google Shape;779;p63"/>
          <p:cNvSpPr txBox="1">
            <a:spLocks noGrp="1"/>
          </p:cNvSpPr>
          <p:nvPr>
            <p:ph type="ctrTitle"/>
          </p:nvPr>
        </p:nvSpPr>
        <p:spPr>
          <a:xfrm flipH="1">
            <a:off x="178585" y="783291"/>
            <a:ext cx="3048777" cy="3087797"/>
          </a:xfrm>
          <a:prstGeom prst="rect">
            <a:avLst/>
          </a:prstGeom>
          <a:noFill/>
          <a:effectLst>
            <a:glow>
              <a:schemeClr val="bg1"/>
            </a:glow>
            <a:softEdge rad="0"/>
          </a:effectLst>
          <a:scene3d>
            <a:camera prst="orthographicFront"/>
            <a:lightRig rig="threePt" dir="t"/>
          </a:scene3d>
          <a:sp3d/>
        </p:spPr>
        <p:txBody>
          <a:bodyPr spcFirstLastPara="1" wrap="square" lIns="91425" tIns="91425" rIns="91425" bIns="91425" anchor="t" anchorCtr="0">
            <a:noAutofit/>
            <a:flatTx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 Tj" panose="02020603050405020304" pitchFamily="18" charset="0"/>
              </a:rPr>
              <a:t>Порядок регистрации субъектов СЭЗ</a:t>
            </a:r>
            <a:endParaRPr lang="en-US" sz="3200" dirty="0">
              <a:solidFill>
                <a:srgbClr val="C00000"/>
              </a:solidFill>
              <a:latin typeface="Times New Roman Tj" panose="02020603050405020304" pitchFamily="18" charset="0"/>
            </a:endParaRPr>
          </a:p>
        </p:txBody>
      </p:sp>
      <p:sp>
        <p:nvSpPr>
          <p:cNvPr id="780" name="Google Shape;780;p63"/>
          <p:cNvSpPr txBox="1">
            <a:spLocks noGrp="1"/>
          </p:cNvSpPr>
          <p:nvPr>
            <p:ph type="ctrTitle" idx="4294967295"/>
          </p:nvPr>
        </p:nvSpPr>
        <p:spPr>
          <a:xfrm>
            <a:off x="5361786" y="23354"/>
            <a:ext cx="1154121" cy="2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u="sng" dirty="0">
                <a:solidFill>
                  <a:schemeClr val="bg2"/>
                </a:solidFill>
              </a:rPr>
              <a:t>Шаг 1</a:t>
            </a:r>
            <a:endParaRPr sz="1600" b="1" u="sng" dirty="0">
              <a:solidFill>
                <a:schemeClr val="bg2"/>
              </a:solidFill>
            </a:endParaRPr>
          </a:p>
        </p:txBody>
      </p:sp>
      <p:sp>
        <p:nvSpPr>
          <p:cNvPr id="781" name="Google Shape;781;p63"/>
          <p:cNvSpPr txBox="1">
            <a:spLocks noGrp="1"/>
          </p:cNvSpPr>
          <p:nvPr>
            <p:ph type="subTitle" idx="4294967295"/>
          </p:nvPr>
        </p:nvSpPr>
        <p:spPr>
          <a:xfrm>
            <a:off x="4922843" y="275569"/>
            <a:ext cx="2032008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ctr">
              <a:buNone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 юридического лица в налоговой инспекции города Куляба</a:t>
            </a:r>
          </a:p>
        </p:txBody>
      </p:sp>
      <p:sp>
        <p:nvSpPr>
          <p:cNvPr id="782" name="Google Shape;782;p63"/>
          <p:cNvSpPr txBox="1">
            <a:spLocks noGrp="1"/>
          </p:cNvSpPr>
          <p:nvPr>
            <p:ph type="ctrTitle" idx="4294967295"/>
          </p:nvPr>
        </p:nvSpPr>
        <p:spPr>
          <a:xfrm>
            <a:off x="3623141" y="1500768"/>
            <a:ext cx="1128026" cy="2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ru-RU" sz="1600" b="1" u="sng" dirty="0">
                <a:solidFill>
                  <a:schemeClr val="bg2"/>
                </a:solidFill>
              </a:rPr>
              <a:t>Шаг 2</a:t>
            </a:r>
            <a:endParaRPr sz="1600" b="1" u="sng" dirty="0">
              <a:solidFill>
                <a:schemeClr val="bg2"/>
              </a:solidFill>
            </a:endParaRPr>
          </a:p>
        </p:txBody>
      </p:sp>
      <p:sp>
        <p:nvSpPr>
          <p:cNvPr id="783" name="Google Shape;783;p63"/>
          <p:cNvSpPr txBox="1">
            <a:spLocks noGrp="1"/>
          </p:cNvSpPr>
          <p:nvPr>
            <p:ph type="subTitle" idx="4294967295"/>
          </p:nvPr>
        </p:nvSpPr>
        <p:spPr>
          <a:xfrm>
            <a:off x="3077593" y="1728405"/>
            <a:ext cx="2233585" cy="7734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 algn="ctr">
              <a:buNone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Представить бизнес-план и соответствующие документы в Администрацию СЭЗ;</a:t>
            </a:r>
          </a:p>
        </p:txBody>
      </p:sp>
      <p:sp>
        <p:nvSpPr>
          <p:cNvPr id="784" name="Google Shape;784;p63"/>
          <p:cNvSpPr txBox="1">
            <a:spLocks noGrp="1"/>
          </p:cNvSpPr>
          <p:nvPr>
            <p:ph type="ctrTitle" idx="4294967295"/>
          </p:nvPr>
        </p:nvSpPr>
        <p:spPr>
          <a:xfrm>
            <a:off x="6575530" y="1549585"/>
            <a:ext cx="1257058" cy="2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1600" b="1" u="sng" dirty="0">
                <a:solidFill>
                  <a:schemeClr val="bg2"/>
                </a:solidFill>
              </a:rPr>
              <a:t>Шаг 3</a:t>
            </a:r>
            <a:endParaRPr lang="en-US" sz="1600" b="1" u="sng" dirty="0">
              <a:solidFill>
                <a:schemeClr val="bg2"/>
              </a:solidFill>
            </a:endParaRPr>
          </a:p>
        </p:txBody>
      </p:sp>
      <p:sp>
        <p:nvSpPr>
          <p:cNvPr id="785" name="Google Shape;785;p63"/>
          <p:cNvSpPr txBox="1">
            <a:spLocks noGrp="1"/>
          </p:cNvSpPr>
          <p:nvPr>
            <p:ph type="subTitle" idx="4294967295"/>
          </p:nvPr>
        </p:nvSpPr>
        <p:spPr>
          <a:xfrm>
            <a:off x="5657049" y="1782390"/>
            <a:ext cx="2376855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 algn="ctr">
              <a:buNone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инвестиционного проекта в комиссии при Администрации СЭЗ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ctr">
              <a:buNone/>
            </a:pPr>
            <a:endParaRPr lang="ru-RU" sz="1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6" name="Google Shape;786;p63"/>
          <p:cNvSpPr txBox="1">
            <a:spLocks noGrp="1"/>
          </p:cNvSpPr>
          <p:nvPr>
            <p:ph type="ctrTitle" idx="4294967295"/>
          </p:nvPr>
        </p:nvSpPr>
        <p:spPr>
          <a:xfrm>
            <a:off x="4194386" y="3197288"/>
            <a:ext cx="1201278" cy="2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600" b="1" u="sng" dirty="0">
                <a:solidFill>
                  <a:schemeClr val="bg2"/>
                </a:solidFill>
              </a:rPr>
              <a:t>Шаг</a:t>
            </a:r>
            <a:r>
              <a:rPr lang="ru-RU" sz="1600" u="sng" dirty="0">
                <a:solidFill>
                  <a:schemeClr val="bg2"/>
                </a:solidFill>
              </a:rPr>
              <a:t> </a:t>
            </a:r>
            <a:r>
              <a:rPr lang="es" sz="1600" b="1" u="sng" dirty="0">
                <a:solidFill>
                  <a:schemeClr val="bg2"/>
                </a:solidFill>
              </a:rPr>
              <a:t>4</a:t>
            </a:r>
            <a:endParaRPr sz="1600" b="1" u="sng" dirty="0">
              <a:solidFill>
                <a:schemeClr val="bg2"/>
              </a:solidFill>
            </a:endParaRPr>
          </a:p>
        </p:txBody>
      </p:sp>
      <p:sp>
        <p:nvSpPr>
          <p:cNvPr id="787" name="Google Shape;787;p63"/>
          <p:cNvSpPr txBox="1">
            <a:spLocks noGrp="1"/>
          </p:cNvSpPr>
          <p:nvPr>
            <p:ph type="subTitle" idx="4294967295"/>
          </p:nvPr>
        </p:nvSpPr>
        <p:spPr>
          <a:xfrm>
            <a:off x="3804763" y="3505358"/>
            <a:ext cx="1851537" cy="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 algn="ctr">
              <a:buNone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Заключить договор с Администрацией СЭЗ «Куляб»;</a:t>
            </a: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000" dirty="0"/>
          </a:p>
        </p:txBody>
      </p:sp>
      <p:sp>
        <p:nvSpPr>
          <p:cNvPr id="788" name="Google Shape;788;p63"/>
          <p:cNvSpPr txBox="1">
            <a:spLocks noGrp="1"/>
          </p:cNvSpPr>
          <p:nvPr>
            <p:ph type="ctrTitle" idx="4294967295"/>
          </p:nvPr>
        </p:nvSpPr>
        <p:spPr>
          <a:xfrm>
            <a:off x="7094264" y="3108599"/>
            <a:ext cx="1244990" cy="2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1600" b="1" u="sng" dirty="0">
                <a:solidFill>
                  <a:schemeClr val="bg2"/>
                </a:solidFill>
              </a:rPr>
              <a:t>Шаг</a:t>
            </a:r>
            <a:r>
              <a:rPr lang="es" sz="1600" b="1" u="sng" dirty="0">
                <a:solidFill>
                  <a:schemeClr val="bg2"/>
                </a:solidFill>
              </a:rPr>
              <a:t> 5</a:t>
            </a:r>
            <a:endParaRPr sz="1600" b="1" u="sng" dirty="0">
              <a:solidFill>
                <a:schemeClr val="bg2"/>
              </a:solidFill>
            </a:endParaRPr>
          </a:p>
        </p:txBody>
      </p:sp>
      <p:sp>
        <p:nvSpPr>
          <p:cNvPr id="789" name="Google Shape;789;p63"/>
          <p:cNvSpPr txBox="1">
            <a:spLocks noGrp="1"/>
          </p:cNvSpPr>
          <p:nvPr>
            <p:ph type="subTitle" idx="4294967295"/>
          </p:nvPr>
        </p:nvSpPr>
        <p:spPr>
          <a:xfrm>
            <a:off x="6584469" y="3358875"/>
            <a:ext cx="2196363" cy="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 algn="ctr">
              <a:buNone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Сертификат  о статусе субъекта и начать инвестиционные работы . </a:t>
            </a:r>
          </a:p>
        </p:txBody>
      </p:sp>
      <p:grpSp>
        <p:nvGrpSpPr>
          <p:cNvPr id="790" name="Google Shape;790;p63"/>
          <p:cNvGrpSpPr/>
          <p:nvPr/>
        </p:nvGrpSpPr>
        <p:grpSpPr>
          <a:xfrm>
            <a:off x="3511759" y="1292352"/>
            <a:ext cx="4968450" cy="3506898"/>
            <a:chOff x="2613858" y="1607567"/>
            <a:chExt cx="3920691" cy="2800069"/>
          </a:xfrm>
        </p:grpSpPr>
        <p:grpSp>
          <p:nvGrpSpPr>
            <p:cNvPr id="791" name="Google Shape;791;p63"/>
            <p:cNvGrpSpPr/>
            <p:nvPr/>
          </p:nvGrpSpPr>
          <p:grpSpPr>
            <a:xfrm>
              <a:off x="2613858" y="1607567"/>
              <a:ext cx="3920691" cy="2800069"/>
              <a:chOff x="2613858" y="1607567"/>
              <a:chExt cx="3920691" cy="2800069"/>
            </a:xfrm>
          </p:grpSpPr>
          <p:sp>
            <p:nvSpPr>
              <p:cNvPr id="792" name="Google Shape;792;p63"/>
              <p:cNvSpPr/>
              <p:nvPr/>
            </p:nvSpPr>
            <p:spPr>
              <a:xfrm rot="5400000">
                <a:off x="4924676" y="1720789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cxnSp>
            <p:nvCxnSpPr>
              <p:cNvPr id="793" name="Google Shape;793;p63"/>
              <p:cNvCxnSpPr>
                <a:cxnSpLocks/>
              </p:cNvCxnSpPr>
              <p:nvPr/>
            </p:nvCxnSpPr>
            <p:spPr>
              <a:xfrm>
                <a:off x="5045464" y="1607567"/>
                <a:ext cx="0" cy="97058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diamond" w="med" len="med"/>
                <a:tailEnd type="none" w="med" len="med"/>
              </a:ln>
            </p:spPr>
          </p:cxnSp>
          <p:sp>
            <p:nvSpPr>
              <p:cNvPr id="794" name="Google Shape;794;p63"/>
              <p:cNvSpPr/>
              <p:nvPr/>
            </p:nvSpPr>
            <p:spPr>
              <a:xfrm rot="5400000">
                <a:off x="6309028" y="2311963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95" name="Google Shape;795;p63"/>
              <p:cNvSpPr/>
              <p:nvPr/>
            </p:nvSpPr>
            <p:spPr>
              <a:xfrm rot="5400000">
                <a:off x="5222154" y="4182115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63"/>
              <p:cNvSpPr/>
              <p:nvPr/>
            </p:nvSpPr>
            <p:spPr>
              <a:xfrm rot="5400000">
                <a:off x="2597765" y="3554395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63"/>
              <p:cNvSpPr/>
              <p:nvPr/>
            </p:nvSpPr>
            <p:spPr>
              <a:xfrm rot="5400000">
                <a:off x="3433899" y="2945028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381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798" name="Google Shape;798;p63"/>
              <p:cNvCxnSpPr/>
              <p:nvPr/>
            </p:nvCxnSpPr>
            <p:spPr>
              <a:xfrm rot="10800000">
                <a:off x="6107000" y="2426400"/>
                <a:ext cx="2172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cxnSp>
            <p:nvCxnSpPr>
              <p:cNvPr id="799" name="Google Shape;799;p63"/>
              <p:cNvCxnSpPr>
                <a:cxnSpLocks/>
              </p:cNvCxnSpPr>
              <p:nvPr/>
            </p:nvCxnSpPr>
            <p:spPr>
              <a:xfrm>
                <a:off x="3554714" y="2803999"/>
                <a:ext cx="0" cy="129627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diamond" w="med" len="med"/>
                <a:tailEnd type="none" w="med" len="med"/>
              </a:ln>
            </p:spPr>
          </p:cxnSp>
          <p:cxnSp>
            <p:nvCxnSpPr>
              <p:cNvPr id="800" name="Google Shape;800;p63"/>
              <p:cNvCxnSpPr/>
              <p:nvPr/>
            </p:nvCxnSpPr>
            <p:spPr>
              <a:xfrm rot="10800000">
                <a:off x="2823275" y="3659113"/>
                <a:ext cx="2172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diamond" w="med" len="med"/>
                <a:tailEnd type="none" w="med" len="med"/>
              </a:ln>
            </p:spPr>
          </p:cxnSp>
          <p:cxnSp>
            <p:nvCxnSpPr>
              <p:cNvPr id="801" name="Google Shape;801;p63"/>
              <p:cNvCxnSpPr/>
              <p:nvPr/>
            </p:nvCxnSpPr>
            <p:spPr>
              <a:xfrm>
                <a:off x="5342951" y="3984825"/>
                <a:ext cx="0" cy="181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diamond" w="med" len="med"/>
                <a:tailEnd type="none" w="med" len="med"/>
              </a:ln>
            </p:spPr>
          </p:cxnSp>
        </p:grpSp>
        <p:grpSp>
          <p:nvGrpSpPr>
            <p:cNvPr id="802" name="Google Shape;802;p63"/>
            <p:cNvGrpSpPr/>
            <p:nvPr/>
          </p:nvGrpSpPr>
          <p:grpSpPr>
            <a:xfrm>
              <a:off x="2691784" y="1805334"/>
              <a:ext cx="3761071" cy="2501708"/>
              <a:chOff x="2691784" y="1805334"/>
              <a:chExt cx="3761071" cy="2501708"/>
            </a:xfrm>
          </p:grpSpPr>
          <p:sp>
            <p:nvSpPr>
              <p:cNvPr id="803" name="Google Shape;803;p63"/>
              <p:cNvSpPr/>
              <p:nvPr/>
            </p:nvSpPr>
            <p:spPr>
              <a:xfrm>
                <a:off x="4306153" y="4266675"/>
                <a:ext cx="932050" cy="40353"/>
              </a:xfrm>
              <a:custGeom>
                <a:avLst/>
                <a:gdLst/>
                <a:ahLst/>
                <a:cxnLst/>
                <a:rect l="l" t="t" r="r" b="b"/>
                <a:pathLst>
                  <a:path w="106520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06520" y="2705"/>
                    </a:lnTo>
                    <a:lnTo>
                      <a:pt x="10652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63"/>
              <p:cNvSpPr/>
              <p:nvPr/>
            </p:nvSpPr>
            <p:spPr>
              <a:xfrm>
                <a:off x="2691784" y="3762285"/>
                <a:ext cx="1916675" cy="544757"/>
              </a:xfrm>
              <a:custGeom>
                <a:avLst/>
                <a:gdLst/>
                <a:ahLst/>
                <a:cxnLst/>
                <a:rect l="l" t="t" r="r" b="b"/>
                <a:pathLst>
                  <a:path w="128485" h="36518" extrusionOk="0">
                    <a:moveTo>
                      <a:pt x="2706" y="1"/>
                    </a:moveTo>
                    <a:lnTo>
                      <a:pt x="1" y="326"/>
                    </a:lnTo>
                    <a:cubicBezTo>
                      <a:pt x="1461" y="10577"/>
                      <a:pt x="6547" y="19612"/>
                      <a:pt x="13850" y="26130"/>
                    </a:cubicBezTo>
                    <a:cubicBezTo>
                      <a:pt x="21288" y="32568"/>
                      <a:pt x="30999" y="36517"/>
                      <a:pt x="41575" y="36517"/>
                    </a:cubicBezTo>
                    <a:lnTo>
                      <a:pt x="128484" y="36517"/>
                    </a:lnTo>
                    <a:lnTo>
                      <a:pt x="128484" y="33812"/>
                    </a:lnTo>
                    <a:lnTo>
                      <a:pt x="41575" y="33812"/>
                    </a:lnTo>
                    <a:cubicBezTo>
                      <a:pt x="31675" y="33812"/>
                      <a:pt x="22641" y="30188"/>
                      <a:pt x="15662" y="24102"/>
                    </a:cubicBezTo>
                    <a:cubicBezTo>
                      <a:pt x="8792" y="18016"/>
                      <a:pt x="4058" y="9468"/>
                      <a:pt x="270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63"/>
              <p:cNvSpPr/>
              <p:nvPr/>
            </p:nvSpPr>
            <p:spPr>
              <a:xfrm>
                <a:off x="2695021" y="3035999"/>
                <a:ext cx="754960" cy="529407"/>
              </a:xfrm>
              <a:custGeom>
                <a:avLst/>
                <a:gdLst/>
                <a:ahLst/>
                <a:cxnLst/>
                <a:rect l="l" t="t" r="r" b="b"/>
                <a:pathLst>
                  <a:path w="50609" h="35489" extrusionOk="0">
                    <a:moveTo>
                      <a:pt x="41358" y="0"/>
                    </a:moveTo>
                    <a:cubicBezTo>
                      <a:pt x="30998" y="0"/>
                      <a:pt x="21423" y="3814"/>
                      <a:pt x="14093" y="10144"/>
                    </a:cubicBezTo>
                    <a:cubicBezTo>
                      <a:pt x="6762" y="16338"/>
                      <a:pt x="1596" y="25129"/>
                      <a:pt x="0" y="35029"/>
                    </a:cubicBezTo>
                    <a:lnTo>
                      <a:pt x="2597" y="35489"/>
                    </a:lnTo>
                    <a:cubicBezTo>
                      <a:pt x="4166" y="26238"/>
                      <a:pt x="9034" y="18015"/>
                      <a:pt x="15905" y="12173"/>
                    </a:cubicBezTo>
                    <a:cubicBezTo>
                      <a:pt x="22775" y="6303"/>
                      <a:pt x="31675" y="2705"/>
                      <a:pt x="41358" y="2705"/>
                    </a:cubicBezTo>
                    <a:lnTo>
                      <a:pt x="50609" y="2705"/>
                    </a:lnTo>
                    <a:lnTo>
                      <a:pt x="5060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63"/>
              <p:cNvSpPr/>
              <p:nvPr/>
            </p:nvSpPr>
            <p:spPr>
              <a:xfrm>
                <a:off x="3661791" y="2531620"/>
                <a:ext cx="2791064" cy="544757"/>
              </a:xfrm>
              <a:custGeom>
                <a:avLst/>
                <a:gdLst/>
                <a:ahLst/>
                <a:cxnLst/>
                <a:rect l="l" t="t" r="r" b="b"/>
                <a:pathLst>
                  <a:path w="187100" h="36518" extrusionOk="0">
                    <a:moveTo>
                      <a:pt x="184395" y="1"/>
                    </a:moveTo>
                    <a:cubicBezTo>
                      <a:pt x="183150" y="9468"/>
                      <a:pt x="178309" y="17908"/>
                      <a:pt x="171438" y="23994"/>
                    </a:cubicBezTo>
                    <a:cubicBezTo>
                      <a:pt x="164432" y="30080"/>
                      <a:pt x="155425" y="33812"/>
                      <a:pt x="145498" y="33812"/>
                    </a:cubicBezTo>
                    <a:lnTo>
                      <a:pt x="1" y="33812"/>
                    </a:lnTo>
                    <a:lnTo>
                      <a:pt x="1" y="36517"/>
                    </a:lnTo>
                    <a:lnTo>
                      <a:pt x="145498" y="36517"/>
                    </a:lnTo>
                    <a:cubicBezTo>
                      <a:pt x="156101" y="36517"/>
                      <a:pt x="165785" y="32568"/>
                      <a:pt x="173223" y="26022"/>
                    </a:cubicBezTo>
                    <a:cubicBezTo>
                      <a:pt x="180554" y="19612"/>
                      <a:pt x="185747" y="10469"/>
                      <a:pt x="187100" y="326"/>
                    </a:cubicBezTo>
                    <a:lnTo>
                      <a:pt x="18439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63"/>
              <p:cNvSpPr/>
              <p:nvPr/>
            </p:nvSpPr>
            <p:spPr>
              <a:xfrm>
                <a:off x="5153124" y="1805334"/>
                <a:ext cx="1294451" cy="512461"/>
              </a:xfrm>
              <a:custGeom>
                <a:avLst/>
                <a:gdLst/>
                <a:ahLst/>
                <a:cxnLst/>
                <a:rect l="l" t="t" r="r" b="b"/>
                <a:pathLst>
                  <a:path w="86774" h="34353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45524" y="2705"/>
                    </a:lnTo>
                    <a:cubicBezTo>
                      <a:pt x="54991" y="2705"/>
                      <a:pt x="63674" y="6195"/>
                      <a:pt x="70545" y="11821"/>
                    </a:cubicBezTo>
                    <a:cubicBezTo>
                      <a:pt x="77415" y="17582"/>
                      <a:pt x="82284" y="25454"/>
                      <a:pt x="84177" y="34353"/>
                    </a:cubicBezTo>
                    <a:lnTo>
                      <a:pt x="86774" y="33920"/>
                    </a:lnTo>
                    <a:cubicBezTo>
                      <a:pt x="84854" y="24345"/>
                      <a:pt x="79579" y="15878"/>
                      <a:pt x="72249" y="9792"/>
                    </a:cubicBezTo>
                    <a:cubicBezTo>
                      <a:pt x="65027" y="3706"/>
                      <a:pt x="55668" y="0"/>
                      <a:pt x="4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8" name="Google Shape;808;p63"/>
              <p:cNvSpPr/>
              <p:nvPr/>
            </p:nvSpPr>
            <p:spPr>
              <a:xfrm>
                <a:off x="2785807" y="1805334"/>
                <a:ext cx="2143839" cy="40367"/>
              </a:xfrm>
              <a:custGeom>
                <a:avLst/>
                <a:gdLst/>
                <a:ahLst/>
                <a:cxnLst/>
                <a:rect l="l" t="t" r="r" b="b"/>
                <a:pathLst>
                  <a:path w="143713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43712" y="2705"/>
                    </a:lnTo>
                    <a:lnTo>
                      <a:pt x="1437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63"/>
              <p:cNvSpPr/>
              <p:nvPr/>
            </p:nvSpPr>
            <p:spPr>
              <a:xfrm>
                <a:off x="5447728" y="4266675"/>
                <a:ext cx="932050" cy="40353"/>
              </a:xfrm>
              <a:custGeom>
                <a:avLst/>
                <a:gdLst/>
                <a:ahLst/>
                <a:cxnLst/>
                <a:rect l="l" t="t" r="r" b="b"/>
                <a:pathLst>
                  <a:path w="106520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06520" y="2705"/>
                    </a:lnTo>
                    <a:lnTo>
                      <a:pt x="10652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5" name="Рисунок 6">
            <a:extLst>
              <a:ext uri="{FF2B5EF4-FFF2-40B4-BE49-F238E27FC236}">
                <a16:creationId xmlns:a16="http://schemas.microsoft.com/office/drawing/2014/main" id="{4B6BBD97-7593-7246-86F0-9F2CE043CC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" b="43896"/>
          <a:stretch/>
        </p:blipFill>
        <p:spPr>
          <a:xfrm>
            <a:off x="7774998" y="85528"/>
            <a:ext cx="1561903" cy="628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43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 large building&#10;&#10;Description automatically generated">
            <a:extLst>
              <a:ext uri="{FF2B5EF4-FFF2-40B4-BE49-F238E27FC236}">
                <a16:creationId xmlns:a16="http://schemas.microsoft.com/office/drawing/2014/main" id="{4BBFA6F0-DC59-D848-9632-6E4F385D02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2" b="12447"/>
          <a:stretch/>
        </p:blipFill>
        <p:spPr>
          <a:xfrm>
            <a:off x="638152" y="528214"/>
            <a:ext cx="8034968" cy="4615286"/>
          </a:xfrm>
          <a:prstGeom prst="rect">
            <a:avLst/>
          </a:prstGeom>
        </p:spPr>
      </p:pic>
      <p:sp>
        <p:nvSpPr>
          <p:cNvPr id="47" name="Прямоугольник 25">
            <a:extLst>
              <a:ext uri="{FF2B5EF4-FFF2-40B4-BE49-F238E27FC236}">
                <a16:creationId xmlns:a16="http://schemas.microsoft.com/office/drawing/2014/main" id="{85586025-712D-5040-93CF-8E602C0C8486}"/>
              </a:ext>
            </a:extLst>
          </p:cNvPr>
          <p:cNvSpPr/>
          <p:nvPr/>
        </p:nvSpPr>
        <p:spPr>
          <a:xfrm>
            <a:off x="481039" y="506202"/>
            <a:ext cx="8369245" cy="4615286"/>
          </a:xfrm>
          <a:prstGeom prst="rect">
            <a:avLst/>
          </a:prstGeom>
          <a:gradFill flip="none" rotWithShape="1">
            <a:gsLst>
              <a:gs pos="4000">
                <a:schemeClr val="tx1">
                  <a:lumMod val="75000"/>
                  <a:lumOff val="25000"/>
                  <a:alpha val="53000"/>
                </a:schemeClr>
              </a:gs>
              <a:gs pos="3000">
                <a:schemeClr val="bg1">
                  <a:lumMod val="85000"/>
                  <a:shade val="67500"/>
                  <a:satMod val="115000"/>
                  <a:alpha val="27000"/>
                </a:schemeClr>
              </a:gs>
              <a:gs pos="83000">
                <a:schemeClr val="accent5">
                  <a:lumMod val="75000"/>
                  <a:alpha val="8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pSp>
        <p:nvGrpSpPr>
          <p:cNvPr id="19" name="Группа 6">
            <a:extLst>
              <a:ext uri="{FF2B5EF4-FFF2-40B4-BE49-F238E27FC236}">
                <a16:creationId xmlns:a16="http://schemas.microsoft.com/office/drawing/2014/main" id="{E0FFC1BE-31F6-3D46-8C47-B478E5933FFC}"/>
              </a:ext>
            </a:extLst>
          </p:cNvPr>
          <p:cNvGrpSpPr>
            <a:grpSpLocks/>
          </p:cNvGrpSpPr>
          <p:nvPr/>
        </p:nvGrpSpPr>
        <p:grpSpPr bwMode="auto">
          <a:xfrm>
            <a:off x="649288" y="1409700"/>
            <a:ext cx="2447925" cy="3240088"/>
            <a:chOff x="611560" y="3068960"/>
            <a:chExt cx="2448308" cy="3240349"/>
          </a:xfrm>
        </p:grpSpPr>
        <p:sp>
          <p:nvSpPr>
            <p:cNvPr id="20" name="Прямоугольник 7">
              <a:extLst>
                <a:ext uri="{FF2B5EF4-FFF2-40B4-BE49-F238E27FC236}">
                  <a16:creationId xmlns:a16="http://schemas.microsoft.com/office/drawing/2014/main" id="{E7E720D7-2A75-A743-ABFD-670BE092305E}"/>
                </a:ext>
              </a:extLst>
            </p:cNvPr>
            <p:cNvSpPr/>
            <p:nvPr/>
          </p:nvSpPr>
          <p:spPr>
            <a:xfrm>
              <a:off x="611560" y="3068960"/>
              <a:ext cx="2448308" cy="324034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cxnSp>
          <p:nvCxnSpPr>
            <p:cNvPr id="21" name="Прямая соединительная линия 54">
              <a:extLst>
                <a:ext uri="{FF2B5EF4-FFF2-40B4-BE49-F238E27FC236}">
                  <a16:creationId xmlns:a16="http://schemas.microsoft.com/office/drawing/2014/main" id="{F438DAEE-358D-FC45-8BCB-526A5FCB41F0}"/>
                </a:ext>
              </a:extLst>
            </p:cNvPr>
            <p:cNvCxnSpPr/>
            <p:nvPr/>
          </p:nvCxnSpPr>
          <p:spPr bwMode="auto">
            <a:xfrm>
              <a:off x="721114" y="4148547"/>
              <a:ext cx="223237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63">
              <a:extLst>
                <a:ext uri="{FF2B5EF4-FFF2-40B4-BE49-F238E27FC236}">
                  <a16:creationId xmlns:a16="http://schemas.microsoft.com/office/drawing/2014/main" id="{E48C75C5-6340-3D41-919A-AE19B129ECFE}"/>
                </a:ext>
              </a:extLst>
            </p:cNvPr>
            <p:cNvCxnSpPr/>
            <p:nvPr/>
          </p:nvCxnSpPr>
          <p:spPr bwMode="auto">
            <a:xfrm>
              <a:off x="706825" y="5217021"/>
              <a:ext cx="223237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71">
              <a:extLst>
                <a:ext uri="{FF2B5EF4-FFF2-40B4-BE49-F238E27FC236}">
                  <a16:creationId xmlns:a16="http://schemas.microsoft.com/office/drawing/2014/main" id="{29DF522D-B2D8-7D4C-BF19-0E9A530E5065}"/>
                </a:ext>
              </a:extLst>
            </p:cNvPr>
            <p:cNvCxnSpPr/>
            <p:nvPr/>
          </p:nvCxnSpPr>
          <p:spPr bwMode="auto">
            <a:xfrm>
              <a:off x="700474" y="6212463"/>
              <a:ext cx="223078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Группа 72">
            <a:extLst>
              <a:ext uri="{FF2B5EF4-FFF2-40B4-BE49-F238E27FC236}">
                <a16:creationId xmlns:a16="http://schemas.microsoft.com/office/drawing/2014/main" id="{DA9CD8A5-02E2-AA4D-88BD-AB3724A990D2}"/>
              </a:ext>
            </a:extLst>
          </p:cNvPr>
          <p:cNvGrpSpPr>
            <a:grpSpLocks/>
          </p:cNvGrpSpPr>
          <p:nvPr/>
        </p:nvGrpSpPr>
        <p:grpSpPr bwMode="auto">
          <a:xfrm>
            <a:off x="3441700" y="1409700"/>
            <a:ext cx="2447925" cy="3240088"/>
            <a:chOff x="611560" y="3068960"/>
            <a:chExt cx="2448307" cy="3240360"/>
          </a:xfrm>
        </p:grpSpPr>
        <p:sp>
          <p:nvSpPr>
            <p:cNvPr id="25" name="Прямоугольник 73">
              <a:extLst>
                <a:ext uri="{FF2B5EF4-FFF2-40B4-BE49-F238E27FC236}">
                  <a16:creationId xmlns:a16="http://schemas.microsoft.com/office/drawing/2014/main" id="{4AA37FA9-9626-4345-8EB5-08120C2CF0D0}"/>
                </a:ext>
              </a:extLst>
            </p:cNvPr>
            <p:cNvSpPr/>
            <p:nvPr/>
          </p:nvSpPr>
          <p:spPr>
            <a:xfrm>
              <a:off x="611560" y="3068960"/>
              <a:ext cx="2448307" cy="324036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cxnSp>
          <p:nvCxnSpPr>
            <p:cNvPr id="26" name="Прямая соединительная линия 82">
              <a:extLst>
                <a:ext uri="{FF2B5EF4-FFF2-40B4-BE49-F238E27FC236}">
                  <a16:creationId xmlns:a16="http://schemas.microsoft.com/office/drawing/2014/main" id="{11FA7FFB-0ACC-5141-B2FC-671D4015DE96}"/>
                </a:ext>
              </a:extLst>
            </p:cNvPr>
            <p:cNvCxnSpPr/>
            <p:nvPr/>
          </p:nvCxnSpPr>
          <p:spPr bwMode="auto">
            <a:xfrm>
              <a:off x="757633" y="4580387"/>
              <a:ext cx="223237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Группа 83">
            <a:extLst>
              <a:ext uri="{FF2B5EF4-FFF2-40B4-BE49-F238E27FC236}">
                <a16:creationId xmlns:a16="http://schemas.microsoft.com/office/drawing/2014/main" id="{FDEA1963-5285-1242-963A-31AA2F798A21}"/>
              </a:ext>
            </a:extLst>
          </p:cNvPr>
          <p:cNvGrpSpPr/>
          <p:nvPr/>
        </p:nvGrpSpPr>
        <p:grpSpPr>
          <a:xfrm>
            <a:off x="6176520" y="1409138"/>
            <a:ext cx="2448272" cy="3240360"/>
            <a:chOff x="611560" y="3068960"/>
            <a:chExt cx="2448272" cy="324036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8" name="Прямоугольник 84">
              <a:extLst>
                <a:ext uri="{FF2B5EF4-FFF2-40B4-BE49-F238E27FC236}">
                  <a16:creationId xmlns:a16="http://schemas.microsoft.com/office/drawing/2014/main" id="{6B99684F-8052-C849-BDED-4EFC7CA7F4DA}"/>
                </a:ext>
              </a:extLst>
            </p:cNvPr>
            <p:cNvSpPr/>
            <p:nvPr/>
          </p:nvSpPr>
          <p:spPr>
            <a:xfrm>
              <a:off x="611560" y="3068960"/>
              <a:ext cx="2448272" cy="32403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cxnSp>
          <p:nvCxnSpPr>
            <p:cNvPr id="29" name="Прямая соединительная линия 87">
              <a:extLst>
                <a:ext uri="{FF2B5EF4-FFF2-40B4-BE49-F238E27FC236}">
                  <a16:creationId xmlns:a16="http://schemas.microsoft.com/office/drawing/2014/main" id="{FBF73A45-5F2E-0643-ACA5-8A6F362D15A5}"/>
                </a:ext>
              </a:extLst>
            </p:cNvPr>
            <p:cNvCxnSpPr/>
            <p:nvPr/>
          </p:nvCxnSpPr>
          <p:spPr>
            <a:xfrm>
              <a:off x="757216" y="4581128"/>
              <a:ext cx="2232000" cy="0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Группа 90">
            <a:extLst>
              <a:ext uri="{FF2B5EF4-FFF2-40B4-BE49-F238E27FC236}">
                <a16:creationId xmlns:a16="http://schemas.microsoft.com/office/drawing/2014/main" id="{7FBE7E6F-DA3C-8B47-80A5-2596EA981D2E}"/>
              </a:ext>
            </a:extLst>
          </p:cNvPr>
          <p:cNvGrpSpPr>
            <a:grpSpLocks/>
          </p:cNvGrpSpPr>
          <p:nvPr/>
        </p:nvGrpSpPr>
        <p:grpSpPr bwMode="auto">
          <a:xfrm>
            <a:off x="3360738" y="557213"/>
            <a:ext cx="2961438" cy="950912"/>
            <a:chOff x="547011" y="2192857"/>
            <a:chExt cx="2962175" cy="95046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B7AE83F-0190-A444-9A3B-707647AE289C}"/>
                </a:ext>
              </a:extLst>
            </p:cNvPr>
            <p:cNvSpPr txBox="1"/>
            <p:nvPr/>
          </p:nvSpPr>
          <p:spPr>
            <a:xfrm>
              <a:off x="1457626" y="2640358"/>
              <a:ext cx="2051560" cy="33839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lvl="0"/>
              <a:r>
                <a:rPr lang="ru-RU" sz="1600" b="1" dirty="0">
                  <a:latin typeface="+mj-lt"/>
                </a:rPr>
                <a:t>Оборудование</a:t>
              </a:r>
            </a:p>
          </p:txBody>
        </p:sp>
        <p:pic>
          <p:nvPicPr>
            <p:cNvPr id="32" name="Рисунок 92">
              <a:extLst>
                <a:ext uri="{FF2B5EF4-FFF2-40B4-BE49-F238E27FC236}">
                  <a16:creationId xmlns:a16="http://schemas.microsoft.com/office/drawing/2014/main" id="{CC14E7DE-F8DA-C741-9104-91EDBFB6D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011" y="2192857"/>
              <a:ext cx="961389" cy="950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FF11510-AF54-BA4C-9D63-B5BA5C8DDECE}"/>
              </a:ext>
            </a:extLst>
          </p:cNvPr>
          <p:cNvSpPr txBox="1"/>
          <p:nvPr/>
        </p:nvSpPr>
        <p:spPr>
          <a:xfrm>
            <a:off x="795337" y="1609725"/>
            <a:ext cx="22320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Производственная деятельность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1400" b="1" u="sng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 </a:t>
            </a:r>
            <a:r>
              <a:rPr lang="en-US" sz="1600" b="1" u="sng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300,000</a:t>
            </a:r>
          </a:p>
          <a:p>
            <a:pPr algn="r" eaLnBrk="1" hangingPunct="1">
              <a:defRPr/>
            </a:pPr>
            <a:r>
              <a:rPr lang="en-US" sz="1600" b="1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ru-RU" sz="1600" b="1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endParaRPr lang="en-US" sz="1600" b="1" dirty="0">
              <a:solidFill>
                <a:schemeClr val="accent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4892EF-56A0-1144-86A1-96F0A2544DA3}"/>
              </a:ext>
            </a:extLst>
          </p:cNvPr>
          <p:cNvSpPr txBox="1"/>
          <p:nvPr/>
        </p:nvSpPr>
        <p:spPr>
          <a:xfrm>
            <a:off x="795337" y="2460546"/>
            <a:ext cx="21717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/>
            <a:r>
              <a:rPr lang="ru-RU" sz="1600" b="1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Экспортно-импортная деятельность</a:t>
            </a:r>
          </a:p>
          <a:p>
            <a:pPr eaLnBrk="1" hangingPunct="1">
              <a:defRPr/>
            </a:pPr>
            <a:r>
              <a:rPr lang="ru-RU" sz="1400" b="1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1400" b="1" u="sng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 </a:t>
            </a:r>
            <a:r>
              <a:rPr lang="en-US" sz="1600" b="1" u="sng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50,000</a:t>
            </a:r>
            <a:endParaRPr lang="ru-RU" sz="1600" b="1" u="sng" dirty="0">
              <a:solidFill>
                <a:schemeClr val="accent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>
              <a:defRPr/>
            </a:pPr>
            <a:r>
              <a:rPr lang="en-US" sz="1600" b="1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600" b="1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endParaRPr lang="en-US" sz="1600" b="1" dirty="0">
              <a:solidFill>
                <a:schemeClr val="accent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07B3F8-C34D-6D49-A706-6395445CB982}"/>
              </a:ext>
            </a:extLst>
          </p:cNvPr>
          <p:cNvSpPr txBox="1"/>
          <p:nvPr/>
        </p:nvSpPr>
        <p:spPr>
          <a:xfrm>
            <a:off x="742950" y="3610341"/>
            <a:ext cx="2284412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/>
            <a:r>
              <a:rPr lang="ru-RU" sz="1600" b="1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Сервисная деятельность</a:t>
            </a:r>
          </a:p>
          <a:p>
            <a:pPr algn="r" eaLnBrk="1" hangingPunct="1">
              <a:defRPr/>
            </a:pPr>
            <a:r>
              <a:rPr lang="en-US" sz="1600" b="1" u="sng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</a:t>
            </a:r>
            <a:r>
              <a:rPr lang="ru-RU" sz="1600" b="1" u="sng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b="1" u="sng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0,000</a:t>
            </a:r>
            <a:endParaRPr lang="ru-RU" sz="1600" b="1" u="sng" dirty="0">
              <a:solidFill>
                <a:schemeClr val="accent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>
              <a:defRPr/>
            </a:pPr>
            <a:r>
              <a:rPr lang="en-US" sz="1600" b="1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600" b="1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endParaRPr lang="en-US" sz="1600" b="1" dirty="0">
              <a:solidFill>
                <a:schemeClr val="accent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7B8738E-8676-5B47-95DF-47C9ACCE2F0D}"/>
              </a:ext>
            </a:extLst>
          </p:cNvPr>
          <p:cNvSpPr txBox="1"/>
          <p:nvPr/>
        </p:nvSpPr>
        <p:spPr>
          <a:xfrm>
            <a:off x="3559805" y="1609725"/>
            <a:ext cx="26386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Предыдущий срок использования технологического оборудования</a:t>
            </a:r>
          </a:p>
          <a:p>
            <a:pPr eaLnBrk="1" hangingPunct="1">
              <a:defRPr/>
            </a:pPr>
            <a:r>
              <a:rPr lang="ru-RU" sz="1600" b="1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не более 3 лет</a:t>
            </a:r>
            <a:endParaRPr lang="en-US" sz="1600" b="1" dirty="0">
              <a:solidFill>
                <a:schemeClr val="accent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1600" b="1" dirty="0">
              <a:solidFill>
                <a:schemeClr val="accent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 90% технологического оборудования.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F588B1D-8BD3-024E-BB5E-D32D8B0F4D96}"/>
              </a:ext>
            </a:extLst>
          </p:cNvPr>
          <p:cNvSpPr txBox="1"/>
          <p:nvPr/>
        </p:nvSpPr>
        <p:spPr>
          <a:xfrm>
            <a:off x="6269038" y="1512888"/>
            <a:ext cx="2355753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деятельности не позднее 3-х лет с момента регистрации.</a:t>
            </a:r>
          </a:p>
          <a:p>
            <a:pPr lvl="0"/>
            <a:endParaRPr lang="ru-RU" sz="1600" b="1" dirty="0">
              <a:solidFill>
                <a:schemeClr val="accent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600" b="1" dirty="0">
              <a:solidFill>
                <a:srgbClr val="423864"/>
              </a:solidFill>
              <a:latin typeface="+mj-lt"/>
            </a:endParaRPr>
          </a:p>
          <a:p>
            <a:pPr lvl="0"/>
            <a:endParaRPr lang="en-US" sz="1600" b="1" dirty="0">
              <a:solidFill>
                <a:schemeClr val="accent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</a:t>
            </a:r>
          </a:p>
          <a:p>
            <a:pPr lvl="0"/>
            <a:r>
              <a:rPr lang="ru-RU" sz="1600" b="1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600" b="1" u="sng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</a:t>
            </a:r>
            <a:r>
              <a:rPr lang="ru-RU" sz="1600" b="1" u="sng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5000</a:t>
            </a:r>
          </a:p>
          <a:p>
            <a:pPr lvl="0"/>
            <a:r>
              <a:rPr lang="ru-RU" sz="1200" b="1" i="1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(разовый  платеж –</a:t>
            </a:r>
            <a:endParaRPr lang="en-US" sz="1200" b="1" i="1" dirty="0">
              <a:solidFill>
                <a:schemeClr val="accent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1200" b="1" i="1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</a:t>
            </a:r>
            <a:r>
              <a:rPr lang="ru-RU" sz="1200" b="1" i="1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1200" b="1" i="1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ru-RU" sz="1200" b="1" i="1" dirty="0">
                <a:solidFill>
                  <a:srgbClr val="423864"/>
                </a:solidFill>
                <a:latin typeface="+mj-lt"/>
              </a:rPr>
              <a:t>)</a:t>
            </a:r>
            <a:endParaRPr lang="en-US" sz="1200" b="1" i="1" dirty="0">
              <a:solidFill>
                <a:srgbClr val="423864"/>
              </a:solidFill>
              <a:latin typeface="+mj-lt"/>
            </a:endParaRPr>
          </a:p>
        </p:txBody>
      </p:sp>
      <p:grpSp>
        <p:nvGrpSpPr>
          <p:cNvPr id="39" name="Группа 16">
            <a:extLst>
              <a:ext uri="{FF2B5EF4-FFF2-40B4-BE49-F238E27FC236}">
                <a16:creationId xmlns:a16="http://schemas.microsoft.com/office/drawing/2014/main" id="{E98ECB48-263A-C545-A525-705DE48ADD53}"/>
              </a:ext>
            </a:extLst>
          </p:cNvPr>
          <p:cNvGrpSpPr>
            <a:grpSpLocks/>
          </p:cNvGrpSpPr>
          <p:nvPr/>
        </p:nvGrpSpPr>
        <p:grpSpPr bwMode="auto">
          <a:xfrm>
            <a:off x="519208" y="514350"/>
            <a:ext cx="3112720" cy="989013"/>
            <a:chOff x="455815" y="2187395"/>
            <a:chExt cx="3111803" cy="98875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2A7274D-A5E4-AF48-855A-1BC13687D029}"/>
                </a:ext>
              </a:extLst>
            </p:cNvPr>
            <p:cNvSpPr txBox="1"/>
            <p:nvPr/>
          </p:nvSpPr>
          <p:spPr>
            <a:xfrm>
              <a:off x="1515585" y="2652415"/>
              <a:ext cx="2052033" cy="33846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600" b="1" dirty="0">
                  <a:latin typeface="Century Gothic" panose="020B0502020202020204" pitchFamily="34" charset="0"/>
                </a:rPr>
                <a:t>Инвестиции</a:t>
              </a:r>
              <a:endParaRPr lang="ru-RU" sz="1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+mn-cs"/>
              </a:endParaRPr>
            </a:p>
          </p:txBody>
        </p:sp>
        <p:pic>
          <p:nvPicPr>
            <p:cNvPr id="41" name="Рисунок 89">
              <a:extLst>
                <a:ext uri="{FF2B5EF4-FFF2-40B4-BE49-F238E27FC236}">
                  <a16:creationId xmlns:a16="http://schemas.microsoft.com/office/drawing/2014/main" id="{D678D8CD-04CD-C948-9DB2-4D57BC83D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815" y="2187395"/>
              <a:ext cx="1260140" cy="988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" name="Группа 94">
            <a:extLst>
              <a:ext uri="{FF2B5EF4-FFF2-40B4-BE49-F238E27FC236}">
                <a16:creationId xmlns:a16="http://schemas.microsoft.com/office/drawing/2014/main" id="{F9226A40-CAB2-E146-80FA-8A17E0627889}"/>
              </a:ext>
            </a:extLst>
          </p:cNvPr>
          <p:cNvGrpSpPr>
            <a:grpSpLocks/>
          </p:cNvGrpSpPr>
          <p:nvPr/>
        </p:nvGrpSpPr>
        <p:grpSpPr bwMode="auto">
          <a:xfrm>
            <a:off x="5973667" y="510825"/>
            <a:ext cx="2930598" cy="827087"/>
            <a:chOff x="514722" y="2246302"/>
            <a:chExt cx="2930005" cy="82739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A71EBCE-EB16-0F4C-937E-5FB2AD99A756}"/>
                </a:ext>
              </a:extLst>
            </p:cNvPr>
            <p:cNvSpPr txBox="1"/>
            <p:nvPr/>
          </p:nvSpPr>
          <p:spPr>
            <a:xfrm>
              <a:off x="1394092" y="2471516"/>
              <a:ext cx="2050635" cy="5849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lvl="0"/>
              <a:r>
                <a:rPr lang="ru-RU" sz="1600" b="1" dirty="0">
                  <a:latin typeface="+mj-lt"/>
                </a:rPr>
                <a:t>Начало производства</a:t>
              </a:r>
            </a:p>
          </p:txBody>
        </p:sp>
        <p:pic>
          <p:nvPicPr>
            <p:cNvPr id="44" name="Рисунок 96">
              <a:extLst>
                <a:ext uri="{FF2B5EF4-FFF2-40B4-BE49-F238E27FC236}">
                  <a16:creationId xmlns:a16="http://schemas.microsoft.com/office/drawing/2014/main" id="{CE2C7952-D1AB-8048-865D-5EA907192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722" y="2246302"/>
              <a:ext cx="961231" cy="827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5" name="Рисунок 6">
            <a:extLst>
              <a:ext uri="{FF2B5EF4-FFF2-40B4-BE49-F238E27FC236}">
                <a16:creationId xmlns:a16="http://schemas.microsoft.com/office/drawing/2014/main" id="{04695710-AF80-1143-9F82-A242AE1A79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" b="43896"/>
          <a:stretch/>
        </p:blipFill>
        <p:spPr>
          <a:xfrm>
            <a:off x="7774998" y="85528"/>
            <a:ext cx="1561903" cy="628130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E0C448-85A8-9442-B147-28E257817134}"/>
              </a:ext>
            </a:extLst>
          </p:cNvPr>
          <p:cNvSpPr/>
          <p:nvPr/>
        </p:nvSpPr>
        <p:spPr>
          <a:xfrm>
            <a:off x="596737" y="-25077"/>
            <a:ext cx="4439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Инвестиционная процедура</a:t>
            </a:r>
          </a:p>
        </p:txBody>
      </p:sp>
    </p:spTree>
    <p:extLst>
      <p:ext uri="{BB962C8B-B14F-4D97-AF65-F5344CB8AC3E}">
        <p14:creationId xmlns:p14="http://schemas.microsoft.com/office/powerpoint/2010/main" val="1348721979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59"/>
          <p:cNvSpPr txBox="1">
            <a:spLocks noGrp="1"/>
          </p:cNvSpPr>
          <p:nvPr>
            <p:ph type="ctrTitle"/>
          </p:nvPr>
        </p:nvSpPr>
        <p:spPr>
          <a:xfrm flipH="1">
            <a:off x="0" y="107117"/>
            <a:ext cx="8182453" cy="640611"/>
          </a:xfrm>
          <a:prstGeom prst="rect">
            <a:avLst/>
          </a:prstGeom>
          <a:effec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Аренда и фиксированные сроки 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Рисунок 6">
            <a:extLst>
              <a:ext uri="{FF2B5EF4-FFF2-40B4-BE49-F238E27FC236}">
                <a16:creationId xmlns:a16="http://schemas.microsoft.com/office/drawing/2014/main" id="{5F1D191D-8F69-0C45-B0DC-30B8A16CE0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" b="43896"/>
          <a:stretch/>
        </p:blipFill>
        <p:spPr>
          <a:xfrm>
            <a:off x="7774998" y="85528"/>
            <a:ext cx="1561903" cy="628130"/>
          </a:xfrm>
          <a:prstGeom prst="rect">
            <a:avLst/>
          </a:prstGeom>
          <a:noFill/>
        </p:spPr>
      </p:pic>
      <p:grpSp>
        <p:nvGrpSpPr>
          <p:cNvPr id="26" name="Google Shape;620;p59">
            <a:extLst>
              <a:ext uri="{FF2B5EF4-FFF2-40B4-BE49-F238E27FC236}">
                <a16:creationId xmlns:a16="http://schemas.microsoft.com/office/drawing/2014/main" id="{4DBD7F51-0EED-9B40-80C9-CF40094CE7A2}"/>
              </a:ext>
            </a:extLst>
          </p:cNvPr>
          <p:cNvGrpSpPr/>
          <p:nvPr/>
        </p:nvGrpSpPr>
        <p:grpSpPr>
          <a:xfrm>
            <a:off x="633257" y="697545"/>
            <a:ext cx="6722284" cy="3424692"/>
            <a:chOff x="1038121" y="542722"/>
            <a:chExt cx="6722284" cy="3424692"/>
          </a:xfrm>
          <a:gradFill>
            <a:gsLst>
              <a:gs pos="51000">
                <a:srgbClr val="D96A1D">
                  <a:alpha val="48000"/>
                </a:srgbClr>
              </a:gs>
              <a:gs pos="91000">
                <a:srgbClr val="FFFFFF">
                  <a:alpha val="39215"/>
                </a:srgbClr>
              </a:gs>
            </a:gsLst>
            <a:path path="circle">
              <a:fillToRect l="50000" t="50000" r="50000" b="50000"/>
            </a:path>
          </a:gradFill>
        </p:grpSpPr>
        <p:grpSp>
          <p:nvGrpSpPr>
            <p:cNvPr id="27" name="Google Shape;621;p59">
              <a:extLst>
                <a:ext uri="{FF2B5EF4-FFF2-40B4-BE49-F238E27FC236}">
                  <a16:creationId xmlns:a16="http://schemas.microsoft.com/office/drawing/2014/main" id="{2DA33A68-DFA1-5F43-88C2-B4999E81501C}"/>
                </a:ext>
              </a:extLst>
            </p:cNvPr>
            <p:cNvGrpSpPr/>
            <p:nvPr/>
          </p:nvGrpSpPr>
          <p:grpSpPr>
            <a:xfrm>
              <a:off x="1038121" y="542722"/>
              <a:ext cx="5549630" cy="3424692"/>
              <a:chOff x="1575071" y="38147"/>
              <a:chExt cx="5549630" cy="3424692"/>
            </a:xfrm>
            <a:grpFill/>
          </p:grpSpPr>
          <p:sp>
            <p:nvSpPr>
              <p:cNvPr id="32" name="Google Shape;622;p59">
                <a:extLst>
                  <a:ext uri="{FF2B5EF4-FFF2-40B4-BE49-F238E27FC236}">
                    <a16:creationId xmlns:a16="http://schemas.microsoft.com/office/drawing/2014/main" id="{C5CCB85E-BA8C-F44C-9871-0651061ECC2F}"/>
                  </a:ext>
                </a:extLst>
              </p:cNvPr>
              <p:cNvSpPr/>
              <p:nvPr/>
            </p:nvSpPr>
            <p:spPr>
              <a:xfrm rot="5400000">
                <a:off x="1722134" y="1902887"/>
                <a:ext cx="1553989" cy="1565915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6"/>
                    </a:lnTo>
                    <a:lnTo>
                      <a:pt x="7959" y="27692"/>
                    </a:lnTo>
                    <a:lnTo>
                      <a:pt x="23991" y="27692"/>
                    </a:lnTo>
                    <a:lnTo>
                      <a:pt x="31949" y="13846"/>
                    </a:lnTo>
                    <a:lnTo>
                      <a:pt x="23991" y="1"/>
                    </a:lnTo>
                    <a:close/>
                  </a:path>
                </a:pathLst>
              </a:custGeom>
              <a:gradFill>
                <a:gsLst>
                  <a:gs pos="51000">
                    <a:schemeClr val="accent3">
                      <a:lumMod val="75000"/>
                    </a:schemeClr>
                  </a:gs>
                  <a:gs pos="91000">
                    <a:srgbClr val="FFFFFF">
                      <a:alpha val="39215"/>
                    </a:srgbClr>
                  </a:gs>
                </a:gsLst>
                <a:path path="rect">
                  <a:fillToRect l="100000" t="100000"/>
                </a:path>
              </a:gradFill>
              <a:ln w="19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623;p59">
                <a:extLst>
                  <a:ext uri="{FF2B5EF4-FFF2-40B4-BE49-F238E27FC236}">
                    <a16:creationId xmlns:a16="http://schemas.microsoft.com/office/drawing/2014/main" id="{43726AB7-5894-CE48-9968-70B8A33AE668}"/>
                  </a:ext>
                </a:extLst>
              </p:cNvPr>
              <p:cNvSpPr/>
              <p:nvPr/>
            </p:nvSpPr>
            <p:spPr>
              <a:xfrm rot="5400000">
                <a:off x="1581035" y="34361"/>
                <a:ext cx="1553987" cy="1565915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6"/>
                    </a:lnTo>
                    <a:lnTo>
                      <a:pt x="7959" y="27692"/>
                    </a:lnTo>
                    <a:lnTo>
                      <a:pt x="23991" y="27692"/>
                    </a:lnTo>
                    <a:lnTo>
                      <a:pt x="31949" y="13846"/>
                    </a:lnTo>
                    <a:lnTo>
                      <a:pt x="23991" y="1"/>
                    </a:lnTo>
                    <a:close/>
                  </a:path>
                </a:pathLst>
              </a:custGeom>
              <a:gradFill flip="none" rotWithShape="1">
                <a:gsLst>
                  <a:gs pos="26000">
                    <a:srgbClr val="D96A1D">
                      <a:alpha val="70000"/>
                    </a:srgbClr>
                  </a:gs>
                  <a:gs pos="91000">
                    <a:srgbClr val="FFFFFF">
                      <a:alpha val="39215"/>
                    </a:srgbClr>
                  </a:gs>
                </a:gsLst>
                <a:path path="rect">
                  <a:fillToRect l="100000" t="100000"/>
                </a:path>
                <a:tileRect r="-100000" b="-100000"/>
              </a:gradFill>
              <a:ln w="19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Google Shape;624;p59">
                <a:extLst>
                  <a:ext uri="{FF2B5EF4-FFF2-40B4-BE49-F238E27FC236}">
                    <a16:creationId xmlns:a16="http://schemas.microsoft.com/office/drawing/2014/main" id="{BAE0767D-55C6-4443-AE46-ABF044C84287}"/>
                  </a:ext>
                </a:extLst>
              </p:cNvPr>
              <p:cNvSpPr/>
              <p:nvPr/>
            </p:nvSpPr>
            <p:spPr>
              <a:xfrm rot="5400000">
                <a:off x="5561654" y="32529"/>
                <a:ext cx="1557430" cy="1568665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6"/>
                    </a:lnTo>
                    <a:lnTo>
                      <a:pt x="7959" y="27692"/>
                    </a:lnTo>
                    <a:lnTo>
                      <a:pt x="23991" y="27692"/>
                    </a:lnTo>
                    <a:lnTo>
                      <a:pt x="31949" y="13846"/>
                    </a:lnTo>
                    <a:lnTo>
                      <a:pt x="23991" y="1"/>
                    </a:lnTo>
                    <a:close/>
                  </a:path>
                </a:pathLst>
              </a:custGeom>
              <a:gradFill flip="none" rotWithShape="1">
                <a:gsLst>
                  <a:gs pos="51000">
                    <a:schemeClr val="tx2">
                      <a:lumMod val="50000"/>
                    </a:schemeClr>
                  </a:gs>
                  <a:gs pos="91000">
                    <a:srgbClr val="FFFFFF">
                      <a:alpha val="39215"/>
                    </a:srgbClr>
                  </a:gs>
                </a:gsLst>
                <a:path path="rect">
                  <a:fillToRect l="100000" t="100000"/>
                </a:path>
                <a:tileRect r="-100000" b="-100000"/>
              </a:gradFill>
              <a:ln w="19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8" name="Google Shape;625;p59">
              <a:extLst>
                <a:ext uri="{FF2B5EF4-FFF2-40B4-BE49-F238E27FC236}">
                  <a16:creationId xmlns:a16="http://schemas.microsoft.com/office/drawing/2014/main" id="{8A1132D2-9142-3848-98D0-94508EF9D0B4}"/>
                </a:ext>
              </a:extLst>
            </p:cNvPr>
            <p:cNvCxnSpPr/>
            <p:nvPr/>
          </p:nvCxnSpPr>
          <p:spPr>
            <a:xfrm>
              <a:off x="2605810" y="917679"/>
              <a:ext cx="1119600" cy="0"/>
            </a:xfrm>
            <a:prstGeom prst="straightConnector1">
              <a:avLst/>
            </a:prstGeom>
            <a:grp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626;p59">
              <a:extLst>
                <a:ext uri="{FF2B5EF4-FFF2-40B4-BE49-F238E27FC236}">
                  <a16:creationId xmlns:a16="http://schemas.microsoft.com/office/drawing/2014/main" id="{C822ACFD-49F2-F047-A012-E52A7BE136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25553" y="2809484"/>
              <a:ext cx="1338400" cy="0"/>
            </a:xfrm>
            <a:prstGeom prst="straightConnector1">
              <a:avLst/>
            </a:prstGeom>
            <a:grp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627;p59">
              <a:extLst>
                <a:ext uri="{FF2B5EF4-FFF2-40B4-BE49-F238E27FC236}">
                  <a16:creationId xmlns:a16="http://schemas.microsoft.com/office/drawing/2014/main" id="{3F6F810B-D776-C841-9A89-BA0ECE5249B7}"/>
                </a:ext>
              </a:extLst>
            </p:cNvPr>
            <p:cNvCxnSpPr>
              <a:cxnSpLocks/>
            </p:cNvCxnSpPr>
            <p:nvPr/>
          </p:nvCxnSpPr>
          <p:spPr>
            <a:xfrm>
              <a:off x="6587752" y="936885"/>
              <a:ext cx="1086592" cy="0"/>
            </a:xfrm>
            <a:prstGeom prst="straightConnector1">
              <a:avLst/>
            </a:prstGeom>
            <a:grp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628;p59">
              <a:extLst>
                <a:ext uri="{FF2B5EF4-FFF2-40B4-BE49-F238E27FC236}">
                  <a16:creationId xmlns:a16="http://schemas.microsoft.com/office/drawing/2014/main" id="{C92BBB71-EA8F-AB47-9685-B359C8ECD8D8}"/>
                </a:ext>
              </a:extLst>
            </p:cNvPr>
            <p:cNvCxnSpPr>
              <a:cxnSpLocks/>
            </p:cNvCxnSpPr>
            <p:nvPr/>
          </p:nvCxnSpPr>
          <p:spPr>
            <a:xfrm>
              <a:off x="6672836" y="2754798"/>
              <a:ext cx="1087569" cy="0"/>
            </a:xfrm>
            <a:prstGeom prst="straightConnector1">
              <a:avLst/>
            </a:prstGeom>
            <a:grp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5" name="Google Shape;629;p59">
            <a:extLst>
              <a:ext uri="{FF2B5EF4-FFF2-40B4-BE49-F238E27FC236}">
                <a16:creationId xmlns:a16="http://schemas.microsoft.com/office/drawing/2014/main" id="{9C17A2C5-18EA-C54F-9596-32CFA01859FA}"/>
              </a:ext>
            </a:extLst>
          </p:cNvPr>
          <p:cNvSpPr/>
          <p:nvPr/>
        </p:nvSpPr>
        <p:spPr>
          <a:xfrm rot="5400000">
            <a:off x="4705715" y="2516187"/>
            <a:ext cx="1557428" cy="1568665"/>
          </a:xfrm>
          <a:custGeom>
            <a:avLst/>
            <a:gdLst/>
            <a:ahLst/>
            <a:cxnLst/>
            <a:rect l="l" t="t" r="r" b="b"/>
            <a:pathLst>
              <a:path w="31949" h="27693" extrusionOk="0">
                <a:moveTo>
                  <a:pt x="7959" y="1"/>
                </a:moveTo>
                <a:lnTo>
                  <a:pt x="1" y="13846"/>
                </a:lnTo>
                <a:lnTo>
                  <a:pt x="7959" y="27692"/>
                </a:lnTo>
                <a:lnTo>
                  <a:pt x="23991" y="27692"/>
                </a:lnTo>
                <a:lnTo>
                  <a:pt x="31949" y="13846"/>
                </a:lnTo>
                <a:lnTo>
                  <a:pt x="23991" y="1"/>
                </a:lnTo>
                <a:close/>
              </a:path>
            </a:pathLst>
          </a:custGeom>
          <a:gradFill flip="none" rotWithShape="1">
            <a:gsLst>
              <a:gs pos="15000">
                <a:srgbClr val="0070C0">
                  <a:alpha val="73000"/>
                  <a:lumMod val="71000"/>
                </a:srgbClr>
              </a:gs>
              <a:gs pos="96000">
                <a:srgbClr val="FFFFFF">
                  <a:alpha val="39215"/>
                </a:srgbClr>
              </a:gs>
            </a:gsLst>
            <a:path path="rect">
              <a:fillToRect l="100000" t="100000"/>
            </a:path>
            <a:tileRect r="-100000" b="-100000"/>
          </a:gra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631;p59">
            <a:extLst>
              <a:ext uri="{FF2B5EF4-FFF2-40B4-BE49-F238E27FC236}">
                <a16:creationId xmlns:a16="http://schemas.microsoft.com/office/drawing/2014/main" id="{150CA20F-D97E-A445-B5FA-6CE02BBFA0AE}"/>
              </a:ext>
            </a:extLst>
          </p:cNvPr>
          <p:cNvSpPr txBox="1"/>
          <p:nvPr/>
        </p:nvSpPr>
        <p:spPr>
          <a:xfrm>
            <a:off x="2353241" y="2953165"/>
            <a:ext cx="1986904" cy="443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Aft>
                <a:spcPts val="1600"/>
              </a:spcAft>
            </a:pPr>
            <a:r>
              <a:rPr lang="ru-RU" altLang="ru-RU" b="1" dirty="0">
                <a:solidFill>
                  <a:schemeClr val="bg2"/>
                </a:solidFill>
                <a:latin typeface="Century Gothic" panose="020B0502020202020204" pitchFamily="34" charset="0"/>
              </a:rPr>
              <a:t>1м</a:t>
            </a:r>
            <a:r>
              <a:rPr lang="ru-RU" altLang="ru-RU" b="1" baseline="44000" dirty="0">
                <a:solidFill>
                  <a:schemeClr val="bg2"/>
                </a:solidFill>
                <a:latin typeface="Century Gothic" panose="020B0502020202020204" pitchFamily="34" charset="0"/>
              </a:rPr>
              <a:t>2</a:t>
            </a:r>
            <a:r>
              <a:rPr lang="ru-RU" altLang="ru-RU" b="1" dirty="0">
                <a:solidFill>
                  <a:schemeClr val="bg2"/>
                </a:solidFill>
                <a:latin typeface="Century Gothic" panose="020B0502020202020204" pitchFamily="34" charset="0"/>
              </a:rPr>
              <a:t>  = $</a:t>
            </a:r>
            <a:r>
              <a:rPr lang="en-US" altLang="ru-RU" b="1" dirty="0">
                <a:solidFill>
                  <a:schemeClr val="bg2"/>
                </a:solidFill>
                <a:latin typeface="Century Gothic" panose="020B0502020202020204" pitchFamily="34" charset="0"/>
              </a:rPr>
              <a:t>1.5 </a:t>
            </a:r>
            <a:r>
              <a:rPr lang="ru-RU" altLang="ru-RU" b="1" dirty="0">
                <a:solidFill>
                  <a:schemeClr val="bg2"/>
                </a:solidFill>
                <a:latin typeface="Century Gothic" panose="020B0502020202020204" pitchFamily="34" charset="0"/>
              </a:rPr>
              <a:t>/год</a:t>
            </a:r>
            <a:endParaRPr lang="tg-Cyrl-TJ" altLang="ru-RU" b="1" dirty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pPr lvl="0">
              <a:spcAft>
                <a:spcPts val="1600"/>
              </a:spcAft>
            </a:pPr>
            <a:r>
              <a:rPr lang="ru-RU" sz="1200" dirty="0">
                <a:solidFill>
                  <a:schemeClr val="bg2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Более 1  года, аренда снижается на 10%</a:t>
            </a:r>
            <a:endParaRPr lang="ru-RU" altLang="ru-RU" sz="12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600"/>
              </a:spcAft>
            </a:pPr>
            <a:endParaRPr lang="ru-RU" altLang="ru-RU" b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Google Shape;632;p59">
            <a:extLst>
              <a:ext uri="{FF2B5EF4-FFF2-40B4-BE49-F238E27FC236}">
                <a16:creationId xmlns:a16="http://schemas.microsoft.com/office/drawing/2014/main" id="{C666F177-050C-F644-8FB7-DC354E174832}"/>
              </a:ext>
            </a:extLst>
          </p:cNvPr>
          <p:cNvSpPr txBox="1"/>
          <p:nvPr/>
        </p:nvSpPr>
        <p:spPr>
          <a:xfrm>
            <a:off x="2231655" y="1088593"/>
            <a:ext cx="1710737" cy="670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Aft>
                <a:spcPts val="1600"/>
              </a:spcAft>
            </a:pPr>
            <a:r>
              <a:rPr lang="ru-RU" altLang="ru-RU" b="1" dirty="0">
                <a:solidFill>
                  <a:schemeClr val="bg2"/>
                </a:solidFill>
                <a:latin typeface="Century Gothic" panose="020B0502020202020204" pitchFamily="34" charset="0"/>
              </a:rPr>
              <a:t>1м</a:t>
            </a:r>
            <a:r>
              <a:rPr lang="ru-RU" altLang="ru-RU" b="1" baseline="44000" dirty="0">
                <a:solidFill>
                  <a:schemeClr val="bg2"/>
                </a:solidFill>
                <a:latin typeface="Century Gothic" panose="020B0502020202020204" pitchFamily="34" charset="0"/>
              </a:rPr>
              <a:t>2</a:t>
            </a:r>
            <a:r>
              <a:rPr lang="ru-RU" altLang="ru-RU" b="1" dirty="0">
                <a:solidFill>
                  <a:schemeClr val="bg2"/>
                </a:solidFill>
                <a:latin typeface="Century Gothic" panose="020B0502020202020204" pitchFamily="34" charset="0"/>
              </a:rPr>
              <a:t>  = $</a:t>
            </a:r>
            <a:r>
              <a:rPr lang="en-US" altLang="ru-RU" b="1" dirty="0">
                <a:solidFill>
                  <a:schemeClr val="bg2"/>
                </a:solidFill>
                <a:latin typeface="Century Gothic" panose="020B0502020202020204" pitchFamily="34" charset="0"/>
              </a:rPr>
              <a:t>0.5</a:t>
            </a:r>
            <a:r>
              <a:rPr lang="ru-RU" altLang="ru-RU" b="1" dirty="0">
                <a:solidFill>
                  <a:schemeClr val="bg2"/>
                </a:solidFill>
                <a:latin typeface="Century Gothic" panose="020B0502020202020204" pitchFamily="34" charset="0"/>
              </a:rPr>
              <a:t>/ год</a:t>
            </a:r>
            <a:endParaRPr lang="ru-RU" altLang="ru-RU" b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Google Shape;635;p59">
            <a:extLst>
              <a:ext uri="{FF2B5EF4-FFF2-40B4-BE49-F238E27FC236}">
                <a16:creationId xmlns:a16="http://schemas.microsoft.com/office/drawing/2014/main" id="{8709511A-1BD6-5F46-878C-3874F7A93E02}"/>
              </a:ext>
            </a:extLst>
          </p:cNvPr>
          <p:cNvSpPr txBox="1"/>
          <p:nvPr/>
        </p:nvSpPr>
        <p:spPr>
          <a:xfrm>
            <a:off x="479186" y="1144813"/>
            <a:ext cx="1874055" cy="751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>
                <a:solidFill>
                  <a:schemeClr val="bg2"/>
                </a:solidFill>
                <a:latin typeface="+mn-lt"/>
              </a:rPr>
              <a:t>Земельный</a:t>
            </a: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>
                <a:solidFill>
                  <a:schemeClr val="bg2"/>
                </a:solidFill>
                <a:latin typeface="+mn-lt"/>
              </a:rPr>
              <a:t> Участок</a:t>
            </a:r>
          </a:p>
        </p:txBody>
      </p:sp>
      <p:sp>
        <p:nvSpPr>
          <p:cNvPr id="40" name="Google Shape;636;p59">
            <a:extLst>
              <a:ext uri="{FF2B5EF4-FFF2-40B4-BE49-F238E27FC236}">
                <a16:creationId xmlns:a16="http://schemas.microsoft.com/office/drawing/2014/main" id="{28039FFA-31A7-2449-8ED4-72B1F2C070B6}"/>
              </a:ext>
            </a:extLst>
          </p:cNvPr>
          <p:cNvSpPr txBox="1"/>
          <p:nvPr/>
        </p:nvSpPr>
        <p:spPr>
          <a:xfrm>
            <a:off x="801385" y="2987030"/>
            <a:ext cx="1397788" cy="856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lvl="0" algn="ctr">
              <a:spcAft>
                <a:spcPts val="1600"/>
              </a:spcAft>
            </a:pPr>
            <a:r>
              <a:rPr lang="ru-RU" sz="1600" dirty="0">
                <a:solidFill>
                  <a:srgbClr val="FFFFFF"/>
                </a:solidFill>
                <a:latin typeface="+mn-lt"/>
                <a:ea typeface="Roboto Condensed"/>
                <a:cs typeface="Times New Roman" panose="02020603050405020304" pitchFamily="18" charset="0"/>
                <a:sym typeface="Roboto Condensed"/>
              </a:rPr>
              <a:t>Производственные помещения </a:t>
            </a:r>
            <a:endParaRPr sz="1600" dirty="0">
              <a:solidFill>
                <a:srgbClr val="FFFFFF"/>
              </a:solidFill>
              <a:latin typeface="+mn-lt"/>
              <a:ea typeface="Roboto Condensed"/>
              <a:cs typeface="Times New Roman" panose="02020603050405020304" pitchFamily="18" charset="0"/>
              <a:sym typeface="Roboto Condensed"/>
            </a:endParaRPr>
          </a:p>
        </p:txBody>
      </p:sp>
      <p:sp>
        <p:nvSpPr>
          <p:cNvPr id="41" name="Google Shape;637;p59">
            <a:extLst>
              <a:ext uri="{FF2B5EF4-FFF2-40B4-BE49-F238E27FC236}">
                <a16:creationId xmlns:a16="http://schemas.microsoft.com/office/drawing/2014/main" id="{E437F474-6E65-BB48-BBF0-303870231A81}"/>
              </a:ext>
            </a:extLst>
          </p:cNvPr>
          <p:cNvSpPr txBox="1"/>
          <p:nvPr/>
        </p:nvSpPr>
        <p:spPr>
          <a:xfrm>
            <a:off x="4698496" y="1225606"/>
            <a:ext cx="1400119" cy="662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sz="1600" dirty="0">
                <a:solidFill>
                  <a:srgbClr val="FFFFFF"/>
                </a:solidFill>
                <a:latin typeface="+mn-lt"/>
                <a:ea typeface="Roboto Condensed"/>
                <a:cs typeface="Roboto Condensed"/>
                <a:sym typeface="Roboto Condensed"/>
              </a:rPr>
              <a:t>Административные помещения</a:t>
            </a:r>
            <a:endParaRPr sz="1600" dirty="0">
              <a:solidFill>
                <a:srgbClr val="FFFFFF"/>
              </a:solidFill>
              <a:latin typeface="+mn-lt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2" name="Google Shape;638;p59">
            <a:extLst>
              <a:ext uri="{FF2B5EF4-FFF2-40B4-BE49-F238E27FC236}">
                <a16:creationId xmlns:a16="http://schemas.microsoft.com/office/drawing/2014/main" id="{D1A73260-D946-E445-B795-8D1787842E2C}"/>
              </a:ext>
            </a:extLst>
          </p:cNvPr>
          <p:cNvSpPr txBox="1"/>
          <p:nvPr/>
        </p:nvSpPr>
        <p:spPr>
          <a:xfrm>
            <a:off x="4629060" y="2802978"/>
            <a:ext cx="1710737" cy="118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spcAft>
                <a:spcPts val="1600"/>
              </a:spcAft>
            </a:pPr>
            <a:r>
              <a:rPr lang="ru-RU" sz="1600" dirty="0">
                <a:solidFill>
                  <a:schemeClr val="bg2"/>
                </a:solidFill>
                <a:latin typeface="+mn-lt"/>
                <a:ea typeface="Roboto Condensed"/>
                <a:cs typeface="Roboto Condensed"/>
                <a:sym typeface="Roboto Condensed"/>
              </a:rPr>
              <a:t>Крытые </a:t>
            </a:r>
          </a:p>
          <a:p>
            <a:pPr lvl="0" algn="ctr">
              <a:spcAft>
                <a:spcPts val="1600"/>
              </a:spcAft>
            </a:pPr>
            <a:r>
              <a:rPr lang="ru-RU" sz="1600" dirty="0">
                <a:solidFill>
                  <a:schemeClr val="bg2"/>
                </a:solidFill>
                <a:latin typeface="+mn-lt"/>
                <a:ea typeface="Roboto Condensed"/>
                <a:cs typeface="Roboto Condensed"/>
                <a:sym typeface="Roboto Condensed"/>
              </a:rPr>
              <a:t>Склады</a:t>
            </a:r>
            <a:endParaRPr sz="1600" dirty="0">
              <a:solidFill>
                <a:schemeClr val="bg2"/>
              </a:solidFill>
              <a:latin typeface="+mn-lt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3" name="Google Shape;632;p59">
            <a:extLst>
              <a:ext uri="{FF2B5EF4-FFF2-40B4-BE49-F238E27FC236}">
                <a16:creationId xmlns:a16="http://schemas.microsoft.com/office/drawing/2014/main" id="{DE70BDE2-ADF3-B342-ACA2-21E7901AE356}"/>
              </a:ext>
            </a:extLst>
          </p:cNvPr>
          <p:cNvSpPr txBox="1"/>
          <p:nvPr/>
        </p:nvSpPr>
        <p:spPr>
          <a:xfrm>
            <a:off x="6280340" y="2903080"/>
            <a:ext cx="2101671" cy="670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Aft>
                <a:spcPts val="1600"/>
              </a:spcAft>
            </a:pPr>
            <a:r>
              <a:rPr lang="ru-RU" altLang="ru-RU" b="1" dirty="0">
                <a:solidFill>
                  <a:schemeClr val="bg2"/>
                </a:solidFill>
                <a:latin typeface="Century Gothic" panose="020B0502020202020204" pitchFamily="34" charset="0"/>
              </a:rPr>
              <a:t>1м</a:t>
            </a:r>
            <a:r>
              <a:rPr lang="ru-RU" altLang="ru-RU" b="1" baseline="44000" dirty="0">
                <a:solidFill>
                  <a:schemeClr val="bg2"/>
                </a:solidFill>
                <a:latin typeface="Century Gothic" panose="020B0502020202020204" pitchFamily="34" charset="0"/>
              </a:rPr>
              <a:t>2</a:t>
            </a:r>
            <a:r>
              <a:rPr lang="ru-RU" altLang="ru-RU" b="1" dirty="0">
                <a:solidFill>
                  <a:schemeClr val="bg2"/>
                </a:solidFill>
                <a:latin typeface="Century Gothic" panose="020B0502020202020204" pitchFamily="34" charset="0"/>
              </a:rPr>
              <a:t>  = </a:t>
            </a:r>
            <a:r>
              <a:rPr lang="en-US" altLang="ru-RU" b="1" dirty="0">
                <a:solidFill>
                  <a:schemeClr val="bg2"/>
                </a:solidFill>
                <a:latin typeface="Century Gothic" panose="020B0502020202020204" pitchFamily="34" charset="0"/>
              </a:rPr>
              <a:t>$2.5 </a:t>
            </a:r>
            <a:r>
              <a:rPr lang="ru-RU" altLang="ru-RU" b="1" dirty="0">
                <a:solidFill>
                  <a:schemeClr val="bg2"/>
                </a:solidFill>
                <a:latin typeface="Century Gothic" panose="020B0502020202020204" pitchFamily="34" charset="0"/>
              </a:rPr>
              <a:t>/год</a:t>
            </a:r>
          </a:p>
          <a:p>
            <a:pPr lvl="0">
              <a:spcAft>
                <a:spcPts val="1600"/>
              </a:spcAft>
            </a:pPr>
            <a:r>
              <a:rPr lang="ru-RU" sz="1200" dirty="0">
                <a:solidFill>
                  <a:schemeClr val="bg2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Более  3  месяца, аренда снижается на 10%</a:t>
            </a:r>
            <a:endParaRPr lang="ru-RU" altLang="ru-RU" sz="12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600"/>
              </a:spcAft>
            </a:pPr>
            <a:endParaRPr lang="ru-RU" altLang="ru-RU" b="1" dirty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</a:pPr>
            <a:endParaRPr sz="1200" dirty="0">
              <a:solidFill>
                <a:schemeClr val="bg2"/>
              </a:solidFill>
              <a:latin typeface="Squada One"/>
              <a:ea typeface="Squada One"/>
              <a:cs typeface="Squada One"/>
              <a:sym typeface="Squada One"/>
            </a:endParaRPr>
          </a:p>
        </p:txBody>
      </p:sp>
      <p:sp useBgFill="1">
        <p:nvSpPr>
          <p:cNvPr id="44" name="Google Shape;632;p59">
            <a:extLst>
              <a:ext uri="{FF2B5EF4-FFF2-40B4-BE49-F238E27FC236}">
                <a16:creationId xmlns:a16="http://schemas.microsoft.com/office/drawing/2014/main" id="{A0BC1DBD-EFE2-2D47-A04C-25762B62AC6E}"/>
              </a:ext>
            </a:extLst>
          </p:cNvPr>
          <p:cNvSpPr txBox="1"/>
          <p:nvPr/>
        </p:nvSpPr>
        <p:spPr>
          <a:xfrm>
            <a:off x="6182888" y="1085314"/>
            <a:ext cx="1710737" cy="67048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Aft>
                <a:spcPts val="1600"/>
              </a:spcAft>
            </a:pPr>
            <a:r>
              <a:rPr lang="ru-RU" altLang="ru-RU" b="1" dirty="0">
                <a:solidFill>
                  <a:schemeClr val="bg2"/>
                </a:solidFill>
                <a:latin typeface="Century Gothic" panose="020B0502020202020204" pitchFamily="34" charset="0"/>
              </a:rPr>
              <a:t>1м</a:t>
            </a:r>
            <a:r>
              <a:rPr lang="ru-RU" altLang="ru-RU" b="1" baseline="44000" dirty="0">
                <a:solidFill>
                  <a:schemeClr val="bg2"/>
                </a:solidFill>
                <a:latin typeface="Century Gothic" panose="020B0502020202020204" pitchFamily="34" charset="0"/>
              </a:rPr>
              <a:t>2</a:t>
            </a:r>
            <a:r>
              <a:rPr lang="ru-RU" altLang="ru-RU" b="1" dirty="0">
                <a:solidFill>
                  <a:schemeClr val="bg2"/>
                </a:solidFill>
                <a:latin typeface="Century Gothic" panose="020B0502020202020204" pitchFamily="34" charset="0"/>
              </a:rPr>
              <a:t>  = </a:t>
            </a:r>
            <a:r>
              <a:rPr lang="en-US" altLang="ru-RU" b="1" dirty="0">
                <a:solidFill>
                  <a:schemeClr val="bg2"/>
                </a:solidFill>
                <a:latin typeface="Century Gothic" panose="020B0502020202020204" pitchFamily="34" charset="0"/>
              </a:rPr>
              <a:t>1.5$ </a:t>
            </a:r>
            <a:r>
              <a:rPr lang="ru-RU" altLang="ru-RU" b="1" dirty="0">
                <a:solidFill>
                  <a:schemeClr val="bg2"/>
                </a:solidFill>
                <a:latin typeface="Century Gothic" panose="020B0502020202020204" pitchFamily="34" charset="0"/>
              </a:rPr>
              <a:t>/год</a:t>
            </a:r>
            <a:endParaRPr lang="tg-Cyrl-TJ" altLang="ru-RU" b="1" dirty="0">
              <a:solidFill>
                <a:schemeClr val="bg2"/>
              </a:solidFill>
              <a:latin typeface="Century Gothic" panose="020B0502020202020204" pitchFamily="34" charset="0"/>
            </a:endParaRPr>
          </a:p>
          <a:p>
            <a:pPr lvl="0">
              <a:spcAft>
                <a:spcPts val="1600"/>
              </a:spcAft>
            </a:pPr>
            <a:r>
              <a:rPr lang="ru-RU" sz="1200" dirty="0">
                <a:solidFill>
                  <a:schemeClr val="bg2"/>
                </a:solidFill>
                <a:latin typeface="Times New Roman" panose="02020603050405020304" pitchFamily="18" charset="0"/>
                <a:ea typeface="Squada One"/>
                <a:cs typeface="Times New Roman" panose="02020603050405020304" pitchFamily="18" charset="0"/>
                <a:sym typeface="Squada One"/>
              </a:rPr>
              <a:t>Более 1  года, аренда снижается на 10%</a:t>
            </a:r>
            <a:endParaRPr lang="ru-RU" altLang="ru-RU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</a:pPr>
            <a:endParaRPr sz="1200" dirty="0">
              <a:solidFill>
                <a:schemeClr val="bg2"/>
              </a:solidFill>
              <a:latin typeface="Squada One"/>
              <a:ea typeface="Squada One"/>
              <a:cs typeface="Squada One"/>
              <a:sym typeface="Squada One"/>
            </a:endParaRPr>
          </a:p>
        </p:txBody>
      </p:sp>
    </p:spTree>
    <p:extLst>
      <p:ext uri="{BB962C8B-B14F-4D97-AF65-F5344CB8AC3E}">
        <p14:creationId xmlns:p14="http://schemas.microsoft.com/office/powerpoint/2010/main" val="436295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78EE2-2B69-6D4E-A0A4-1C400296FBDA}"/>
              </a:ext>
            </a:extLst>
          </p:cNvPr>
          <p:cNvSpPr/>
          <p:nvPr/>
        </p:nvSpPr>
        <p:spPr>
          <a:xfrm>
            <a:off x="827320" y="3340968"/>
            <a:ext cx="5208820" cy="959237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indent="285750">
              <a:spcBef>
                <a:spcPts val="525"/>
              </a:spcBef>
            </a:pPr>
            <a:r>
              <a:rPr lang="ru-RU" sz="1600" dirty="0">
                <a:solidFill>
                  <a:schemeClr val="bg2"/>
                </a:solidFill>
                <a:latin typeface="Times New Roman Tj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Постоянный</a:t>
            </a:r>
          </a:p>
          <a:p>
            <a:pPr indent="285750">
              <a:spcBef>
                <a:spcPts val="525"/>
              </a:spcBef>
            </a:pPr>
            <a:r>
              <a:rPr lang="ru-RU" sz="1600" dirty="0">
                <a:solidFill>
                  <a:schemeClr val="bg2"/>
                </a:solidFill>
                <a:latin typeface="Times New Roman Tj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Временный</a:t>
            </a:r>
          </a:p>
          <a:p>
            <a:pPr indent="285750">
              <a:spcBef>
                <a:spcPts val="525"/>
              </a:spcBef>
            </a:pPr>
            <a:r>
              <a:rPr lang="ru-RU" sz="1600" dirty="0">
                <a:solidFill>
                  <a:schemeClr val="bg2"/>
                </a:solidFill>
                <a:latin typeface="Times New Roman Tj" panose="0202060305040502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Пропускные карты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B5AC50-6F3F-104D-A0CA-C39811F1CFEE}"/>
              </a:ext>
            </a:extLst>
          </p:cNvPr>
          <p:cNvSpPr txBox="1"/>
          <p:nvPr/>
        </p:nvSpPr>
        <p:spPr>
          <a:xfrm>
            <a:off x="343598" y="137450"/>
            <a:ext cx="7911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 Tj" panose="02020603050405020304" pitchFamily="18" charset="0"/>
              </a:rPr>
              <a:t>Иммиграционная политика и виды пропусков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ECB237-86F0-8C4C-B546-E7AFD20DF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98" y="3519685"/>
            <a:ext cx="653544" cy="65354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A5A6C76-1AB2-2D41-9060-0299D7E9C892}"/>
              </a:ext>
            </a:extLst>
          </p:cNvPr>
          <p:cNvSpPr/>
          <p:nvPr/>
        </p:nvSpPr>
        <p:spPr>
          <a:xfrm>
            <a:off x="827320" y="919962"/>
            <a:ext cx="5677707" cy="1890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85750">
              <a:spcBef>
                <a:spcPts val="525"/>
              </a:spcBef>
            </a:pPr>
            <a:r>
              <a:rPr lang="ru-RU" sz="1600" dirty="0">
                <a:solidFill>
                  <a:schemeClr val="bg2"/>
                </a:solidFill>
                <a:latin typeface="Times New Roman Tj" panose="02020603050405020304" pitchFamily="18" charset="0"/>
                <a:ea typeface="Times New Roman" panose="02020603050405020304" pitchFamily="18" charset="0"/>
              </a:rPr>
              <a:t>Короткие сроки рассмотрения документов на выдачу </a:t>
            </a:r>
          </a:p>
          <a:p>
            <a:pPr indent="285750">
              <a:spcBef>
                <a:spcPts val="525"/>
              </a:spcBef>
            </a:pPr>
            <a:r>
              <a:rPr lang="ru-RU" sz="1600" dirty="0">
                <a:solidFill>
                  <a:schemeClr val="bg2"/>
                </a:solidFill>
                <a:latin typeface="Times New Roman Tj" panose="02020603050405020304" pitchFamily="18" charset="0"/>
                <a:ea typeface="Times New Roman" panose="02020603050405020304" pitchFamily="18" charset="0"/>
              </a:rPr>
              <a:t>въездных и выездных виз</a:t>
            </a:r>
          </a:p>
          <a:p>
            <a:pPr indent="285750" algn="just">
              <a:spcBef>
                <a:spcPts val="525"/>
              </a:spcBef>
            </a:pPr>
            <a:endParaRPr lang="en-TJ" sz="1600" dirty="0">
              <a:solidFill>
                <a:schemeClr val="bg2"/>
              </a:solidFill>
              <a:latin typeface="Times New Roman Tj" panose="02020603050405020304" pitchFamily="18" charset="0"/>
              <a:ea typeface="Times New Roman" panose="02020603050405020304" pitchFamily="18" charset="0"/>
            </a:endParaRPr>
          </a:p>
          <a:p>
            <a:pPr indent="285750" algn="just">
              <a:spcBef>
                <a:spcPts val="525"/>
              </a:spcBef>
            </a:pPr>
            <a:r>
              <a:rPr lang="ru-RU" sz="1600" dirty="0">
                <a:solidFill>
                  <a:schemeClr val="bg2"/>
                </a:solidFill>
                <a:latin typeface="Times New Roman Tj" panose="02020603050405020304" pitchFamily="18" charset="0"/>
                <a:ea typeface="Times New Roman" panose="02020603050405020304" pitchFamily="18" charset="0"/>
              </a:rPr>
              <a:t>Упрощенный порядок выдачи виз иностранным </a:t>
            </a:r>
          </a:p>
          <a:p>
            <a:pPr indent="285750" algn="just">
              <a:spcBef>
                <a:spcPts val="525"/>
              </a:spcBef>
            </a:pPr>
            <a:r>
              <a:rPr lang="ru-RU" sz="1600" dirty="0">
                <a:solidFill>
                  <a:schemeClr val="bg2"/>
                </a:solidFill>
                <a:latin typeface="Times New Roman Tj" panose="02020603050405020304" pitchFamily="18" charset="0"/>
                <a:ea typeface="Times New Roman" panose="02020603050405020304" pitchFamily="18" charset="0"/>
              </a:rPr>
              <a:t>гражданам, прибывшим в Таджикистан для работы в </a:t>
            </a:r>
          </a:p>
          <a:p>
            <a:pPr indent="285750" algn="just">
              <a:spcBef>
                <a:spcPts val="525"/>
              </a:spcBef>
            </a:pPr>
            <a:r>
              <a:rPr lang="ru-RU" sz="1600" dirty="0">
                <a:solidFill>
                  <a:schemeClr val="bg2"/>
                </a:solidFill>
                <a:latin typeface="Times New Roman Tj" panose="02020603050405020304" pitchFamily="18" charset="0"/>
                <a:ea typeface="Times New Roman" panose="02020603050405020304" pitchFamily="18" charset="0"/>
              </a:rPr>
              <a:t>СЭЗ «Куляб».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DEEF06-C867-5E4F-B85C-40AB572C4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98" y="1151900"/>
            <a:ext cx="653544" cy="653544"/>
          </a:xfrm>
          <a:prstGeom prst="rect">
            <a:avLst/>
          </a:prstGeom>
        </p:spPr>
      </p:pic>
      <p:pic>
        <p:nvPicPr>
          <p:cNvPr id="19" name="Рисунок 6">
            <a:extLst>
              <a:ext uri="{FF2B5EF4-FFF2-40B4-BE49-F238E27FC236}">
                <a16:creationId xmlns:a16="http://schemas.microsoft.com/office/drawing/2014/main" id="{614A61D2-F866-724B-9179-46778722B3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" b="43896"/>
          <a:stretch/>
        </p:blipFill>
        <p:spPr>
          <a:xfrm>
            <a:off x="7774998" y="85528"/>
            <a:ext cx="1561903" cy="62813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FFBFDD-6AC1-1448-AD7C-5EF2A61B55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806" y="2979529"/>
            <a:ext cx="2354957" cy="1682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05F399-AF39-7349-B1D2-E5B4A75159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8311" y="1069443"/>
            <a:ext cx="2652322" cy="359219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954CAD-C75E-5549-8B8E-A75C0763F6D8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0" y="2865543"/>
            <a:ext cx="6368311" cy="16184"/>
          </a:xfrm>
          <a:prstGeom prst="line">
            <a:avLst/>
          </a:prstGeom>
          <a:ln w="38100">
            <a:solidFill>
              <a:schemeClr val="accent1">
                <a:shade val="95000"/>
                <a:satMod val="105000"/>
                <a:alpha val="9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711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41732477-93FD-A44C-9C83-AAD3E1C10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482408" y="52631"/>
            <a:ext cx="8053234" cy="670500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 первый субъект СЭЗ «Куляб»</a:t>
            </a:r>
          </a:p>
        </p:txBody>
      </p:sp>
      <p:pic>
        <p:nvPicPr>
          <p:cNvPr id="8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D3FFC48-F455-CF46-958F-530762809F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8" r="1525" b="20516"/>
          <a:stretch/>
        </p:blipFill>
        <p:spPr>
          <a:xfrm>
            <a:off x="4802427" y="2953705"/>
            <a:ext cx="3733215" cy="2052989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7FA08E14-343D-5A47-8D9D-3865E8DB4F8D}"/>
              </a:ext>
            </a:extLst>
          </p:cNvPr>
          <p:cNvSpPr/>
          <p:nvPr/>
        </p:nvSpPr>
        <p:spPr>
          <a:xfrm>
            <a:off x="2115849" y="942740"/>
            <a:ext cx="2136253" cy="365083"/>
          </a:xfrm>
          <a:prstGeom prst="homePlate">
            <a:avLst/>
          </a:prstGeom>
          <a:gradFill>
            <a:gsLst>
              <a:gs pos="0">
                <a:srgbClr val="88D3CE"/>
              </a:gs>
              <a:gs pos="100000">
                <a:srgbClr val="423864"/>
              </a:gs>
            </a:gsLst>
            <a:lin ang="54007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J"/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CF76F455-D35A-2747-B39F-25299E69E707}"/>
              </a:ext>
            </a:extLst>
          </p:cNvPr>
          <p:cNvSpPr/>
          <p:nvPr/>
        </p:nvSpPr>
        <p:spPr>
          <a:xfrm>
            <a:off x="2323206" y="1515333"/>
            <a:ext cx="2248794" cy="365800"/>
          </a:xfrm>
          <a:prstGeom prst="homePlate">
            <a:avLst/>
          </a:prstGeom>
          <a:gradFill>
            <a:gsLst>
              <a:gs pos="0">
                <a:srgbClr val="88D3CE"/>
              </a:gs>
              <a:gs pos="100000">
                <a:srgbClr val="423864"/>
              </a:gs>
            </a:gsLst>
            <a:lin ang="54007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J"/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D49A8F5C-D68F-B040-BACC-0E9383D7C4B0}"/>
              </a:ext>
            </a:extLst>
          </p:cNvPr>
          <p:cNvSpPr/>
          <p:nvPr/>
        </p:nvSpPr>
        <p:spPr>
          <a:xfrm>
            <a:off x="2254393" y="2212166"/>
            <a:ext cx="2302856" cy="342433"/>
          </a:xfrm>
          <a:prstGeom prst="homePlate">
            <a:avLst/>
          </a:prstGeom>
          <a:gradFill>
            <a:gsLst>
              <a:gs pos="0">
                <a:srgbClr val="88D3CE"/>
              </a:gs>
              <a:gs pos="100000">
                <a:srgbClr val="423864"/>
              </a:gs>
            </a:gsLst>
            <a:lin ang="54007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J"/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EDB3CADF-616A-B84F-B198-AFE5EC7C9625}"/>
              </a:ext>
            </a:extLst>
          </p:cNvPr>
          <p:cNvSpPr/>
          <p:nvPr/>
        </p:nvSpPr>
        <p:spPr>
          <a:xfrm>
            <a:off x="1509771" y="2847826"/>
            <a:ext cx="2248793" cy="336406"/>
          </a:xfrm>
          <a:prstGeom prst="homePlate">
            <a:avLst/>
          </a:prstGeom>
          <a:gradFill>
            <a:gsLst>
              <a:gs pos="0">
                <a:srgbClr val="88D3CE"/>
              </a:gs>
              <a:gs pos="100000">
                <a:srgbClr val="423864"/>
              </a:gs>
            </a:gsLst>
            <a:lin ang="54007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J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119DE1-DC9E-244F-80D8-64AF27C13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43" y="920808"/>
            <a:ext cx="298935" cy="2989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89B889F-6B66-AC44-8480-B0ED01D3AD7A}"/>
              </a:ext>
            </a:extLst>
          </p:cNvPr>
          <p:cNvSpPr txBox="1"/>
          <p:nvPr/>
        </p:nvSpPr>
        <p:spPr>
          <a:xfrm>
            <a:off x="2159219" y="950221"/>
            <a:ext cx="20928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  <a:latin typeface="Times New Roman Tj" panose="02020603050405020304" pitchFamily="18" charset="0"/>
              </a:rPr>
              <a:t>1</a:t>
            </a:r>
            <a:r>
              <a:rPr lang="ru-RU" sz="1200" b="1" dirty="0">
                <a:solidFill>
                  <a:schemeClr val="bg2"/>
                </a:solidFill>
                <a:latin typeface="Times New Roman Tj" panose="02020603050405020304" pitchFamily="18" charset="0"/>
              </a:rPr>
              <a:t> сентября 2020 г.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28B081-48B3-414E-B2E1-1D2927960168}"/>
              </a:ext>
            </a:extLst>
          </p:cNvPr>
          <p:cNvSpPr txBox="1"/>
          <p:nvPr/>
        </p:nvSpPr>
        <p:spPr>
          <a:xfrm>
            <a:off x="2269507" y="1555646"/>
            <a:ext cx="2903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2"/>
                </a:solidFill>
                <a:latin typeface="Times New Roman Tj" panose="02020603050405020304" pitchFamily="18" charset="0"/>
              </a:rPr>
              <a:t>«Таджик Алмаз» (</a:t>
            </a:r>
            <a:r>
              <a:rPr lang="ru-RU" sz="1200" b="1" dirty="0" err="1">
                <a:solidFill>
                  <a:schemeClr val="bg2"/>
                </a:solidFill>
                <a:latin typeface="Times New Roman Tj" panose="02020603050405020304" pitchFamily="18" charset="0"/>
              </a:rPr>
              <a:t>Бобоев</a:t>
            </a:r>
            <a:r>
              <a:rPr lang="ru-RU" sz="1200" b="1" dirty="0">
                <a:solidFill>
                  <a:schemeClr val="bg2"/>
                </a:solidFill>
                <a:latin typeface="Times New Roman Tj" panose="02020603050405020304" pitchFamily="18" charset="0"/>
              </a:rPr>
              <a:t> Х.Р.)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D1F73C-35F2-1E4A-B127-ECF37B161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3" y="1515333"/>
            <a:ext cx="307777" cy="3077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46610C-95E0-444C-8766-E4696009C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23" y="2161275"/>
            <a:ext cx="307778" cy="3077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BAD108-83B0-424D-B8EF-A4E24B1393E3}"/>
              </a:ext>
            </a:extLst>
          </p:cNvPr>
          <p:cNvSpPr txBox="1"/>
          <p:nvPr/>
        </p:nvSpPr>
        <p:spPr>
          <a:xfrm>
            <a:off x="2227567" y="2238293"/>
            <a:ext cx="2405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2"/>
                </a:solidFill>
                <a:latin typeface="Times New Roman Tj" panose="02020603050405020304" pitchFamily="18" charset="0"/>
              </a:rPr>
              <a:t>Фильтр транспортных средств</a:t>
            </a:r>
            <a:endParaRPr lang="en-TJ" sz="1200" b="1" dirty="0">
              <a:solidFill>
                <a:schemeClr val="bg2"/>
              </a:solidFill>
              <a:latin typeface="Times New Roman Tj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447D8BE-4816-B54C-B545-CF3F4C3F72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423" y="2838651"/>
            <a:ext cx="298935" cy="29893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30F0ECB-488A-4142-AB36-119677A1BD28}"/>
              </a:ext>
            </a:extLst>
          </p:cNvPr>
          <p:cNvSpPr txBox="1"/>
          <p:nvPr/>
        </p:nvSpPr>
        <p:spPr>
          <a:xfrm>
            <a:off x="1479807" y="2875032"/>
            <a:ext cx="2281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2"/>
                </a:solidFill>
                <a:latin typeface="Times New Roman Tj" panose="02020603050405020304" pitchFamily="18" charset="0"/>
              </a:rPr>
              <a:t>1 гектар участок земли</a:t>
            </a:r>
            <a:endParaRPr lang="en-TJ" sz="1200" b="1" dirty="0">
              <a:solidFill>
                <a:schemeClr val="bg2"/>
              </a:solidFill>
              <a:latin typeface="Times New Roman Tj" panose="02020603050405020304" pitchFamily="18" charset="0"/>
            </a:endParaRPr>
          </a:p>
          <a:p>
            <a:endParaRPr lang="en-TJ" sz="1600" b="1" dirty="0">
              <a:solidFill>
                <a:schemeClr val="bg2"/>
              </a:solidFill>
              <a:latin typeface="Times New Roman Tj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FD5D466-AB47-6D4C-AD73-29E84C33E0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480" y="3595886"/>
            <a:ext cx="307777" cy="307777"/>
          </a:xfrm>
          <a:prstGeom prst="rect">
            <a:avLst/>
          </a:prstGeom>
        </p:spPr>
      </p:pic>
      <p:sp>
        <p:nvSpPr>
          <p:cNvPr id="22" name="Pentagon 21">
            <a:extLst>
              <a:ext uri="{FF2B5EF4-FFF2-40B4-BE49-F238E27FC236}">
                <a16:creationId xmlns:a16="http://schemas.microsoft.com/office/drawing/2014/main" id="{A06898B7-D6BE-1E44-BB04-178F7A48A604}"/>
              </a:ext>
            </a:extLst>
          </p:cNvPr>
          <p:cNvSpPr/>
          <p:nvPr/>
        </p:nvSpPr>
        <p:spPr>
          <a:xfrm>
            <a:off x="1584434" y="3562030"/>
            <a:ext cx="2176540" cy="323261"/>
          </a:xfrm>
          <a:prstGeom prst="homePlate">
            <a:avLst/>
          </a:prstGeom>
          <a:gradFill>
            <a:gsLst>
              <a:gs pos="0">
                <a:srgbClr val="88D3CE"/>
              </a:gs>
              <a:gs pos="100000">
                <a:srgbClr val="423864"/>
              </a:gs>
            </a:gsLst>
            <a:lin ang="54007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J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6E6479-F27C-4E47-863F-8D86CF5676EB}"/>
              </a:ext>
            </a:extLst>
          </p:cNvPr>
          <p:cNvSpPr txBox="1"/>
          <p:nvPr/>
        </p:nvSpPr>
        <p:spPr>
          <a:xfrm>
            <a:off x="1565592" y="3563839"/>
            <a:ext cx="2254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J" sz="1200" b="1" dirty="0">
                <a:solidFill>
                  <a:schemeClr val="bg2"/>
                </a:solidFill>
                <a:latin typeface="Times New Roman Tj" panose="02020603050405020304" pitchFamily="18" charset="0"/>
              </a:rPr>
              <a:t> 1.5 млн </a:t>
            </a:r>
            <a:r>
              <a:rPr lang="ru-RU" sz="1200" b="1" dirty="0" err="1">
                <a:solidFill>
                  <a:schemeClr val="bg2"/>
                </a:solidFill>
                <a:latin typeface="Times New Roman Tj" panose="02020603050405020304" pitchFamily="18" charset="0"/>
              </a:rPr>
              <a:t>сомони</a:t>
            </a:r>
            <a:endParaRPr lang="en-TJ" sz="1200" b="1" dirty="0">
              <a:solidFill>
                <a:schemeClr val="bg2"/>
              </a:solidFill>
              <a:latin typeface="Times New Roman Tj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B7D372B-DB56-D741-A0A0-A2F83A3720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88" y="4143634"/>
            <a:ext cx="372453" cy="372453"/>
          </a:xfrm>
          <a:prstGeom prst="rect">
            <a:avLst/>
          </a:prstGeom>
        </p:spPr>
      </p:pic>
      <p:sp>
        <p:nvSpPr>
          <p:cNvPr id="25" name="Pentagon 24">
            <a:extLst>
              <a:ext uri="{FF2B5EF4-FFF2-40B4-BE49-F238E27FC236}">
                <a16:creationId xmlns:a16="http://schemas.microsoft.com/office/drawing/2014/main" id="{C39FC37F-9BFB-554C-A232-58CEABD22C2F}"/>
              </a:ext>
            </a:extLst>
          </p:cNvPr>
          <p:cNvSpPr/>
          <p:nvPr/>
        </p:nvSpPr>
        <p:spPr>
          <a:xfrm>
            <a:off x="2580783" y="4177364"/>
            <a:ext cx="2136253" cy="333185"/>
          </a:xfrm>
          <a:prstGeom prst="homePlate">
            <a:avLst/>
          </a:prstGeom>
          <a:gradFill>
            <a:gsLst>
              <a:gs pos="0">
                <a:srgbClr val="88D3CE"/>
              </a:gs>
              <a:gs pos="100000">
                <a:srgbClr val="423864"/>
              </a:gs>
            </a:gsLst>
            <a:lin ang="54007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J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C9BA8E-8AF0-7D40-A6E8-C87EFE74ADC0}"/>
              </a:ext>
            </a:extLst>
          </p:cNvPr>
          <p:cNvSpPr txBox="1"/>
          <p:nvPr/>
        </p:nvSpPr>
        <p:spPr>
          <a:xfrm>
            <a:off x="2580783" y="4212334"/>
            <a:ext cx="2281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J" sz="1200" b="1" dirty="0">
                <a:solidFill>
                  <a:schemeClr val="bg2"/>
                </a:solidFill>
                <a:latin typeface="Times New Roman Tj" panose="02020603050405020304" pitchFamily="18" charset="0"/>
              </a:rPr>
              <a:t>20 мест</a:t>
            </a:r>
          </a:p>
        </p:txBody>
      </p:sp>
      <p:pic>
        <p:nvPicPr>
          <p:cNvPr id="27" name="Picture 26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A53C2F60-213A-1541-A795-AFF31BD9D47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323" t="3511" r="17499" b="25446"/>
          <a:stretch/>
        </p:blipFill>
        <p:spPr>
          <a:xfrm>
            <a:off x="5013174" y="792864"/>
            <a:ext cx="3281922" cy="209548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6B5EC71-7E1B-CD47-8BD2-1D31726B0F99}"/>
              </a:ext>
            </a:extLst>
          </p:cNvPr>
          <p:cNvSpPr txBox="1"/>
          <p:nvPr/>
        </p:nvSpPr>
        <p:spPr>
          <a:xfrm>
            <a:off x="409078" y="910901"/>
            <a:ext cx="1796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 Tj" panose="02020603050405020304" pitchFamily="18" charset="0"/>
              </a:rPr>
              <a:t>Дата регистрации</a:t>
            </a:r>
            <a:r>
              <a:rPr lang="en-US" dirty="0">
                <a:latin typeface="Times New Roman Tj" panose="02020603050405020304" pitchFamily="18" charset="0"/>
              </a:rPr>
              <a:t> </a:t>
            </a:r>
            <a:r>
              <a:rPr lang="ru-RU" dirty="0">
                <a:latin typeface="Times New Roman Tj" panose="02020603050405020304" pitchFamily="18" charset="0"/>
              </a:rPr>
              <a:t>-</a:t>
            </a:r>
            <a:endParaRPr lang="en-TJ" dirty="0">
              <a:latin typeface="Times New Roman Tj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3F7AEEE-C47F-C949-A556-65F71E7FB277}"/>
              </a:ext>
            </a:extLst>
          </p:cNvPr>
          <p:cNvSpPr txBox="1"/>
          <p:nvPr/>
        </p:nvSpPr>
        <p:spPr>
          <a:xfrm>
            <a:off x="393544" y="1508098"/>
            <a:ext cx="1987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 Tj" panose="02020603050405020304" pitchFamily="18" charset="0"/>
              </a:rPr>
              <a:t>Название </a:t>
            </a:r>
            <a:r>
              <a:rPr lang="ru-RU" dirty="0">
                <a:latin typeface="Times New Roman Tj" panose="02020603050405020304" pitchFamily="18" charset="0"/>
              </a:rPr>
              <a:t>компании</a:t>
            </a:r>
            <a:r>
              <a:rPr lang="en-TJ" dirty="0">
                <a:latin typeface="Times New Roman Tj" panose="02020603050405020304" pitchFamily="18" charset="0"/>
              </a:rPr>
              <a:t> -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24CEC1-A9CD-B749-8606-1304AA3402FF}"/>
              </a:ext>
            </a:extLst>
          </p:cNvPr>
          <p:cNvSpPr txBox="1"/>
          <p:nvPr/>
        </p:nvSpPr>
        <p:spPr>
          <a:xfrm>
            <a:off x="397745" y="2194648"/>
            <a:ext cx="1987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 Tj" panose="02020603050405020304" pitchFamily="18" charset="0"/>
              </a:rPr>
              <a:t>Сфера деятельности -</a:t>
            </a:r>
            <a:endParaRPr lang="en-TJ" dirty="0">
              <a:latin typeface="Times New Roman Tj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582151-03F7-5545-978C-7433FC60A76E}"/>
              </a:ext>
            </a:extLst>
          </p:cNvPr>
          <p:cNvSpPr txBox="1"/>
          <p:nvPr/>
        </p:nvSpPr>
        <p:spPr>
          <a:xfrm>
            <a:off x="429537" y="2838651"/>
            <a:ext cx="1077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 Tj" panose="02020603050405020304" pitchFamily="18" charset="0"/>
              </a:rPr>
              <a:t>Площадь</a:t>
            </a:r>
            <a:r>
              <a:rPr lang="en-TJ" dirty="0">
                <a:latin typeface="Times New Roman Tj" panose="02020603050405020304" pitchFamily="18" charset="0"/>
              </a:rPr>
              <a:t> - 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7227594-1D3A-4645-B5E9-2D025157E7C4}"/>
              </a:ext>
            </a:extLst>
          </p:cNvPr>
          <p:cNvSpPr txBox="1"/>
          <p:nvPr/>
        </p:nvSpPr>
        <p:spPr>
          <a:xfrm>
            <a:off x="409078" y="3563839"/>
            <a:ext cx="1236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 Tj" panose="02020603050405020304" pitchFamily="18" charset="0"/>
              </a:rPr>
              <a:t>Стоимость - </a:t>
            </a:r>
            <a:endParaRPr lang="en-TJ" dirty="0">
              <a:latin typeface="Times New Roman Tj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FAAE98-B526-974C-8C50-018E1876E141}"/>
              </a:ext>
            </a:extLst>
          </p:cNvPr>
          <p:cNvSpPr txBox="1"/>
          <p:nvPr/>
        </p:nvSpPr>
        <p:spPr>
          <a:xfrm>
            <a:off x="409076" y="4181556"/>
            <a:ext cx="2176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 Tj" panose="02020603050405020304" pitchFamily="18" charset="0"/>
              </a:rPr>
              <a:t>Создание рабочих мест - </a:t>
            </a:r>
            <a:endParaRPr lang="en-TJ" dirty="0">
              <a:latin typeface="Times New Roman Tj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685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ell.Dell-ПК\Desktop\Новая папка (3)\DSC_08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5237" y="0"/>
            <a:ext cx="7597841" cy="5051779"/>
          </a:xfrm>
          <a:prstGeom prst="rect">
            <a:avLst/>
          </a:prstGeom>
          <a:noFill/>
        </p:spPr>
      </p:pic>
      <p:sp>
        <p:nvSpPr>
          <p:cNvPr id="45" name="Прямоугольник 25">
            <a:extLst>
              <a:ext uri="{FF2B5EF4-FFF2-40B4-BE49-F238E27FC236}">
                <a16:creationId xmlns:a16="http://schemas.microsoft.com/office/drawing/2014/main" id="{5F487C94-ECE1-D047-B6A0-D56660AF957D}"/>
              </a:ext>
            </a:extLst>
          </p:cNvPr>
          <p:cNvSpPr/>
          <p:nvPr/>
        </p:nvSpPr>
        <p:spPr>
          <a:xfrm>
            <a:off x="468606" y="0"/>
            <a:ext cx="8391101" cy="5143500"/>
          </a:xfrm>
          <a:prstGeom prst="rect">
            <a:avLst/>
          </a:prstGeom>
          <a:gradFill flip="none" rotWithShape="1">
            <a:gsLst>
              <a:gs pos="4000">
                <a:schemeClr val="accent4">
                  <a:lumMod val="10000"/>
                  <a:alpha val="81000"/>
                </a:schemeClr>
              </a:gs>
              <a:gs pos="3000">
                <a:schemeClr val="bg1">
                  <a:lumMod val="85000"/>
                  <a:shade val="67500"/>
                  <a:satMod val="115000"/>
                  <a:alpha val="27000"/>
                </a:schemeClr>
              </a:gs>
              <a:gs pos="83000">
                <a:schemeClr val="accent5">
                  <a:lumMod val="75000"/>
                  <a:alpha val="8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6" name="Google Shape;886;p67">
            <a:extLst>
              <a:ext uri="{FF2B5EF4-FFF2-40B4-BE49-F238E27FC236}">
                <a16:creationId xmlns:a16="http://schemas.microsoft.com/office/drawing/2014/main" id="{3BF30008-4DA2-234A-A76D-EE9765642A0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2436728" y="3407383"/>
            <a:ext cx="4255117" cy="8310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Спасибо!</a:t>
            </a:r>
            <a:endParaRPr dirty="0"/>
          </a:p>
        </p:txBody>
      </p:sp>
      <p:pic>
        <p:nvPicPr>
          <p:cNvPr id="47" name="Рисунок 6">
            <a:extLst>
              <a:ext uri="{FF2B5EF4-FFF2-40B4-BE49-F238E27FC236}">
                <a16:creationId xmlns:a16="http://schemas.microsoft.com/office/drawing/2014/main" id="{7D97CA35-F624-8A4F-9D9D-BE4616CF8D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" b="43896"/>
          <a:stretch/>
        </p:blipFill>
        <p:spPr>
          <a:xfrm>
            <a:off x="2544494" y="1639764"/>
            <a:ext cx="4046182" cy="1627200"/>
          </a:xfrm>
          <a:prstGeom prst="rect">
            <a:avLst/>
          </a:prstGeom>
          <a:noFill/>
        </p:spPr>
      </p:pic>
      <p:sp>
        <p:nvSpPr>
          <p:cNvPr id="48" name="Google Shape;886;p67">
            <a:extLst>
              <a:ext uri="{FF2B5EF4-FFF2-40B4-BE49-F238E27FC236}">
                <a16:creationId xmlns:a16="http://schemas.microsoft.com/office/drawing/2014/main" id="{A2621253-37D0-E04E-A930-A880F02DB609}"/>
              </a:ext>
            </a:extLst>
          </p:cNvPr>
          <p:cNvSpPr txBox="1">
            <a:spLocks/>
          </p:cNvSpPr>
          <p:nvPr/>
        </p:nvSpPr>
        <p:spPr>
          <a:xfrm flipH="1">
            <a:off x="1375500" y="4154871"/>
            <a:ext cx="63930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Squada One"/>
              <a:buNone/>
              <a:defRPr sz="6000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Righteous"/>
              <a:buNone/>
              <a:defRPr sz="52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Righteous"/>
              <a:buNone/>
              <a:defRPr sz="52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Righteous"/>
              <a:buNone/>
              <a:defRPr sz="52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Righteous"/>
              <a:buNone/>
              <a:defRPr sz="52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Righteous"/>
              <a:buNone/>
              <a:defRPr sz="52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Righteous"/>
              <a:buNone/>
              <a:defRPr sz="52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Righteous"/>
              <a:buNone/>
              <a:defRPr sz="52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Righteous"/>
              <a:buNone/>
              <a:defRPr sz="52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r>
              <a:rPr lang="ru-R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Мечты сбываются, когда вы инвестируете в СЭЗ «Куляб»!!!</a:t>
            </a:r>
          </a:p>
        </p:txBody>
      </p:sp>
      <p:grpSp>
        <p:nvGrpSpPr>
          <p:cNvPr id="49" name="Google Shape;8808;p64">
            <a:extLst>
              <a:ext uri="{FF2B5EF4-FFF2-40B4-BE49-F238E27FC236}">
                <a16:creationId xmlns:a16="http://schemas.microsoft.com/office/drawing/2014/main" id="{B534422C-35B1-5A43-AD03-80C12345042B}"/>
              </a:ext>
            </a:extLst>
          </p:cNvPr>
          <p:cNvGrpSpPr/>
          <p:nvPr/>
        </p:nvGrpSpPr>
        <p:grpSpPr>
          <a:xfrm>
            <a:off x="8479563" y="272141"/>
            <a:ext cx="145715" cy="127157"/>
            <a:chOff x="-1199300" y="3279250"/>
            <a:chExt cx="293025" cy="206400"/>
          </a:xfrm>
          <a:solidFill>
            <a:schemeClr val="accent5">
              <a:lumMod val="50000"/>
            </a:schemeClr>
          </a:solidFill>
        </p:grpSpPr>
        <p:sp>
          <p:nvSpPr>
            <p:cNvPr id="50" name="Google Shape;8809;p64">
              <a:extLst>
                <a:ext uri="{FF2B5EF4-FFF2-40B4-BE49-F238E27FC236}">
                  <a16:creationId xmlns:a16="http://schemas.microsoft.com/office/drawing/2014/main" id="{51B0B401-D9A2-E347-B1C0-CF94C39C8CAB}"/>
                </a:ext>
              </a:extLst>
            </p:cNvPr>
            <p:cNvSpPr/>
            <p:nvPr/>
          </p:nvSpPr>
          <p:spPr>
            <a:xfrm>
              <a:off x="-1183550" y="3395050"/>
              <a:ext cx="261525" cy="90600"/>
            </a:xfrm>
            <a:custGeom>
              <a:avLst/>
              <a:gdLst/>
              <a:ahLst/>
              <a:cxnLst/>
              <a:rect l="l" t="t" r="r" b="b"/>
              <a:pathLst>
                <a:path w="10461" h="3624" extrusionOk="0">
                  <a:moveTo>
                    <a:pt x="3498" y="0"/>
                  </a:moveTo>
                  <a:lnTo>
                    <a:pt x="1" y="3529"/>
                  </a:lnTo>
                  <a:cubicBezTo>
                    <a:pt x="127" y="3623"/>
                    <a:pt x="284" y="3623"/>
                    <a:pt x="442" y="3623"/>
                  </a:cubicBezTo>
                  <a:lnTo>
                    <a:pt x="10051" y="3623"/>
                  </a:lnTo>
                  <a:cubicBezTo>
                    <a:pt x="10208" y="3623"/>
                    <a:pt x="10366" y="3560"/>
                    <a:pt x="10460" y="3529"/>
                  </a:cubicBezTo>
                  <a:lnTo>
                    <a:pt x="6963" y="0"/>
                  </a:lnTo>
                  <a:lnTo>
                    <a:pt x="5986" y="977"/>
                  </a:lnTo>
                  <a:cubicBezTo>
                    <a:pt x="5797" y="1166"/>
                    <a:pt x="5522" y="1260"/>
                    <a:pt x="5242" y="1260"/>
                  </a:cubicBezTo>
                  <a:cubicBezTo>
                    <a:pt x="4963" y="1260"/>
                    <a:pt x="4679" y="1166"/>
                    <a:pt x="4474" y="977"/>
                  </a:cubicBezTo>
                  <a:lnTo>
                    <a:pt x="349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/>
                </a:solidFill>
              </a:endParaRPr>
            </a:p>
          </p:txBody>
        </p:sp>
        <p:sp>
          <p:nvSpPr>
            <p:cNvPr id="51" name="Google Shape;8810;p64">
              <a:extLst>
                <a:ext uri="{FF2B5EF4-FFF2-40B4-BE49-F238E27FC236}">
                  <a16:creationId xmlns:a16="http://schemas.microsoft.com/office/drawing/2014/main" id="{DB620CC1-7A0F-CB4C-B828-AA7CE05F4C67}"/>
                </a:ext>
              </a:extLst>
            </p:cNvPr>
            <p:cNvSpPr/>
            <p:nvPr/>
          </p:nvSpPr>
          <p:spPr>
            <a:xfrm>
              <a:off x="-1184350" y="3279250"/>
              <a:ext cx="261525" cy="147825"/>
            </a:xfrm>
            <a:custGeom>
              <a:avLst/>
              <a:gdLst/>
              <a:ahLst/>
              <a:cxnLst/>
              <a:rect l="l" t="t" r="r" b="b"/>
              <a:pathLst>
                <a:path w="10460" h="5176" extrusionOk="0">
                  <a:moveTo>
                    <a:pt x="410" y="1"/>
                  </a:moveTo>
                  <a:cubicBezTo>
                    <a:pt x="252" y="1"/>
                    <a:pt x="95" y="64"/>
                    <a:pt x="0" y="95"/>
                  </a:cubicBezTo>
                  <a:lnTo>
                    <a:pt x="3781" y="3876"/>
                  </a:lnTo>
                  <a:lnTo>
                    <a:pt x="4978" y="5105"/>
                  </a:lnTo>
                  <a:cubicBezTo>
                    <a:pt x="5041" y="5152"/>
                    <a:pt x="5143" y="5175"/>
                    <a:pt x="5246" y="5175"/>
                  </a:cubicBezTo>
                  <a:cubicBezTo>
                    <a:pt x="5348" y="5175"/>
                    <a:pt x="5450" y="5152"/>
                    <a:pt x="5513" y="5105"/>
                  </a:cubicBezTo>
                  <a:lnTo>
                    <a:pt x="6711" y="3876"/>
                  </a:lnTo>
                  <a:lnTo>
                    <a:pt x="10460" y="95"/>
                  </a:lnTo>
                  <a:cubicBezTo>
                    <a:pt x="10334" y="1"/>
                    <a:pt x="10176" y="1"/>
                    <a:pt x="100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/>
                </a:solidFill>
              </a:endParaRPr>
            </a:p>
          </p:txBody>
        </p:sp>
        <p:sp>
          <p:nvSpPr>
            <p:cNvPr id="52" name="Google Shape;8811;p64">
              <a:extLst>
                <a:ext uri="{FF2B5EF4-FFF2-40B4-BE49-F238E27FC236}">
                  <a16:creationId xmlns:a16="http://schemas.microsoft.com/office/drawing/2014/main" id="{90003C00-F254-2F49-89FF-6469DD731D9D}"/>
                </a:ext>
              </a:extLst>
            </p:cNvPr>
            <p:cNvSpPr/>
            <p:nvPr/>
          </p:nvSpPr>
          <p:spPr>
            <a:xfrm>
              <a:off x="-1199300" y="3294225"/>
              <a:ext cx="90600" cy="175650"/>
            </a:xfrm>
            <a:custGeom>
              <a:avLst/>
              <a:gdLst/>
              <a:ahLst/>
              <a:cxnLst/>
              <a:rect l="l" t="t" r="r" b="b"/>
              <a:pathLst>
                <a:path w="3624" h="7026" extrusionOk="0">
                  <a:moveTo>
                    <a:pt x="126" y="0"/>
                  </a:moveTo>
                  <a:cubicBezTo>
                    <a:pt x="32" y="126"/>
                    <a:pt x="0" y="284"/>
                    <a:pt x="0" y="441"/>
                  </a:cubicBezTo>
                  <a:lnTo>
                    <a:pt x="0" y="6585"/>
                  </a:lnTo>
                  <a:cubicBezTo>
                    <a:pt x="0" y="6742"/>
                    <a:pt x="32" y="6900"/>
                    <a:pt x="126" y="7026"/>
                  </a:cubicBezTo>
                  <a:lnTo>
                    <a:pt x="3624" y="346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/>
                </a:solidFill>
              </a:endParaRPr>
            </a:p>
          </p:txBody>
        </p:sp>
        <p:sp>
          <p:nvSpPr>
            <p:cNvPr id="53" name="Google Shape;8812;p64">
              <a:extLst>
                <a:ext uri="{FF2B5EF4-FFF2-40B4-BE49-F238E27FC236}">
                  <a16:creationId xmlns:a16="http://schemas.microsoft.com/office/drawing/2014/main" id="{A346B4B9-D8AC-FC47-ACEA-9FF2D9D3D3A1}"/>
                </a:ext>
              </a:extLst>
            </p:cNvPr>
            <p:cNvSpPr/>
            <p:nvPr/>
          </p:nvSpPr>
          <p:spPr>
            <a:xfrm>
              <a:off x="-996875" y="3294225"/>
              <a:ext cx="90600" cy="177225"/>
            </a:xfrm>
            <a:custGeom>
              <a:avLst/>
              <a:gdLst/>
              <a:ahLst/>
              <a:cxnLst/>
              <a:rect l="l" t="t" r="r" b="b"/>
              <a:pathLst>
                <a:path w="3624" h="7089" extrusionOk="0">
                  <a:moveTo>
                    <a:pt x="3529" y="0"/>
                  </a:moveTo>
                  <a:lnTo>
                    <a:pt x="0" y="3529"/>
                  </a:lnTo>
                  <a:lnTo>
                    <a:pt x="3529" y="7089"/>
                  </a:lnTo>
                  <a:cubicBezTo>
                    <a:pt x="3592" y="6963"/>
                    <a:pt x="3623" y="6805"/>
                    <a:pt x="3623" y="6648"/>
                  </a:cubicBezTo>
                  <a:lnTo>
                    <a:pt x="3623" y="504"/>
                  </a:lnTo>
                  <a:cubicBezTo>
                    <a:pt x="3592" y="284"/>
                    <a:pt x="3560" y="126"/>
                    <a:pt x="35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/>
                </a:solidFill>
              </a:endParaRPr>
            </a:p>
          </p:txBody>
        </p:sp>
      </p:grpSp>
      <p:grpSp>
        <p:nvGrpSpPr>
          <p:cNvPr id="54" name="Google Shape;8770;p64">
            <a:extLst>
              <a:ext uri="{FF2B5EF4-FFF2-40B4-BE49-F238E27FC236}">
                <a16:creationId xmlns:a16="http://schemas.microsoft.com/office/drawing/2014/main" id="{D9938EDE-04BB-2A40-9C64-E3D5BBECFD5A}"/>
              </a:ext>
            </a:extLst>
          </p:cNvPr>
          <p:cNvGrpSpPr/>
          <p:nvPr/>
        </p:nvGrpSpPr>
        <p:grpSpPr>
          <a:xfrm>
            <a:off x="8497918" y="990398"/>
            <a:ext cx="142434" cy="208579"/>
            <a:chOff x="-6689825" y="3992050"/>
            <a:chExt cx="293025" cy="291250"/>
          </a:xfrm>
          <a:solidFill>
            <a:schemeClr val="accent5">
              <a:lumMod val="50000"/>
            </a:schemeClr>
          </a:solidFill>
        </p:grpSpPr>
        <p:sp>
          <p:nvSpPr>
            <p:cNvPr id="55" name="Google Shape;8771;p64">
              <a:extLst>
                <a:ext uri="{FF2B5EF4-FFF2-40B4-BE49-F238E27FC236}">
                  <a16:creationId xmlns:a16="http://schemas.microsoft.com/office/drawing/2014/main" id="{9286F5A4-00E4-874C-96C1-9329863573FD}"/>
                </a:ext>
              </a:extLst>
            </p:cNvPr>
            <p:cNvSpPr/>
            <p:nvPr/>
          </p:nvSpPr>
          <p:spPr>
            <a:xfrm>
              <a:off x="-6547275" y="3992050"/>
              <a:ext cx="30750" cy="65400"/>
            </a:xfrm>
            <a:custGeom>
              <a:avLst/>
              <a:gdLst/>
              <a:ahLst/>
              <a:cxnLst/>
              <a:rect l="l" t="t" r="r" b="b"/>
              <a:pathLst>
                <a:path w="1230" h="2616" extrusionOk="0">
                  <a:moveTo>
                    <a:pt x="1229" y="1"/>
                  </a:moveTo>
                  <a:cubicBezTo>
                    <a:pt x="757" y="379"/>
                    <a:pt x="284" y="1355"/>
                    <a:pt x="1" y="2616"/>
                  </a:cubicBezTo>
                  <a:lnTo>
                    <a:pt x="1229" y="2616"/>
                  </a:lnTo>
                  <a:lnTo>
                    <a:pt x="122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/>
                </a:solidFill>
              </a:endParaRPr>
            </a:p>
          </p:txBody>
        </p:sp>
        <p:sp>
          <p:nvSpPr>
            <p:cNvPr id="56" name="Google Shape;8772;p64">
              <a:extLst>
                <a:ext uri="{FF2B5EF4-FFF2-40B4-BE49-F238E27FC236}">
                  <a16:creationId xmlns:a16="http://schemas.microsoft.com/office/drawing/2014/main" id="{5AB6B19C-AC15-FA49-B2DC-380537912339}"/>
                </a:ext>
              </a:extLst>
            </p:cNvPr>
            <p:cNvSpPr/>
            <p:nvPr/>
          </p:nvSpPr>
          <p:spPr>
            <a:xfrm>
              <a:off x="-6547275" y="4143275"/>
              <a:ext cx="30750" cy="64600"/>
            </a:xfrm>
            <a:custGeom>
              <a:avLst/>
              <a:gdLst/>
              <a:ahLst/>
              <a:cxnLst/>
              <a:rect l="l" t="t" r="r" b="b"/>
              <a:pathLst>
                <a:path w="1230" h="2584" extrusionOk="0">
                  <a:moveTo>
                    <a:pt x="1" y="1"/>
                  </a:moveTo>
                  <a:cubicBezTo>
                    <a:pt x="284" y="1261"/>
                    <a:pt x="757" y="2237"/>
                    <a:pt x="1229" y="2584"/>
                  </a:cubicBezTo>
                  <a:lnTo>
                    <a:pt x="122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/>
                </a:solidFill>
              </a:endParaRPr>
            </a:p>
          </p:txBody>
        </p:sp>
        <p:sp>
          <p:nvSpPr>
            <p:cNvPr id="57" name="Google Shape;8773;p64">
              <a:extLst>
                <a:ext uri="{FF2B5EF4-FFF2-40B4-BE49-F238E27FC236}">
                  <a16:creationId xmlns:a16="http://schemas.microsoft.com/office/drawing/2014/main" id="{BB3A002A-2724-6A46-92A9-5AC18D5AA2FD}"/>
                </a:ext>
              </a:extLst>
            </p:cNvPr>
            <p:cNvSpPr/>
            <p:nvPr/>
          </p:nvSpPr>
          <p:spPr>
            <a:xfrm>
              <a:off x="-6551200" y="4073975"/>
              <a:ext cx="34675" cy="51200"/>
            </a:xfrm>
            <a:custGeom>
              <a:avLst/>
              <a:gdLst/>
              <a:ahLst/>
              <a:cxnLst/>
              <a:rect l="l" t="t" r="r" b="b"/>
              <a:pathLst>
                <a:path w="1387" h="2048" extrusionOk="0">
                  <a:moveTo>
                    <a:pt x="63" y="0"/>
                  </a:moveTo>
                  <a:cubicBezTo>
                    <a:pt x="0" y="725"/>
                    <a:pt x="0" y="1355"/>
                    <a:pt x="63" y="2048"/>
                  </a:cubicBezTo>
                  <a:lnTo>
                    <a:pt x="1386" y="2048"/>
                  </a:lnTo>
                  <a:lnTo>
                    <a:pt x="13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/>
                </a:solidFill>
              </a:endParaRPr>
            </a:p>
          </p:txBody>
        </p:sp>
        <p:sp>
          <p:nvSpPr>
            <p:cNvPr id="58" name="Google Shape;8774;p64">
              <a:extLst>
                <a:ext uri="{FF2B5EF4-FFF2-40B4-BE49-F238E27FC236}">
                  <a16:creationId xmlns:a16="http://schemas.microsoft.com/office/drawing/2014/main" id="{4B7A4C64-D108-3C43-A7FD-1F1305356E28}"/>
                </a:ext>
              </a:extLst>
            </p:cNvPr>
            <p:cNvSpPr/>
            <p:nvPr/>
          </p:nvSpPr>
          <p:spPr>
            <a:xfrm>
              <a:off x="-6475600" y="3994425"/>
              <a:ext cx="70125" cy="63025"/>
            </a:xfrm>
            <a:custGeom>
              <a:avLst/>
              <a:gdLst/>
              <a:ahLst/>
              <a:cxnLst/>
              <a:rect l="l" t="t" r="r" b="b"/>
              <a:pathLst>
                <a:path w="2805" h="2521" extrusionOk="0">
                  <a:moveTo>
                    <a:pt x="1" y="0"/>
                  </a:moveTo>
                  <a:cubicBezTo>
                    <a:pt x="442" y="630"/>
                    <a:pt x="757" y="1512"/>
                    <a:pt x="946" y="2521"/>
                  </a:cubicBezTo>
                  <a:lnTo>
                    <a:pt x="2805" y="2521"/>
                  </a:lnTo>
                  <a:cubicBezTo>
                    <a:pt x="2301" y="1292"/>
                    <a:pt x="1261" y="347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/>
                </a:solidFill>
              </a:endParaRPr>
            </a:p>
          </p:txBody>
        </p:sp>
        <p:sp>
          <p:nvSpPr>
            <p:cNvPr id="59" name="Google Shape;8775;p64">
              <a:extLst>
                <a:ext uri="{FF2B5EF4-FFF2-40B4-BE49-F238E27FC236}">
                  <a16:creationId xmlns:a16="http://schemas.microsoft.com/office/drawing/2014/main" id="{3AA9F24B-930E-0643-B474-9E44DEAC6D05}"/>
                </a:ext>
              </a:extLst>
            </p:cNvPr>
            <p:cNvSpPr/>
            <p:nvPr/>
          </p:nvSpPr>
          <p:spPr>
            <a:xfrm>
              <a:off x="-6449600" y="4073975"/>
              <a:ext cx="52800" cy="51200"/>
            </a:xfrm>
            <a:custGeom>
              <a:avLst/>
              <a:gdLst/>
              <a:ahLst/>
              <a:cxnLst/>
              <a:rect l="l" t="t" r="r" b="b"/>
              <a:pathLst>
                <a:path w="2112" h="2048" extrusionOk="0">
                  <a:moveTo>
                    <a:pt x="0" y="0"/>
                  </a:moveTo>
                  <a:cubicBezTo>
                    <a:pt x="63" y="725"/>
                    <a:pt x="63" y="1355"/>
                    <a:pt x="0" y="2048"/>
                  </a:cubicBezTo>
                  <a:lnTo>
                    <a:pt x="1954" y="2048"/>
                  </a:lnTo>
                  <a:cubicBezTo>
                    <a:pt x="2048" y="1733"/>
                    <a:pt x="2080" y="1386"/>
                    <a:pt x="2080" y="1040"/>
                  </a:cubicBezTo>
                  <a:cubicBezTo>
                    <a:pt x="2111" y="662"/>
                    <a:pt x="2048" y="347"/>
                    <a:pt x="19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/>
                </a:solidFill>
              </a:endParaRPr>
            </a:p>
          </p:txBody>
        </p:sp>
        <p:sp>
          <p:nvSpPr>
            <p:cNvPr id="60" name="Google Shape;8776;p64">
              <a:extLst>
                <a:ext uri="{FF2B5EF4-FFF2-40B4-BE49-F238E27FC236}">
                  <a16:creationId xmlns:a16="http://schemas.microsoft.com/office/drawing/2014/main" id="{7619DD88-282A-AD44-A5A0-8870C3C3E187}"/>
                </a:ext>
              </a:extLst>
            </p:cNvPr>
            <p:cNvSpPr/>
            <p:nvPr/>
          </p:nvSpPr>
          <p:spPr>
            <a:xfrm>
              <a:off x="-6500000" y="3992050"/>
              <a:ext cx="30725" cy="65400"/>
            </a:xfrm>
            <a:custGeom>
              <a:avLst/>
              <a:gdLst/>
              <a:ahLst/>
              <a:cxnLst/>
              <a:rect l="l" t="t" r="r" b="b"/>
              <a:pathLst>
                <a:path w="1229" h="2616" extrusionOk="0">
                  <a:moveTo>
                    <a:pt x="0" y="1"/>
                  </a:moveTo>
                  <a:lnTo>
                    <a:pt x="0" y="2616"/>
                  </a:lnTo>
                  <a:lnTo>
                    <a:pt x="1229" y="2616"/>
                  </a:lnTo>
                  <a:cubicBezTo>
                    <a:pt x="977" y="1355"/>
                    <a:pt x="473" y="379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/>
                </a:solidFill>
              </a:endParaRPr>
            </a:p>
          </p:txBody>
        </p:sp>
        <p:sp>
          <p:nvSpPr>
            <p:cNvPr id="61" name="Google Shape;8777;p64">
              <a:extLst>
                <a:ext uri="{FF2B5EF4-FFF2-40B4-BE49-F238E27FC236}">
                  <a16:creationId xmlns:a16="http://schemas.microsoft.com/office/drawing/2014/main" id="{07623936-220F-AA48-B56D-62B5B116EF63}"/>
                </a:ext>
              </a:extLst>
            </p:cNvPr>
            <p:cNvSpPr/>
            <p:nvPr/>
          </p:nvSpPr>
          <p:spPr>
            <a:xfrm>
              <a:off x="-6500000" y="4143275"/>
              <a:ext cx="30725" cy="64600"/>
            </a:xfrm>
            <a:custGeom>
              <a:avLst/>
              <a:gdLst/>
              <a:ahLst/>
              <a:cxnLst/>
              <a:rect l="l" t="t" r="r" b="b"/>
              <a:pathLst>
                <a:path w="1229" h="2584" extrusionOk="0">
                  <a:moveTo>
                    <a:pt x="0" y="1"/>
                  </a:moveTo>
                  <a:lnTo>
                    <a:pt x="0" y="2584"/>
                  </a:lnTo>
                  <a:cubicBezTo>
                    <a:pt x="473" y="2237"/>
                    <a:pt x="945" y="1261"/>
                    <a:pt x="12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/>
                </a:solidFill>
              </a:endParaRPr>
            </a:p>
          </p:txBody>
        </p:sp>
        <p:sp>
          <p:nvSpPr>
            <p:cNvPr id="62" name="Google Shape;8778;p64">
              <a:extLst>
                <a:ext uri="{FF2B5EF4-FFF2-40B4-BE49-F238E27FC236}">
                  <a16:creationId xmlns:a16="http://schemas.microsoft.com/office/drawing/2014/main" id="{1D625C5C-E8EA-E54D-83A2-38717EE2BDE8}"/>
                </a:ext>
              </a:extLst>
            </p:cNvPr>
            <p:cNvSpPr/>
            <p:nvPr/>
          </p:nvSpPr>
          <p:spPr>
            <a:xfrm>
              <a:off x="-6689825" y="4141700"/>
              <a:ext cx="149675" cy="141600"/>
            </a:xfrm>
            <a:custGeom>
              <a:avLst/>
              <a:gdLst/>
              <a:ahLst/>
              <a:cxnLst/>
              <a:rect l="l" t="t" r="r" b="b"/>
              <a:pathLst>
                <a:path w="5987" h="5664" extrusionOk="0">
                  <a:moveTo>
                    <a:pt x="3182" y="1"/>
                  </a:moveTo>
                  <a:cubicBezTo>
                    <a:pt x="3371" y="442"/>
                    <a:pt x="3623" y="851"/>
                    <a:pt x="3938" y="1198"/>
                  </a:cubicBezTo>
                  <a:lnTo>
                    <a:pt x="3088" y="2017"/>
                  </a:lnTo>
                  <a:cubicBezTo>
                    <a:pt x="2946" y="1946"/>
                    <a:pt x="2791" y="1911"/>
                    <a:pt x="2638" y="1911"/>
                  </a:cubicBezTo>
                  <a:cubicBezTo>
                    <a:pt x="2382" y="1911"/>
                    <a:pt x="2131" y="2009"/>
                    <a:pt x="1954" y="2206"/>
                  </a:cubicBezTo>
                  <a:lnTo>
                    <a:pt x="378" y="3907"/>
                  </a:lnTo>
                  <a:cubicBezTo>
                    <a:pt x="0" y="4317"/>
                    <a:pt x="0" y="4978"/>
                    <a:pt x="378" y="5356"/>
                  </a:cubicBezTo>
                  <a:cubicBezTo>
                    <a:pt x="583" y="5561"/>
                    <a:pt x="851" y="5664"/>
                    <a:pt x="1115" y="5664"/>
                  </a:cubicBezTo>
                  <a:cubicBezTo>
                    <a:pt x="1379" y="5664"/>
                    <a:pt x="1639" y="5561"/>
                    <a:pt x="1828" y="5356"/>
                  </a:cubicBezTo>
                  <a:lnTo>
                    <a:pt x="3403" y="3687"/>
                  </a:lnTo>
                  <a:cubicBezTo>
                    <a:pt x="3718" y="3372"/>
                    <a:pt x="3781" y="2899"/>
                    <a:pt x="3623" y="2521"/>
                  </a:cubicBezTo>
                  <a:lnTo>
                    <a:pt x="4443" y="1702"/>
                  </a:lnTo>
                  <a:cubicBezTo>
                    <a:pt x="4821" y="2111"/>
                    <a:pt x="5388" y="2426"/>
                    <a:pt x="5986" y="2584"/>
                  </a:cubicBezTo>
                  <a:cubicBezTo>
                    <a:pt x="5545" y="1954"/>
                    <a:pt x="5230" y="1040"/>
                    <a:pt x="50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/>
                </a:solidFill>
              </a:endParaRPr>
            </a:p>
          </p:txBody>
        </p:sp>
        <p:sp>
          <p:nvSpPr>
            <p:cNvPr id="63" name="Google Shape;8779;p64">
              <a:extLst>
                <a:ext uri="{FF2B5EF4-FFF2-40B4-BE49-F238E27FC236}">
                  <a16:creationId xmlns:a16="http://schemas.microsoft.com/office/drawing/2014/main" id="{1F72D595-15CC-1C41-B780-CE75BCCF8D4C}"/>
                </a:ext>
              </a:extLst>
            </p:cNvPr>
            <p:cNvSpPr/>
            <p:nvPr/>
          </p:nvSpPr>
          <p:spPr>
            <a:xfrm>
              <a:off x="-6475600" y="4141700"/>
              <a:ext cx="70125" cy="64600"/>
            </a:xfrm>
            <a:custGeom>
              <a:avLst/>
              <a:gdLst/>
              <a:ahLst/>
              <a:cxnLst/>
              <a:rect l="l" t="t" r="r" b="b"/>
              <a:pathLst>
                <a:path w="2805" h="2584" extrusionOk="0">
                  <a:moveTo>
                    <a:pt x="946" y="1"/>
                  </a:moveTo>
                  <a:cubicBezTo>
                    <a:pt x="757" y="1040"/>
                    <a:pt x="442" y="1954"/>
                    <a:pt x="1" y="2584"/>
                  </a:cubicBezTo>
                  <a:cubicBezTo>
                    <a:pt x="1261" y="2174"/>
                    <a:pt x="2301" y="1229"/>
                    <a:pt x="28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/>
                </a:solidFill>
              </a:endParaRPr>
            </a:p>
          </p:txBody>
        </p:sp>
        <p:sp>
          <p:nvSpPr>
            <p:cNvPr id="64" name="Google Shape;8780;p64">
              <a:extLst>
                <a:ext uri="{FF2B5EF4-FFF2-40B4-BE49-F238E27FC236}">
                  <a16:creationId xmlns:a16="http://schemas.microsoft.com/office/drawing/2014/main" id="{99231FC5-CCC4-4C4D-9008-1FF2B09623D8}"/>
                </a:ext>
              </a:extLst>
            </p:cNvPr>
            <p:cNvSpPr/>
            <p:nvPr/>
          </p:nvSpPr>
          <p:spPr>
            <a:xfrm>
              <a:off x="-6618950" y="4073975"/>
              <a:ext cx="52025" cy="51200"/>
            </a:xfrm>
            <a:custGeom>
              <a:avLst/>
              <a:gdLst/>
              <a:ahLst/>
              <a:cxnLst/>
              <a:rect l="l" t="t" r="r" b="b"/>
              <a:pathLst>
                <a:path w="2081" h="2048" extrusionOk="0">
                  <a:moveTo>
                    <a:pt x="95" y="0"/>
                  </a:moveTo>
                  <a:cubicBezTo>
                    <a:pt x="32" y="315"/>
                    <a:pt x="1" y="662"/>
                    <a:pt x="1" y="1040"/>
                  </a:cubicBezTo>
                  <a:cubicBezTo>
                    <a:pt x="1" y="1386"/>
                    <a:pt x="32" y="1733"/>
                    <a:pt x="95" y="2048"/>
                  </a:cubicBezTo>
                  <a:lnTo>
                    <a:pt x="2080" y="2048"/>
                  </a:lnTo>
                  <a:cubicBezTo>
                    <a:pt x="1986" y="1355"/>
                    <a:pt x="1986" y="725"/>
                    <a:pt x="2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/>
                </a:solidFill>
              </a:endParaRPr>
            </a:p>
          </p:txBody>
        </p:sp>
        <p:sp>
          <p:nvSpPr>
            <p:cNvPr id="65" name="Google Shape;8781;p64">
              <a:extLst>
                <a:ext uri="{FF2B5EF4-FFF2-40B4-BE49-F238E27FC236}">
                  <a16:creationId xmlns:a16="http://schemas.microsoft.com/office/drawing/2014/main" id="{605ED6AF-5A66-4248-ACC2-3D50D1AD56C2}"/>
                </a:ext>
              </a:extLst>
            </p:cNvPr>
            <p:cNvSpPr/>
            <p:nvPr/>
          </p:nvSpPr>
          <p:spPr>
            <a:xfrm>
              <a:off x="-6610275" y="3992850"/>
              <a:ext cx="70125" cy="63025"/>
            </a:xfrm>
            <a:custGeom>
              <a:avLst/>
              <a:gdLst/>
              <a:ahLst/>
              <a:cxnLst/>
              <a:rect l="l" t="t" r="r" b="b"/>
              <a:pathLst>
                <a:path w="2805" h="2521" extrusionOk="0">
                  <a:moveTo>
                    <a:pt x="2804" y="0"/>
                  </a:moveTo>
                  <a:lnTo>
                    <a:pt x="2804" y="0"/>
                  </a:lnTo>
                  <a:cubicBezTo>
                    <a:pt x="1544" y="410"/>
                    <a:pt x="504" y="1355"/>
                    <a:pt x="0" y="2521"/>
                  </a:cubicBezTo>
                  <a:lnTo>
                    <a:pt x="1859" y="2521"/>
                  </a:lnTo>
                  <a:cubicBezTo>
                    <a:pt x="2017" y="1575"/>
                    <a:pt x="2363" y="693"/>
                    <a:pt x="28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/>
                </a:solidFill>
              </a:endParaRPr>
            </a:p>
          </p:txBody>
        </p:sp>
        <p:sp>
          <p:nvSpPr>
            <p:cNvPr id="66" name="Google Shape;8782;p64">
              <a:extLst>
                <a:ext uri="{FF2B5EF4-FFF2-40B4-BE49-F238E27FC236}">
                  <a16:creationId xmlns:a16="http://schemas.microsoft.com/office/drawing/2014/main" id="{53D3F7C2-2FE1-5D45-A653-DAE9B0AD5CF4}"/>
                </a:ext>
              </a:extLst>
            </p:cNvPr>
            <p:cNvSpPr/>
            <p:nvPr/>
          </p:nvSpPr>
          <p:spPr>
            <a:xfrm>
              <a:off x="-6500000" y="4073975"/>
              <a:ext cx="35450" cy="51200"/>
            </a:xfrm>
            <a:custGeom>
              <a:avLst/>
              <a:gdLst/>
              <a:ahLst/>
              <a:cxnLst/>
              <a:rect l="l" t="t" r="r" b="b"/>
              <a:pathLst>
                <a:path w="1418" h="2048" extrusionOk="0">
                  <a:moveTo>
                    <a:pt x="0" y="0"/>
                  </a:moveTo>
                  <a:lnTo>
                    <a:pt x="0" y="2048"/>
                  </a:lnTo>
                  <a:lnTo>
                    <a:pt x="1292" y="2048"/>
                  </a:lnTo>
                  <a:cubicBezTo>
                    <a:pt x="1418" y="1355"/>
                    <a:pt x="1418" y="725"/>
                    <a:pt x="12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67" name="Google Shape;9050;p64">
            <a:extLst>
              <a:ext uri="{FF2B5EF4-FFF2-40B4-BE49-F238E27FC236}">
                <a16:creationId xmlns:a16="http://schemas.microsoft.com/office/drawing/2014/main" id="{55EC5714-D7BB-AA4C-9755-59991041E8A5}"/>
              </a:ext>
            </a:extLst>
          </p:cNvPr>
          <p:cNvGrpSpPr/>
          <p:nvPr/>
        </p:nvGrpSpPr>
        <p:grpSpPr>
          <a:xfrm>
            <a:off x="8463079" y="725705"/>
            <a:ext cx="175272" cy="169971"/>
            <a:chOff x="310818" y="1721375"/>
            <a:chExt cx="353857" cy="413397"/>
          </a:xfrm>
          <a:solidFill>
            <a:schemeClr val="accent5">
              <a:lumMod val="50000"/>
            </a:schemeClr>
          </a:solidFill>
        </p:grpSpPr>
        <p:sp>
          <p:nvSpPr>
            <p:cNvPr id="68" name="Google Shape;9051;p64">
              <a:extLst>
                <a:ext uri="{FF2B5EF4-FFF2-40B4-BE49-F238E27FC236}">
                  <a16:creationId xmlns:a16="http://schemas.microsoft.com/office/drawing/2014/main" id="{28370353-5BF6-1043-9CD3-0658F07A87B9}"/>
                </a:ext>
              </a:extLst>
            </p:cNvPr>
            <p:cNvSpPr/>
            <p:nvPr/>
          </p:nvSpPr>
          <p:spPr>
            <a:xfrm>
              <a:off x="381154" y="1806550"/>
              <a:ext cx="136218" cy="328222"/>
            </a:xfrm>
            <a:custGeom>
              <a:avLst/>
              <a:gdLst/>
              <a:ahLst/>
              <a:cxnLst/>
              <a:rect l="l" t="t" r="r" b="b"/>
              <a:pathLst>
                <a:path w="6527" h="15727" extrusionOk="0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bg2"/>
                </a:solidFill>
              </a:endParaRPr>
            </a:p>
          </p:txBody>
        </p:sp>
        <p:sp>
          <p:nvSpPr>
            <p:cNvPr id="69" name="Google Shape;9052;p64">
              <a:extLst>
                <a:ext uri="{FF2B5EF4-FFF2-40B4-BE49-F238E27FC236}">
                  <a16:creationId xmlns:a16="http://schemas.microsoft.com/office/drawing/2014/main" id="{D351A31B-1104-034E-BBC8-DD014685C427}"/>
                </a:ext>
              </a:extLst>
            </p:cNvPr>
            <p:cNvSpPr/>
            <p:nvPr/>
          </p:nvSpPr>
          <p:spPr>
            <a:xfrm>
              <a:off x="310818" y="1721375"/>
              <a:ext cx="353857" cy="397887"/>
            </a:xfrm>
            <a:custGeom>
              <a:avLst/>
              <a:gdLst/>
              <a:ahLst/>
              <a:cxnLst/>
              <a:rect l="l" t="t" r="r" b="b"/>
              <a:pathLst>
                <a:path w="19066" h="19065" extrusionOk="0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74" name="Google Shape;9058;p64">
            <a:extLst>
              <a:ext uri="{FF2B5EF4-FFF2-40B4-BE49-F238E27FC236}">
                <a16:creationId xmlns:a16="http://schemas.microsoft.com/office/drawing/2014/main" id="{7E965266-3432-0244-AD44-0F4EFEF9AF61}"/>
              </a:ext>
            </a:extLst>
          </p:cNvPr>
          <p:cNvGrpSpPr/>
          <p:nvPr/>
        </p:nvGrpSpPr>
        <p:grpSpPr>
          <a:xfrm>
            <a:off x="8479563" y="482467"/>
            <a:ext cx="139348" cy="177694"/>
            <a:chOff x="2408992" y="1722875"/>
            <a:chExt cx="397761" cy="397093"/>
          </a:xfrm>
          <a:solidFill>
            <a:schemeClr val="accent5">
              <a:lumMod val="50000"/>
            </a:schemeClr>
          </a:solidFill>
        </p:grpSpPr>
        <p:sp>
          <p:nvSpPr>
            <p:cNvPr id="75" name="Google Shape;9059;p64">
              <a:extLst>
                <a:ext uri="{FF2B5EF4-FFF2-40B4-BE49-F238E27FC236}">
                  <a16:creationId xmlns:a16="http://schemas.microsoft.com/office/drawing/2014/main" id="{8AEBA8DA-4EA1-994C-8FF2-9BCEBA6E6A1C}"/>
                </a:ext>
              </a:extLst>
            </p:cNvPr>
            <p:cNvSpPr/>
            <p:nvPr/>
          </p:nvSpPr>
          <p:spPr>
            <a:xfrm>
              <a:off x="2492135" y="1827639"/>
              <a:ext cx="213667" cy="185326"/>
            </a:xfrm>
            <a:custGeom>
              <a:avLst/>
              <a:gdLst/>
              <a:ahLst/>
              <a:cxnLst/>
              <a:rect l="l" t="t" r="r" b="b"/>
              <a:pathLst>
                <a:path w="10238" h="8880" extrusionOk="0">
                  <a:moveTo>
                    <a:pt x="2548" y="1"/>
                  </a:moveTo>
                  <a:cubicBezTo>
                    <a:pt x="2277" y="1"/>
                    <a:pt x="2002" y="169"/>
                    <a:pt x="1743" y="427"/>
                  </a:cubicBezTo>
                  <a:cubicBezTo>
                    <a:pt x="1" y="2171"/>
                    <a:pt x="2739" y="5655"/>
                    <a:pt x="3567" y="6491"/>
                  </a:cubicBezTo>
                  <a:cubicBezTo>
                    <a:pt x="4206" y="7123"/>
                    <a:pt x="6403" y="8880"/>
                    <a:pt x="8179" y="8880"/>
                  </a:cubicBezTo>
                  <a:cubicBezTo>
                    <a:pt x="8718" y="8880"/>
                    <a:pt x="9219" y="8718"/>
                    <a:pt x="9626" y="8312"/>
                  </a:cubicBezTo>
                  <a:cubicBezTo>
                    <a:pt x="10054" y="7884"/>
                    <a:pt x="10238" y="7401"/>
                    <a:pt x="9812" y="6981"/>
                  </a:cubicBezTo>
                  <a:cubicBezTo>
                    <a:pt x="9168" y="6339"/>
                    <a:pt x="8797" y="6140"/>
                    <a:pt x="8555" y="6140"/>
                  </a:cubicBezTo>
                  <a:cubicBezTo>
                    <a:pt x="8422" y="6140"/>
                    <a:pt x="8327" y="6200"/>
                    <a:pt x="8248" y="6279"/>
                  </a:cubicBezTo>
                  <a:cubicBezTo>
                    <a:pt x="8064" y="6461"/>
                    <a:pt x="7636" y="7077"/>
                    <a:pt x="7461" y="7252"/>
                  </a:cubicBezTo>
                  <a:cubicBezTo>
                    <a:pt x="7260" y="7452"/>
                    <a:pt x="7021" y="7534"/>
                    <a:pt x="6762" y="7534"/>
                  </a:cubicBezTo>
                  <a:cubicBezTo>
                    <a:pt x="5839" y="7534"/>
                    <a:pt x="4665" y="6485"/>
                    <a:pt x="4117" y="5939"/>
                  </a:cubicBezTo>
                  <a:lnTo>
                    <a:pt x="4115" y="5938"/>
                  </a:lnTo>
                  <a:cubicBezTo>
                    <a:pt x="3417" y="5235"/>
                    <a:pt x="1890" y="3505"/>
                    <a:pt x="2803" y="2592"/>
                  </a:cubicBezTo>
                  <a:cubicBezTo>
                    <a:pt x="2879" y="2516"/>
                    <a:pt x="3056" y="2378"/>
                    <a:pt x="3254" y="2228"/>
                  </a:cubicBezTo>
                  <a:cubicBezTo>
                    <a:pt x="3445" y="2083"/>
                    <a:pt x="3661" y="1922"/>
                    <a:pt x="3776" y="1807"/>
                  </a:cubicBezTo>
                  <a:cubicBezTo>
                    <a:pt x="3999" y="1584"/>
                    <a:pt x="4069" y="1241"/>
                    <a:pt x="3080" y="250"/>
                  </a:cubicBezTo>
                  <a:cubicBezTo>
                    <a:pt x="2909" y="76"/>
                    <a:pt x="2730" y="1"/>
                    <a:pt x="25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/>
                </a:solidFill>
              </a:endParaRPr>
            </a:p>
          </p:txBody>
        </p:sp>
        <p:sp>
          <p:nvSpPr>
            <p:cNvPr id="76" name="Google Shape;9060;p64">
              <a:extLst>
                <a:ext uri="{FF2B5EF4-FFF2-40B4-BE49-F238E27FC236}">
                  <a16:creationId xmlns:a16="http://schemas.microsoft.com/office/drawing/2014/main" id="{98AA4B98-B678-2A4A-A12B-18B3560FDC43}"/>
                </a:ext>
              </a:extLst>
            </p:cNvPr>
            <p:cNvSpPr/>
            <p:nvPr/>
          </p:nvSpPr>
          <p:spPr>
            <a:xfrm>
              <a:off x="2408992" y="1722875"/>
              <a:ext cx="397761" cy="397093"/>
            </a:xfrm>
            <a:custGeom>
              <a:avLst/>
              <a:gdLst/>
              <a:ahLst/>
              <a:cxnLst/>
              <a:rect l="l" t="t" r="r" b="b"/>
              <a:pathLst>
                <a:path w="19059" h="19027" extrusionOk="0">
                  <a:moveTo>
                    <a:pt x="6538" y="3907"/>
                  </a:moveTo>
                  <a:cubicBezTo>
                    <a:pt x="7030" y="3907"/>
                    <a:pt x="7490" y="4114"/>
                    <a:pt x="7853" y="4483"/>
                  </a:cubicBezTo>
                  <a:cubicBezTo>
                    <a:pt x="8326" y="4955"/>
                    <a:pt x="9768" y="6397"/>
                    <a:pt x="8549" y="7616"/>
                  </a:cubicBezTo>
                  <a:cubicBezTo>
                    <a:pt x="8407" y="7756"/>
                    <a:pt x="8145" y="7957"/>
                    <a:pt x="7912" y="8136"/>
                  </a:cubicBezTo>
                  <a:cubicBezTo>
                    <a:pt x="7767" y="8246"/>
                    <a:pt x="7634" y="8343"/>
                    <a:pt x="7576" y="8400"/>
                  </a:cubicBezTo>
                  <a:cubicBezTo>
                    <a:pt x="7599" y="8585"/>
                    <a:pt x="8227" y="9504"/>
                    <a:pt x="8888" y="10169"/>
                  </a:cubicBezTo>
                  <a:cubicBezTo>
                    <a:pt x="9546" y="10823"/>
                    <a:pt x="10450" y="11437"/>
                    <a:pt x="10732" y="11437"/>
                  </a:cubicBezTo>
                  <a:cubicBezTo>
                    <a:pt x="10736" y="11437"/>
                    <a:pt x="10740" y="11437"/>
                    <a:pt x="10744" y="11437"/>
                  </a:cubicBezTo>
                  <a:cubicBezTo>
                    <a:pt x="10716" y="11423"/>
                    <a:pt x="10813" y="11292"/>
                    <a:pt x="10923" y="11147"/>
                  </a:cubicBezTo>
                  <a:cubicBezTo>
                    <a:pt x="11100" y="10913"/>
                    <a:pt x="11301" y="10650"/>
                    <a:pt x="11443" y="10510"/>
                  </a:cubicBezTo>
                  <a:cubicBezTo>
                    <a:pt x="11789" y="10163"/>
                    <a:pt x="12153" y="10031"/>
                    <a:pt x="12508" y="10031"/>
                  </a:cubicBezTo>
                  <a:cubicBezTo>
                    <a:pt x="13402" y="10031"/>
                    <a:pt x="14236" y="10866"/>
                    <a:pt x="14576" y="11205"/>
                  </a:cubicBezTo>
                  <a:cubicBezTo>
                    <a:pt x="15328" y="11943"/>
                    <a:pt x="15425" y="13093"/>
                    <a:pt x="14399" y="14119"/>
                  </a:cubicBezTo>
                  <a:cubicBezTo>
                    <a:pt x="13750" y="14770"/>
                    <a:pt x="12980" y="15023"/>
                    <a:pt x="12179" y="15023"/>
                  </a:cubicBezTo>
                  <a:cubicBezTo>
                    <a:pt x="10063" y="15023"/>
                    <a:pt x="7723" y="13248"/>
                    <a:pt x="6764" y="12299"/>
                  </a:cubicBezTo>
                  <a:cubicBezTo>
                    <a:pt x="5451" y="10974"/>
                    <a:pt x="2573" y="7025"/>
                    <a:pt x="4938" y="4660"/>
                  </a:cubicBezTo>
                  <a:cubicBezTo>
                    <a:pt x="5458" y="4140"/>
                    <a:pt x="6017" y="3907"/>
                    <a:pt x="6538" y="3907"/>
                  </a:cubicBezTo>
                  <a:close/>
                  <a:moveTo>
                    <a:pt x="9545" y="0"/>
                  </a:moveTo>
                  <a:cubicBezTo>
                    <a:pt x="4319" y="0"/>
                    <a:pt x="31" y="4288"/>
                    <a:pt x="31" y="9514"/>
                  </a:cubicBezTo>
                  <a:cubicBezTo>
                    <a:pt x="31" y="11064"/>
                    <a:pt x="448" y="12594"/>
                    <a:pt x="1172" y="13954"/>
                  </a:cubicBezTo>
                  <a:lnTo>
                    <a:pt x="49" y="18334"/>
                  </a:lnTo>
                  <a:cubicBezTo>
                    <a:pt x="1" y="18524"/>
                    <a:pt x="57" y="18725"/>
                    <a:pt x="195" y="18863"/>
                  </a:cubicBezTo>
                  <a:cubicBezTo>
                    <a:pt x="302" y="18971"/>
                    <a:pt x="445" y="19027"/>
                    <a:pt x="590" y="19027"/>
                  </a:cubicBezTo>
                  <a:cubicBezTo>
                    <a:pt x="635" y="19027"/>
                    <a:pt x="680" y="19021"/>
                    <a:pt x="724" y="19010"/>
                  </a:cubicBezTo>
                  <a:lnTo>
                    <a:pt x="5104" y="17887"/>
                  </a:lnTo>
                  <a:cubicBezTo>
                    <a:pt x="6465" y="18609"/>
                    <a:pt x="7995" y="19026"/>
                    <a:pt x="9545" y="19026"/>
                  </a:cubicBezTo>
                  <a:cubicBezTo>
                    <a:pt x="14770" y="19026"/>
                    <a:pt x="19058" y="14738"/>
                    <a:pt x="19058" y="9514"/>
                  </a:cubicBezTo>
                  <a:cubicBezTo>
                    <a:pt x="19058" y="4288"/>
                    <a:pt x="14770" y="0"/>
                    <a:pt x="95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/>
                </a:solidFill>
              </a:endParaRPr>
            </a:p>
          </p:txBody>
        </p:sp>
      </p:grpSp>
      <p:grpSp>
        <p:nvGrpSpPr>
          <p:cNvPr id="77" name="Google Shape;5949;p58">
            <a:extLst>
              <a:ext uri="{FF2B5EF4-FFF2-40B4-BE49-F238E27FC236}">
                <a16:creationId xmlns:a16="http://schemas.microsoft.com/office/drawing/2014/main" id="{F70FEC4D-B8BA-EC4E-8834-FE1BAAADFA6D}"/>
              </a:ext>
            </a:extLst>
          </p:cNvPr>
          <p:cNvGrpSpPr/>
          <p:nvPr/>
        </p:nvGrpSpPr>
        <p:grpSpPr>
          <a:xfrm>
            <a:off x="8514097" y="1224093"/>
            <a:ext cx="90584" cy="201268"/>
            <a:chOff x="1529350" y="258825"/>
            <a:chExt cx="423475" cy="481825"/>
          </a:xfrm>
          <a:solidFill>
            <a:schemeClr val="accent5">
              <a:lumMod val="50000"/>
            </a:schemeClr>
          </a:solidFill>
        </p:grpSpPr>
        <p:sp>
          <p:nvSpPr>
            <p:cNvPr id="78" name="Google Shape;5950;p58">
              <a:extLst>
                <a:ext uri="{FF2B5EF4-FFF2-40B4-BE49-F238E27FC236}">
                  <a16:creationId xmlns:a16="http://schemas.microsoft.com/office/drawing/2014/main" id="{1EACCCA3-13C7-884F-AC7D-6C607551DE6F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/>
                </a:solidFill>
              </a:endParaRPr>
            </a:p>
          </p:txBody>
        </p:sp>
        <p:sp>
          <p:nvSpPr>
            <p:cNvPr id="79" name="Google Shape;5951;p58">
              <a:extLst>
                <a:ext uri="{FF2B5EF4-FFF2-40B4-BE49-F238E27FC236}">
                  <a16:creationId xmlns:a16="http://schemas.microsoft.com/office/drawing/2014/main" id="{8E6D146F-FCA4-F54A-BBC2-D042E5DCA4E5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/>
                </a:solidFill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8A37018A-5DDA-034D-81BA-E5897798378D}"/>
              </a:ext>
            </a:extLst>
          </p:cNvPr>
          <p:cNvSpPr txBox="1"/>
          <p:nvPr/>
        </p:nvSpPr>
        <p:spPr>
          <a:xfrm>
            <a:off x="6608849" y="300735"/>
            <a:ext cx="18620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2">
                    <a:lumMod val="75000"/>
                  </a:schemeClr>
                </a:solidFill>
                <a:latin typeface="Times New Roman Tj" panose="02020603050405020304" pitchFamily="18" charset="0"/>
                <a:sym typeface="Squada One"/>
              </a:rPr>
              <a:t>Info@fezkulob.tj</a:t>
            </a:r>
            <a:endParaRPr lang="x-none" sz="900" dirty="0">
              <a:solidFill>
                <a:schemeClr val="bg2">
                  <a:lumMod val="75000"/>
                </a:schemeClr>
              </a:solidFill>
              <a:latin typeface="Times New Roman Tj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FD37486-8132-0D4D-B686-377945ABFBC1}"/>
              </a:ext>
            </a:extLst>
          </p:cNvPr>
          <p:cNvSpPr txBox="1"/>
          <p:nvPr/>
        </p:nvSpPr>
        <p:spPr>
          <a:xfrm>
            <a:off x="6599506" y="494873"/>
            <a:ext cx="15262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900" dirty="0">
                <a:solidFill>
                  <a:schemeClr val="bg2">
                    <a:lumMod val="75000"/>
                  </a:schemeClr>
                </a:solidFill>
                <a:latin typeface="Times New Roman Tj" panose="02020603050405020304" pitchFamily="18" charset="0"/>
              </a:rPr>
              <a:t>902434373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CF96F73-46D5-B442-B26D-EAE499B47462}"/>
              </a:ext>
            </a:extLst>
          </p:cNvPr>
          <p:cNvSpPr txBox="1"/>
          <p:nvPr/>
        </p:nvSpPr>
        <p:spPr>
          <a:xfrm>
            <a:off x="6599506" y="664844"/>
            <a:ext cx="18442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900" dirty="0">
                <a:solidFill>
                  <a:schemeClr val="bg2">
                    <a:lumMod val="75000"/>
                  </a:schemeClr>
                </a:solidFill>
                <a:latin typeface="Times New Roman Tj" panose="02020603050405020304" pitchFamily="18" charset="0"/>
              </a:rPr>
              <a:t>Free Economic Zone Kulob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AC6290E-9363-8749-848F-E2F74379FAA4}"/>
              </a:ext>
            </a:extLst>
          </p:cNvPr>
          <p:cNvSpPr txBox="1"/>
          <p:nvPr/>
        </p:nvSpPr>
        <p:spPr>
          <a:xfrm>
            <a:off x="6599506" y="822744"/>
            <a:ext cx="15262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2">
                    <a:lumMod val="75000"/>
                  </a:schemeClr>
                </a:solidFill>
                <a:latin typeface="Times New Roman Tj" panose="02020603050405020304" pitchFamily="18" charset="0"/>
              </a:rPr>
              <a:t>F</a:t>
            </a:r>
            <a:r>
              <a:rPr lang="x-none" sz="900" dirty="0">
                <a:solidFill>
                  <a:schemeClr val="bg2">
                    <a:lumMod val="75000"/>
                  </a:schemeClr>
                </a:solidFill>
                <a:latin typeface="Times New Roman Tj" panose="02020603050405020304" pitchFamily="18" charset="0"/>
              </a:rPr>
              <a:t>ezkulob.tj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FDE32F0-3552-104F-9F9C-ADADBF1F4434}"/>
              </a:ext>
            </a:extLst>
          </p:cNvPr>
          <p:cNvSpPr txBox="1"/>
          <p:nvPr/>
        </p:nvSpPr>
        <p:spPr>
          <a:xfrm>
            <a:off x="6608849" y="983300"/>
            <a:ext cx="1737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solidFill>
                  <a:schemeClr val="bg2">
                    <a:lumMod val="75000"/>
                  </a:schemeClr>
                </a:solidFill>
                <a:latin typeface="Roboto Condensed Light"/>
                <a:ea typeface="Roboto Condensed Light"/>
              </a:rPr>
              <a:t>Таджикистан, </a:t>
            </a:r>
            <a:r>
              <a:rPr lang="ru-RU" sz="900" dirty="0" err="1">
                <a:solidFill>
                  <a:schemeClr val="bg2">
                    <a:lumMod val="75000"/>
                  </a:schemeClr>
                </a:solidFill>
                <a:latin typeface="Roboto Condensed Light"/>
                <a:ea typeface="Roboto Condensed Light"/>
              </a:rPr>
              <a:t>Хатлонская</a:t>
            </a:r>
            <a:r>
              <a:rPr lang="ru-RU" sz="900" dirty="0">
                <a:solidFill>
                  <a:schemeClr val="bg2">
                    <a:lumMod val="75000"/>
                  </a:schemeClr>
                </a:solidFill>
                <a:latin typeface="Roboto Condensed Light"/>
                <a:ea typeface="Roboto Condensed Light"/>
              </a:rPr>
              <a:t> область, город Куляб, сельская община </a:t>
            </a:r>
            <a:r>
              <a:rPr lang="ru-RU" sz="900" dirty="0" err="1">
                <a:solidFill>
                  <a:schemeClr val="bg2">
                    <a:lumMod val="75000"/>
                  </a:schemeClr>
                </a:solidFill>
                <a:latin typeface="Roboto Condensed Light"/>
                <a:ea typeface="Roboto Condensed Light"/>
              </a:rPr>
              <a:t>Зираки</a:t>
            </a:r>
            <a:r>
              <a:rPr lang="ru-RU" sz="900" dirty="0">
                <a:solidFill>
                  <a:schemeClr val="bg2">
                    <a:lumMod val="75000"/>
                  </a:schemeClr>
                </a:solidFill>
                <a:latin typeface="Roboto Condensed Light"/>
                <a:ea typeface="Roboto Condensed Light"/>
              </a:rPr>
              <a:t>, село </a:t>
            </a:r>
            <a:r>
              <a:rPr lang="ru-RU" sz="900" dirty="0" err="1">
                <a:solidFill>
                  <a:schemeClr val="bg2">
                    <a:lumMod val="75000"/>
                  </a:schemeClr>
                </a:solidFill>
                <a:latin typeface="Roboto Condensed Light"/>
                <a:ea typeface="Roboto Condensed Light"/>
              </a:rPr>
              <a:t>Сарыозий</a:t>
            </a:r>
            <a:r>
              <a:rPr lang="ru-RU" sz="900" dirty="0">
                <a:solidFill>
                  <a:schemeClr val="bg2">
                    <a:lumMod val="75000"/>
                  </a:schemeClr>
                </a:solidFill>
                <a:latin typeface="Roboto Condensed Light"/>
                <a:ea typeface="Roboto Condensed Light"/>
              </a:rPr>
              <a:t> </a:t>
            </a:r>
            <a:r>
              <a:rPr lang="ru-RU" sz="900" dirty="0" err="1">
                <a:solidFill>
                  <a:schemeClr val="bg2">
                    <a:lumMod val="75000"/>
                  </a:schemeClr>
                </a:solidFill>
                <a:latin typeface="Roboto Condensed Light"/>
                <a:ea typeface="Roboto Condensed Light"/>
              </a:rPr>
              <a:t>Миёна</a:t>
            </a:r>
            <a:endParaRPr lang="x-none" sz="900" dirty="0">
              <a:solidFill>
                <a:schemeClr val="bg2">
                  <a:lumMod val="75000"/>
                </a:schemeClr>
              </a:solidFill>
              <a:latin typeface="Squada One" charset="0"/>
              <a:ea typeface="Roboto Condensed Ligh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Dell.Dell-ПК\Desktop\Новая папка (3)\DSC_0895.jpg">
            <a:extLst>
              <a:ext uri="{FF2B5EF4-FFF2-40B4-BE49-F238E27FC236}">
                <a16:creationId xmlns:a16="http://schemas.microsoft.com/office/drawing/2014/main" id="{661865D4-4192-FC45-BD6D-EE4F03950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b="11560"/>
          <a:stretch/>
        </p:blipFill>
        <p:spPr bwMode="auto">
          <a:xfrm>
            <a:off x="464650" y="578999"/>
            <a:ext cx="7996370" cy="4527002"/>
          </a:xfrm>
          <a:prstGeom prst="rect">
            <a:avLst/>
          </a:prstGeom>
          <a:noFill/>
        </p:spPr>
      </p:pic>
      <p:sp>
        <p:nvSpPr>
          <p:cNvPr id="17" name="Прямоугольник 25">
            <a:extLst>
              <a:ext uri="{FF2B5EF4-FFF2-40B4-BE49-F238E27FC236}">
                <a16:creationId xmlns:a16="http://schemas.microsoft.com/office/drawing/2014/main" id="{C1231925-9413-F54E-9347-D69E307754B6}"/>
              </a:ext>
            </a:extLst>
          </p:cNvPr>
          <p:cNvSpPr/>
          <p:nvPr/>
        </p:nvSpPr>
        <p:spPr>
          <a:xfrm>
            <a:off x="279455" y="578999"/>
            <a:ext cx="8366760" cy="4564501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46000"/>
                  <a:alpha val="85000"/>
                </a:schemeClr>
              </a:gs>
              <a:gs pos="100000">
                <a:schemeClr val="bg1">
                  <a:lumMod val="85000"/>
                  <a:shade val="67500"/>
                  <a:satMod val="115000"/>
                  <a:alpha val="36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Google Shape;9150;p32"/>
          <p:cNvSpPr txBox="1">
            <a:spLocks noGrp="1"/>
          </p:cNvSpPr>
          <p:nvPr>
            <p:ph type="title" idx="6"/>
          </p:nvPr>
        </p:nvSpPr>
        <p:spPr>
          <a:xfrm>
            <a:off x="323806" y="37499"/>
            <a:ext cx="4398881" cy="54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информация</a:t>
            </a:r>
            <a:endParaRPr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047F7-2538-B94A-8522-2AD720697031}"/>
              </a:ext>
            </a:extLst>
          </p:cNvPr>
          <p:cNvSpPr txBox="1"/>
          <p:nvPr/>
        </p:nvSpPr>
        <p:spPr>
          <a:xfrm>
            <a:off x="497785" y="1120499"/>
            <a:ext cx="8449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2"/>
                </a:solidFill>
                <a:latin typeface="Times New Roman Tj" panose="02020603050405020304" pitchFamily="18" charset="0"/>
              </a:rPr>
              <a:t>СЭЗ «Куляб» был создан по решению Правительства Республики </a:t>
            </a:r>
          </a:p>
          <a:p>
            <a:r>
              <a:rPr lang="ru-RU" sz="1800" dirty="0">
                <a:solidFill>
                  <a:schemeClr val="bg2"/>
                </a:solidFill>
                <a:latin typeface="Times New Roman Tj" panose="02020603050405020304" pitchFamily="18" charset="0"/>
              </a:rPr>
              <a:t>Таджикистан от 1 марта 2019 года под №97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F5DF70-D177-2746-8404-67F3F33EA6A5}"/>
              </a:ext>
            </a:extLst>
          </p:cNvPr>
          <p:cNvSpPr txBox="1"/>
          <p:nvPr/>
        </p:nvSpPr>
        <p:spPr>
          <a:xfrm>
            <a:off x="497785" y="2387084"/>
            <a:ext cx="8449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2"/>
                </a:solidFill>
                <a:latin typeface="Times New Roman Tj" panose="02020603050405020304" pitchFamily="18" charset="0"/>
              </a:rPr>
              <a:t>Территория СЭЗ «Куляб»: решением Правительства Республики </a:t>
            </a:r>
          </a:p>
          <a:p>
            <a:r>
              <a:rPr lang="ru-RU" sz="1800" dirty="0">
                <a:solidFill>
                  <a:schemeClr val="bg2"/>
                </a:solidFill>
                <a:latin typeface="Times New Roman Tj" panose="02020603050405020304" pitchFamily="18" charset="0"/>
              </a:rPr>
              <a:t>Таджикистан от 31 августа 2020 г. под №480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92471D-F168-6F4C-B37E-623BEB6ABDCC}"/>
              </a:ext>
            </a:extLst>
          </p:cNvPr>
          <p:cNvSpPr txBox="1"/>
          <p:nvPr/>
        </p:nvSpPr>
        <p:spPr>
          <a:xfrm>
            <a:off x="497785" y="3600964"/>
            <a:ext cx="8449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2"/>
                </a:solidFill>
                <a:latin typeface="Times New Roman Tj" panose="02020603050405020304" pitchFamily="18" charset="0"/>
              </a:rPr>
              <a:t>Положение о СЭЗ «Куляб»: по решению Парламента Республики </a:t>
            </a:r>
          </a:p>
          <a:p>
            <a:r>
              <a:rPr lang="ru-RU" sz="1800" dirty="0">
                <a:solidFill>
                  <a:schemeClr val="bg2"/>
                </a:solidFill>
                <a:latin typeface="Times New Roman Tj" panose="02020603050405020304" pitchFamily="18" charset="0"/>
              </a:rPr>
              <a:t>Таджикистан от 2 октября 2019 г. под №483</a:t>
            </a:r>
          </a:p>
        </p:txBody>
      </p:sp>
    </p:spTree>
    <p:extLst>
      <p:ext uri="{BB962C8B-B14F-4D97-AF65-F5344CB8AC3E}">
        <p14:creationId xmlns:p14="http://schemas.microsoft.com/office/powerpoint/2010/main" val="295693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88D3CE">
                <a:lumMod val="68000"/>
              </a:srgbClr>
            </a:gs>
            <a:gs pos="100000">
              <a:srgbClr val="423864"/>
            </a:gs>
          </a:gsLst>
          <a:lin ang="5400700" scaled="0"/>
        </a:gra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430;p52">
            <a:extLst>
              <a:ext uri="{FF2B5EF4-FFF2-40B4-BE49-F238E27FC236}">
                <a16:creationId xmlns:a16="http://schemas.microsoft.com/office/drawing/2014/main" id="{94087C9F-1CE1-D746-ADCB-C42DD70DAAAB}"/>
              </a:ext>
            </a:extLst>
          </p:cNvPr>
          <p:cNvGrpSpPr/>
          <p:nvPr/>
        </p:nvGrpSpPr>
        <p:grpSpPr>
          <a:xfrm>
            <a:off x="393973" y="957817"/>
            <a:ext cx="8356054" cy="4013864"/>
            <a:chOff x="1930651" y="1466966"/>
            <a:chExt cx="5898231" cy="3060034"/>
          </a:xfrm>
        </p:grpSpPr>
        <p:sp>
          <p:nvSpPr>
            <p:cNvPr id="22" name="Google Shape;431;p52">
              <a:extLst>
                <a:ext uri="{FF2B5EF4-FFF2-40B4-BE49-F238E27FC236}">
                  <a16:creationId xmlns:a16="http://schemas.microsoft.com/office/drawing/2014/main" id="{BAB5B9C1-5503-E84E-92AD-6BBFDA1DE783}"/>
                </a:ext>
              </a:extLst>
            </p:cNvPr>
            <p:cNvSpPr/>
            <p:nvPr/>
          </p:nvSpPr>
          <p:spPr>
            <a:xfrm rot="5400000">
              <a:off x="1830841" y="1566776"/>
              <a:ext cx="1683810" cy="1484190"/>
            </a:xfrm>
            <a:custGeom>
              <a:avLst/>
              <a:gdLst/>
              <a:ahLst/>
              <a:cxnLst/>
              <a:rect l="l" t="t" r="r" b="b"/>
              <a:pathLst>
                <a:path w="31949" h="27693" extrusionOk="0">
                  <a:moveTo>
                    <a:pt x="7959" y="1"/>
                  </a:moveTo>
                  <a:lnTo>
                    <a:pt x="1" y="13846"/>
                  </a:lnTo>
                  <a:lnTo>
                    <a:pt x="7959" y="27692"/>
                  </a:lnTo>
                  <a:lnTo>
                    <a:pt x="23991" y="27692"/>
                  </a:lnTo>
                  <a:lnTo>
                    <a:pt x="31949" y="13846"/>
                  </a:lnTo>
                  <a:lnTo>
                    <a:pt x="23991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9215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Google Shape;432;p52">
              <a:extLst>
                <a:ext uri="{FF2B5EF4-FFF2-40B4-BE49-F238E27FC236}">
                  <a16:creationId xmlns:a16="http://schemas.microsoft.com/office/drawing/2014/main" id="{71055B3B-8CAD-FB46-BD5B-17E8D7AE4EFF}"/>
                </a:ext>
              </a:extLst>
            </p:cNvPr>
            <p:cNvSpPr/>
            <p:nvPr/>
          </p:nvSpPr>
          <p:spPr>
            <a:xfrm rot="5400000">
              <a:off x="3331204" y="1577555"/>
              <a:ext cx="1631819" cy="1449602"/>
            </a:xfrm>
            <a:custGeom>
              <a:avLst/>
              <a:gdLst/>
              <a:ahLst/>
              <a:cxnLst/>
              <a:rect l="l" t="t" r="r" b="b"/>
              <a:pathLst>
                <a:path w="31949" h="27693" extrusionOk="0">
                  <a:moveTo>
                    <a:pt x="7959" y="1"/>
                  </a:moveTo>
                  <a:lnTo>
                    <a:pt x="1" y="13847"/>
                  </a:lnTo>
                  <a:lnTo>
                    <a:pt x="7959" y="27693"/>
                  </a:lnTo>
                  <a:lnTo>
                    <a:pt x="23991" y="27693"/>
                  </a:lnTo>
                  <a:lnTo>
                    <a:pt x="31949" y="13847"/>
                  </a:lnTo>
                  <a:lnTo>
                    <a:pt x="23991" y="1"/>
                  </a:lnTo>
                  <a:close/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Google Shape;433;p52">
              <a:extLst>
                <a:ext uri="{FF2B5EF4-FFF2-40B4-BE49-F238E27FC236}">
                  <a16:creationId xmlns:a16="http://schemas.microsoft.com/office/drawing/2014/main" id="{DB4CB8A1-BBFF-9845-A42E-D095DA9D4604}"/>
                </a:ext>
              </a:extLst>
            </p:cNvPr>
            <p:cNvSpPr/>
            <p:nvPr/>
          </p:nvSpPr>
          <p:spPr>
            <a:xfrm rot="5400000">
              <a:off x="5469102" y="2826968"/>
              <a:ext cx="1794629" cy="1605435"/>
            </a:xfrm>
            <a:custGeom>
              <a:avLst/>
              <a:gdLst/>
              <a:ahLst/>
              <a:cxnLst/>
              <a:rect l="l" t="t" r="r" b="b"/>
              <a:pathLst>
                <a:path w="31934" h="27692" extrusionOk="0">
                  <a:moveTo>
                    <a:pt x="7959" y="0"/>
                  </a:moveTo>
                  <a:lnTo>
                    <a:pt x="1" y="13846"/>
                  </a:lnTo>
                  <a:lnTo>
                    <a:pt x="7959" y="27692"/>
                  </a:lnTo>
                  <a:lnTo>
                    <a:pt x="23991" y="27692"/>
                  </a:lnTo>
                  <a:lnTo>
                    <a:pt x="31934" y="13846"/>
                  </a:lnTo>
                  <a:lnTo>
                    <a:pt x="23991" y="0"/>
                  </a:lnTo>
                  <a:close/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Google Shape;434;p52">
              <a:extLst>
                <a:ext uri="{FF2B5EF4-FFF2-40B4-BE49-F238E27FC236}">
                  <a16:creationId xmlns:a16="http://schemas.microsoft.com/office/drawing/2014/main" id="{323CC87E-D614-0743-96AE-792EE9F833E3}"/>
                </a:ext>
              </a:extLst>
            </p:cNvPr>
            <p:cNvSpPr/>
            <p:nvPr/>
          </p:nvSpPr>
          <p:spPr>
            <a:xfrm rot="5400000">
              <a:off x="2522437" y="2810075"/>
              <a:ext cx="1783478" cy="1605434"/>
            </a:xfrm>
            <a:custGeom>
              <a:avLst/>
              <a:gdLst/>
              <a:ahLst/>
              <a:cxnLst/>
              <a:rect l="l" t="t" r="r" b="b"/>
              <a:pathLst>
                <a:path w="31934" h="27693" extrusionOk="0">
                  <a:moveTo>
                    <a:pt x="7959" y="0"/>
                  </a:moveTo>
                  <a:lnTo>
                    <a:pt x="1" y="13846"/>
                  </a:lnTo>
                  <a:lnTo>
                    <a:pt x="7959" y="27692"/>
                  </a:lnTo>
                  <a:lnTo>
                    <a:pt x="23991" y="27692"/>
                  </a:lnTo>
                  <a:lnTo>
                    <a:pt x="31934" y="13846"/>
                  </a:lnTo>
                  <a:lnTo>
                    <a:pt x="23991" y="0"/>
                  </a:lnTo>
                  <a:close/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435;p52">
              <a:extLst>
                <a:ext uri="{FF2B5EF4-FFF2-40B4-BE49-F238E27FC236}">
                  <a16:creationId xmlns:a16="http://schemas.microsoft.com/office/drawing/2014/main" id="{67C1B486-B999-AD43-8E5E-24447B86633A}"/>
                </a:ext>
              </a:extLst>
            </p:cNvPr>
            <p:cNvSpPr/>
            <p:nvPr/>
          </p:nvSpPr>
          <p:spPr>
            <a:xfrm rot="5400000">
              <a:off x="3999308" y="2804498"/>
              <a:ext cx="1794630" cy="1605434"/>
            </a:xfrm>
            <a:custGeom>
              <a:avLst/>
              <a:gdLst/>
              <a:ahLst/>
              <a:cxnLst/>
              <a:rect l="l" t="t" r="r" b="b"/>
              <a:pathLst>
                <a:path w="31934" h="27693" extrusionOk="0">
                  <a:moveTo>
                    <a:pt x="7959" y="1"/>
                  </a:moveTo>
                  <a:lnTo>
                    <a:pt x="1" y="13847"/>
                  </a:lnTo>
                  <a:lnTo>
                    <a:pt x="7959" y="27692"/>
                  </a:lnTo>
                  <a:lnTo>
                    <a:pt x="23991" y="27692"/>
                  </a:lnTo>
                  <a:lnTo>
                    <a:pt x="31934" y="13847"/>
                  </a:lnTo>
                  <a:lnTo>
                    <a:pt x="23991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9215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Google Shape;436;p52">
              <a:extLst>
                <a:ext uri="{FF2B5EF4-FFF2-40B4-BE49-F238E27FC236}">
                  <a16:creationId xmlns:a16="http://schemas.microsoft.com/office/drawing/2014/main" id="{5BE6E24B-5360-D24D-ACEF-AECF07402A8F}"/>
                </a:ext>
              </a:extLst>
            </p:cNvPr>
            <p:cNvSpPr/>
            <p:nvPr/>
          </p:nvSpPr>
          <p:spPr>
            <a:xfrm rot="5400000">
              <a:off x="4788167" y="1570533"/>
              <a:ext cx="1656581" cy="1463645"/>
            </a:xfrm>
            <a:custGeom>
              <a:avLst/>
              <a:gdLst/>
              <a:ahLst/>
              <a:cxnLst/>
              <a:rect l="l" t="t" r="r" b="b"/>
              <a:pathLst>
                <a:path w="31949" h="27693" extrusionOk="0">
                  <a:moveTo>
                    <a:pt x="7959" y="1"/>
                  </a:moveTo>
                  <a:lnTo>
                    <a:pt x="1" y="13847"/>
                  </a:lnTo>
                  <a:lnTo>
                    <a:pt x="7959" y="27693"/>
                  </a:lnTo>
                  <a:lnTo>
                    <a:pt x="23991" y="27693"/>
                  </a:lnTo>
                  <a:lnTo>
                    <a:pt x="31949" y="13847"/>
                  </a:lnTo>
                  <a:lnTo>
                    <a:pt x="23991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9215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438;p52">
              <a:extLst>
                <a:ext uri="{FF2B5EF4-FFF2-40B4-BE49-F238E27FC236}">
                  <a16:creationId xmlns:a16="http://schemas.microsoft.com/office/drawing/2014/main" id="{22A61F72-2E69-8447-AB6F-04E58B58EC85}"/>
                </a:ext>
              </a:extLst>
            </p:cNvPr>
            <p:cNvSpPr/>
            <p:nvPr/>
          </p:nvSpPr>
          <p:spPr>
            <a:xfrm rot="5400000">
              <a:off x="6286337" y="1577480"/>
              <a:ext cx="1615003" cy="1470087"/>
            </a:xfrm>
            <a:custGeom>
              <a:avLst/>
              <a:gdLst/>
              <a:ahLst/>
              <a:cxnLst/>
              <a:rect l="l" t="t" r="r" b="b"/>
              <a:pathLst>
                <a:path w="31949" h="27693" extrusionOk="0">
                  <a:moveTo>
                    <a:pt x="7959" y="1"/>
                  </a:moveTo>
                  <a:lnTo>
                    <a:pt x="1" y="13847"/>
                  </a:lnTo>
                  <a:lnTo>
                    <a:pt x="7959" y="27693"/>
                  </a:lnTo>
                  <a:lnTo>
                    <a:pt x="23991" y="27693"/>
                  </a:lnTo>
                  <a:lnTo>
                    <a:pt x="31949" y="13847"/>
                  </a:lnTo>
                  <a:lnTo>
                    <a:pt x="23991" y="1"/>
                  </a:lnTo>
                  <a:close/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Google Shape;453;p52">
            <a:extLst>
              <a:ext uri="{FF2B5EF4-FFF2-40B4-BE49-F238E27FC236}">
                <a16:creationId xmlns:a16="http://schemas.microsoft.com/office/drawing/2014/main" id="{0F06D63A-8B0F-0745-8F72-2B05FD3D258F}"/>
              </a:ext>
            </a:extLst>
          </p:cNvPr>
          <p:cNvSpPr txBox="1">
            <a:spLocks/>
          </p:cNvSpPr>
          <p:nvPr/>
        </p:nvSpPr>
        <p:spPr>
          <a:xfrm flipH="1">
            <a:off x="143857" y="97648"/>
            <a:ext cx="83949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Squada One"/>
              <a:buNone/>
              <a:defRPr sz="3600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ighteous"/>
              <a:buNone/>
              <a:defRPr sz="24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ighteous"/>
              <a:buNone/>
              <a:defRPr sz="24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ighteous"/>
              <a:buNone/>
              <a:defRPr sz="24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ighteous"/>
              <a:buNone/>
              <a:defRPr sz="24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ighteous"/>
              <a:buNone/>
              <a:defRPr sz="24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ighteous"/>
              <a:buNone/>
              <a:defRPr sz="24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ighteous"/>
              <a:buNone/>
              <a:defRPr sz="24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ighteous"/>
              <a:buNone/>
              <a:defRPr sz="24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создания СЭЗ</a:t>
            </a:r>
            <a:r>
              <a:rPr lang="e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уля</a:t>
            </a:r>
            <a:r>
              <a:rPr lang="en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e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Google Shape;454;p52">
            <a:extLst>
              <a:ext uri="{FF2B5EF4-FFF2-40B4-BE49-F238E27FC236}">
                <a16:creationId xmlns:a16="http://schemas.microsoft.com/office/drawing/2014/main" id="{E2D91610-9047-0A4F-B7A0-59228E766A03}"/>
              </a:ext>
            </a:extLst>
          </p:cNvPr>
          <p:cNvSpPr txBox="1">
            <a:spLocks/>
          </p:cNvSpPr>
          <p:nvPr/>
        </p:nvSpPr>
        <p:spPr>
          <a:xfrm>
            <a:off x="6965932" y="728009"/>
            <a:ext cx="1521249" cy="175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Squada One"/>
              <a:buNone/>
              <a:defRPr sz="2800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ru-RU" sz="1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жизни населения.</a:t>
            </a:r>
          </a:p>
        </p:txBody>
      </p:sp>
      <p:sp>
        <p:nvSpPr>
          <p:cNvPr id="31" name="Google Shape;457;p52">
            <a:extLst>
              <a:ext uri="{FF2B5EF4-FFF2-40B4-BE49-F238E27FC236}">
                <a16:creationId xmlns:a16="http://schemas.microsoft.com/office/drawing/2014/main" id="{BA7614AF-6772-4F4B-B1BB-A50F3DBA183B}"/>
              </a:ext>
            </a:extLst>
          </p:cNvPr>
          <p:cNvSpPr txBox="1">
            <a:spLocks/>
          </p:cNvSpPr>
          <p:nvPr/>
        </p:nvSpPr>
        <p:spPr>
          <a:xfrm>
            <a:off x="2514654" y="1113576"/>
            <a:ext cx="2040987" cy="1631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Squada One"/>
              <a:buNone/>
              <a:defRPr sz="2800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ru-RU" sz="160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Градостроительная застройка на территории СЭЗ «Куляб».</a:t>
            </a:r>
            <a:endParaRPr lang="ru-RU" sz="1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Google Shape;457;p52">
            <a:extLst>
              <a:ext uri="{FF2B5EF4-FFF2-40B4-BE49-F238E27FC236}">
                <a16:creationId xmlns:a16="http://schemas.microsoft.com/office/drawing/2014/main" id="{B0C1D65F-A43D-C045-A8A1-04A293625A7D}"/>
              </a:ext>
            </a:extLst>
          </p:cNvPr>
          <p:cNvSpPr txBox="1">
            <a:spLocks/>
          </p:cNvSpPr>
          <p:nvPr/>
        </p:nvSpPr>
        <p:spPr>
          <a:xfrm>
            <a:off x="488097" y="1580876"/>
            <a:ext cx="1967353" cy="132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Squada One"/>
              <a:buNone/>
              <a:defRPr sz="2800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устойчивого социально-экономического развития региона</a:t>
            </a:r>
          </a:p>
          <a:p>
            <a:pPr algn="ct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Google Shape;457;p52">
            <a:extLst>
              <a:ext uri="{FF2B5EF4-FFF2-40B4-BE49-F238E27FC236}">
                <a16:creationId xmlns:a16="http://schemas.microsoft.com/office/drawing/2014/main" id="{8795ABE5-E3C4-E94F-AE0E-42EA591B1377}"/>
              </a:ext>
            </a:extLst>
          </p:cNvPr>
          <p:cNvSpPr txBox="1">
            <a:spLocks/>
          </p:cNvSpPr>
          <p:nvPr/>
        </p:nvSpPr>
        <p:spPr>
          <a:xfrm>
            <a:off x="4772543" y="1141064"/>
            <a:ext cx="1686262" cy="141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Squada One"/>
              <a:buNone/>
              <a:defRPr sz="2800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населения работой.</a:t>
            </a:r>
            <a:endParaRPr lang="ru-RU" sz="16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Google Shape;457;p52">
            <a:extLst>
              <a:ext uri="{FF2B5EF4-FFF2-40B4-BE49-F238E27FC236}">
                <a16:creationId xmlns:a16="http://schemas.microsoft.com/office/drawing/2014/main" id="{575229EF-9D86-2A4B-B18F-45F8DF0B61E4}"/>
              </a:ext>
            </a:extLst>
          </p:cNvPr>
          <p:cNvSpPr txBox="1">
            <a:spLocks/>
          </p:cNvSpPr>
          <p:nvPr/>
        </p:nvSpPr>
        <p:spPr>
          <a:xfrm>
            <a:off x="1632292" y="3200316"/>
            <a:ext cx="1726796" cy="132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Squada One"/>
              <a:buNone/>
              <a:defRPr sz="2800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отечественных и зарубежных инвесторов</a:t>
            </a:r>
          </a:p>
          <a:p>
            <a:pPr algn="ctr"/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Google Shape;457;p52">
            <a:extLst>
              <a:ext uri="{FF2B5EF4-FFF2-40B4-BE49-F238E27FC236}">
                <a16:creationId xmlns:a16="http://schemas.microsoft.com/office/drawing/2014/main" id="{5B3B290C-519F-964A-9B3B-693B3C933116}"/>
              </a:ext>
            </a:extLst>
          </p:cNvPr>
          <p:cNvSpPr txBox="1">
            <a:spLocks/>
          </p:cNvSpPr>
          <p:nvPr/>
        </p:nvSpPr>
        <p:spPr>
          <a:xfrm>
            <a:off x="3638309" y="3748400"/>
            <a:ext cx="1892089" cy="994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Squada One"/>
              <a:buNone/>
              <a:defRPr sz="2800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конкурентоспособной импортозамещающей и экспортно-ориентированных товаров</a:t>
            </a:r>
          </a:p>
        </p:txBody>
      </p:sp>
      <p:sp>
        <p:nvSpPr>
          <p:cNvPr id="42" name="Google Shape;457;p52">
            <a:extLst>
              <a:ext uri="{FF2B5EF4-FFF2-40B4-BE49-F238E27FC236}">
                <a16:creationId xmlns:a16="http://schemas.microsoft.com/office/drawing/2014/main" id="{240EBB0F-9EE0-AE4B-8196-A1A18D75DDD1}"/>
              </a:ext>
            </a:extLst>
          </p:cNvPr>
          <p:cNvSpPr txBox="1">
            <a:spLocks/>
          </p:cNvSpPr>
          <p:nvPr/>
        </p:nvSpPr>
        <p:spPr>
          <a:xfrm>
            <a:off x="5733095" y="2831583"/>
            <a:ext cx="1993462" cy="1414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Squada One"/>
              <a:buNone/>
              <a:defRPr sz="2800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экспортного потенциала страны</a:t>
            </a:r>
          </a:p>
        </p:txBody>
      </p:sp>
      <p:pic>
        <p:nvPicPr>
          <p:cNvPr id="43" name="Рисунок 6">
            <a:extLst>
              <a:ext uri="{FF2B5EF4-FFF2-40B4-BE49-F238E27FC236}">
                <a16:creationId xmlns:a16="http://schemas.microsoft.com/office/drawing/2014/main" id="{B9AB3383-49B1-6044-9C79-A7FB4F266D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" b="43896"/>
          <a:stretch/>
        </p:blipFill>
        <p:spPr>
          <a:xfrm>
            <a:off x="7774998" y="85528"/>
            <a:ext cx="1561903" cy="62813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88D3CE"/>
            </a:gs>
            <a:gs pos="100000">
              <a:srgbClr val="423864"/>
            </a:gs>
          </a:gsLst>
          <a:lin ang="5400700" scaled="0"/>
        </a:gra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2" descr="C:\Users\Dell.Dell-ПК\Desktop\Новая папка (3)\DSC_0912.jpg">
            <a:extLst>
              <a:ext uri="{FF2B5EF4-FFF2-40B4-BE49-F238E27FC236}">
                <a16:creationId xmlns:a16="http://schemas.microsoft.com/office/drawing/2014/main" id="{34995632-56E5-4E42-9BA1-E9864ECBA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5145" y="645706"/>
            <a:ext cx="6913773" cy="4596945"/>
          </a:xfrm>
          <a:prstGeom prst="rect">
            <a:avLst/>
          </a:prstGeom>
          <a:noFill/>
        </p:spPr>
      </p:pic>
      <p:sp>
        <p:nvSpPr>
          <p:cNvPr id="211" name="Прямоугольник 25">
            <a:extLst>
              <a:ext uri="{FF2B5EF4-FFF2-40B4-BE49-F238E27FC236}">
                <a16:creationId xmlns:a16="http://schemas.microsoft.com/office/drawing/2014/main" id="{38597322-7C36-C74A-AF90-241EE34F55EF}"/>
              </a:ext>
            </a:extLst>
          </p:cNvPr>
          <p:cNvSpPr/>
          <p:nvPr/>
        </p:nvSpPr>
        <p:spPr>
          <a:xfrm>
            <a:off x="503124" y="685057"/>
            <a:ext cx="7709122" cy="4518241"/>
          </a:xfrm>
          <a:prstGeom prst="rect">
            <a:avLst/>
          </a:prstGeom>
          <a:gradFill>
            <a:gsLst>
              <a:gs pos="0">
                <a:schemeClr val="tx1">
                  <a:lumMod val="50000"/>
                </a:schemeClr>
              </a:gs>
              <a:gs pos="100000">
                <a:schemeClr val="bg1">
                  <a:lumMod val="85000"/>
                  <a:shade val="67500"/>
                  <a:satMod val="115000"/>
                  <a:alpha val="36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2" name="Google Shape;521;p56">
            <a:extLst>
              <a:ext uri="{FF2B5EF4-FFF2-40B4-BE49-F238E27FC236}">
                <a16:creationId xmlns:a16="http://schemas.microsoft.com/office/drawing/2014/main" id="{82F9C615-B33E-804A-9F95-DB282EDE1E0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281423" y="-37090"/>
            <a:ext cx="8394900" cy="12675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Географическая Информация</a:t>
            </a:r>
          </a:p>
        </p:txBody>
      </p:sp>
      <p:sp>
        <p:nvSpPr>
          <p:cNvPr id="213" name="Google Shape;522;p56">
            <a:extLst>
              <a:ext uri="{FF2B5EF4-FFF2-40B4-BE49-F238E27FC236}">
                <a16:creationId xmlns:a16="http://schemas.microsoft.com/office/drawing/2014/main" id="{78A23180-FA4B-6541-B813-9ECB77BC87AC}"/>
              </a:ext>
            </a:extLst>
          </p:cNvPr>
          <p:cNvSpPr txBox="1">
            <a:spLocks/>
          </p:cNvSpPr>
          <p:nvPr/>
        </p:nvSpPr>
        <p:spPr>
          <a:xfrm>
            <a:off x="5124854" y="1699271"/>
            <a:ext cx="19566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 Light"/>
              <a:buChar char="●"/>
              <a:defRPr sz="18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●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●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Font typeface="Roboto Condensed Light"/>
              <a:buNone/>
            </a:pPr>
            <a:r>
              <a:rPr lang="ru-RU" sz="2000" b="1">
                <a:solidFill>
                  <a:schemeClr val="bg2"/>
                </a:solidFill>
              </a:rPr>
              <a:t>309,32га</a:t>
            </a:r>
            <a:endParaRPr lang="ru-RU" sz="2000" b="1" dirty="0">
              <a:solidFill>
                <a:schemeClr val="bg2"/>
              </a:solidFill>
            </a:endParaRPr>
          </a:p>
        </p:txBody>
      </p:sp>
      <p:sp>
        <p:nvSpPr>
          <p:cNvPr id="214" name="Google Shape;524;p56">
            <a:extLst>
              <a:ext uri="{FF2B5EF4-FFF2-40B4-BE49-F238E27FC236}">
                <a16:creationId xmlns:a16="http://schemas.microsoft.com/office/drawing/2014/main" id="{618B8D0C-12BA-3541-9CDC-52AC36514582}"/>
              </a:ext>
            </a:extLst>
          </p:cNvPr>
          <p:cNvSpPr txBox="1">
            <a:spLocks/>
          </p:cNvSpPr>
          <p:nvPr/>
        </p:nvSpPr>
        <p:spPr>
          <a:xfrm>
            <a:off x="1012962" y="2188884"/>
            <a:ext cx="3489575" cy="3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Squada One"/>
              <a:buNone/>
              <a:defRPr sz="2800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Душанбе</a:t>
            </a:r>
          </a:p>
        </p:txBody>
      </p:sp>
      <p:sp>
        <p:nvSpPr>
          <p:cNvPr id="215" name="Google Shape;525;p56">
            <a:extLst>
              <a:ext uri="{FF2B5EF4-FFF2-40B4-BE49-F238E27FC236}">
                <a16:creationId xmlns:a16="http://schemas.microsoft.com/office/drawing/2014/main" id="{B09BBDF5-8440-A34A-B079-DD02440BD45A}"/>
              </a:ext>
            </a:extLst>
          </p:cNvPr>
          <p:cNvSpPr txBox="1">
            <a:spLocks/>
          </p:cNvSpPr>
          <p:nvPr/>
        </p:nvSpPr>
        <p:spPr>
          <a:xfrm>
            <a:off x="1303612" y="2591614"/>
            <a:ext cx="22110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 Light"/>
              <a:buChar char="●"/>
              <a:defRPr sz="18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●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●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Font typeface="Roboto Condensed Light"/>
              <a:buNone/>
            </a:pPr>
            <a:r>
              <a:rPr lang="en-US" b="1" dirty="0">
                <a:solidFill>
                  <a:schemeClr val="bg2"/>
                </a:solidFill>
              </a:rPr>
              <a:t>200</a:t>
            </a:r>
            <a:r>
              <a:rPr lang="ru-RU" b="1" dirty="0">
                <a:solidFill>
                  <a:schemeClr val="bg2"/>
                </a:solidFill>
              </a:rPr>
              <a:t> </a:t>
            </a:r>
            <a:r>
              <a:rPr lang="ru-RU" sz="2000" b="1" dirty="0">
                <a:solidFill>
                  <a:schemeClr val="bg2"/>
                </a:solidFill>
              </a:rPr>
              <a:t>км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216" name="Google Shape;526;p56">
            <a:extLst>
              <a:ext uri="{FF2B5EF4-FFF2-40B4-BE49-F238E27FC236}">
                <a16:creationId xmlns:a16="http://schemas.microsoft.com/office/drawing/2014/main" id="{821B74CA-2612-5847-B79C-574FC34E23C7}"/>
              </a:ext>
            </a:extLst>
          </p:cNvPr>
          <p:cNvSpPr txBox="1">
            <a:spLocks/>
          </p:cNvSpPr>
          <p:nvPr/>
        </p:nvSpPr>
        <p:spPr>
          <a:xfrm>
            <a:off x="3591426" y="1265561"/>
            <a:ext cx="3731162" cy="35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Squada One"/>
              <a:buNone/>
              <a:defRPr sz="2800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r"/>
            <a:r>
              <a:rPr lang="ru-RU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</a:t>
            </a:r>
          </a:p>
        </p:txBody>
      </p:sp>
      <p:sp>
        <p:nvSpPr>
          <p:cNvPr id="217" name="Google Shape;527;p56">
            <a:extLst>
              <a:ext uri="{FF2B5EF4-FFF2-40B4-BE49-F238E27FC236}">
                <a16:creationId xmlns:a16="http://schemas.microsoft.com/office/drawing/2014/main" id="{F0A55340-8AE9-D248-931D-E161986299D7}"/>
              </a:ext>
            </a:extLst>
          </p:cNvPr>
          <p:cNvSpPr txBox="1">
            <a:spLocks/>
          </p:cNvSpPr>
          <p:nvPr/>
        </p:nvSpPr>
        <p:spPr>
          <a:xfrm>
            <a:off x="4919420" y="2732653"/>
            <a:ext cx="2835163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Squada One"/>
              <a:buNone/>
              <a:defRPr sz="2800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нахождения СЭЗ «Куляб»</a:t>
            </a:r>
          </a:p>
        </p:txBody>
      </p:sp>
      <p:grpSp>
        <p:nvGrpSpPr>
          <p:cNvPr id="218" name="Google Shape;528;p56">
            <a:extLst>
              <a:ext uri="{FF2B5EF4-FFF2-40B4-BE49-F238E27FC236}">
                <a16:creationId xmlns:a16="http://schemas.microsoft.com/office/drawing/2014/main" id="{37BDB838-2D0D-C446-AC89-D47654887EAB}"/>
              </a:ext>
            </a:extLst>
          </p:cNvPr>
          <p:cNvGrpSpPr/>
          <p:nvPr/>
        </p:nvGrpSpPr>
        <p:grpSpPr>
          <a:xfrm>
            <a:off x="3523939" y="3304403"/>
            <a:ext cx="3582014" cy="1103532"/>
            <a:chOff x="3636333" y="3431130"/>
            <a:chExt cx="3044119" cy="937819"/>
          </a:xfrm>
        </p:grpSpPr>
        <p:sp>
          <p:nvSpPr>
            <p:cNvPr id="219" name="Google Shape;529;p56">
              <a:extLst>
                <a:ext uri="{FF2B5EF4-FFF2-40B4-BE49-F238E27FC236}">
                  <a16:creationId xmlns:a16="http://schemas.microsoft.com/office/drawing/2014/main" id="{0AC5C5D7-391D-3B49-9AB0-E796A2589784}"/>
                </a:ext>
              </a:extLst>
            </p:cNvPr>
            <p:cNvSpPr/>
            <p:nvPr/>
          </p:nvSpPr>
          <p:spPr>
            <a:xfrm rot="-5400000">
              <a:off x="3573191" y="3494272"/>
              <a:ext cx="937819" cy="811536"/>
            </a:xfrm>
            <a:custGeom>
              <a:avLst/>
              <a:gdLst/>
              <a:ahLst/>
              <a:cxnLst/>
              <a:rect l="l" t="t" r="r" b="b"/>
              <a:pathLst>
                <a:path w="9834" h="8508" extrusionOk="0">
                  <a:moveTo>
                    <a:pt x="2425" y="1"/>
                  </a:moveTo>
                  <a:lnTo>
                    <a:pt x="1" y="4254"/>
                  </a:lnTo>
                  <a:lnTo>
                    <a:pt x="458" y="5077"/>
                  </a:lnTo>
                  <a:lnTo>
                    <a:pt x="2425" y="8507"/>
                  </a:lnTo>
                  <a:lnTo>
                    <a:pt x="7364" y="8507"/>
                  </a:lnTo>
                  <a:lnTo>
                    <a:pt x="9330" y="5077"/>
                  </a:lnTo>
                  <a:lnTo>
                    <a:pt x="9833" y="4254"/>
                  </a:lnTo>
                  <a:lnTo>
                    <a:pt x="7364" y="1"/>
                  </a:lnTo>
                  <a:close/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30;p56">
              <a:extLst>
                <a:ext uri="{FF2B5EF4-FFF2-40B4-BE49-F238E27FC236}">
                  <a16:creationId xmlns:a16="http://schemas.microsoft.com/office/drawing/2014/main" id="{CC35B77F-1572-DF42-99DD-298F21375F79}"/>
                </a:ext>
              </a:extLst>
            </p:cNvPr>
            <p:cNvSpPr/>
            <p:nvPr/>
          </p:nvSpPr>
          <p:spPr>
            <a:xfrm rot="-5400000">
              <a:off x="3666444" y="3574971"/>
              <a:ext cx="751318" cy="650139"/>
            </a:xfrm>
            <a:custGeom>
              <a:avLst/>
              <a:gdLst/>
              <a:ahLst/>
              <a:cxnLst/>
              <a:rect l="l" t="t" r="r" b="b"/>
              <a:pathLst>
                <a:path w="9834" h="8508" extrusionOk="0">
                  <a:moveTo>
                    <a:pt x="2425" y="1"/>
                  </a:moveTo>
                  <a:lnTo>
                    <a:pt x="1" y="4254"/>
                  </a:lnTo>
                  <a:lnTo>
                    <a:pt x="458" y="5077"/>
                  </a:lnTo>
                  <a:lnTo>
                    <a:pt x="2425" y="8507"/>
                  </a:lnTo>
                  <a:lnTo>
                    <a:pt x="7364" y="8507"/>
                  </a:lnTo>
                  <a:lnTo>
                    <a:pt x="9330" y="5077"/>
                  </a:lnTo>
                  <a:lnTo>
                    <a:pt x="9833" y="4254"/>
                  </a:lnTo>
                  <a:lnTo>
                    <a:pt x="7364" y="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cxnSp>
          <p:nvCxnSpPr>
            <p:cNvPr id="221" name="Google Shape;531;p56">
              <a:extLst>
                <a:ext uri="{FF2B5EF4-FFF2-40B4-BE49-F238E27FC236}">
                  <a16:creationId xmlns:a16="http://schemas.microsoft.com/office/drawing/2014/main" id="{0E85F1CD-0672-CC47-9A29-06DD97276FB2}"/>
                </a:ext>
              </a:extLst>
            </p:cNvPr>
            <p:cNvCxnSpPr>
              <a:cxnSpLocks/>
            </p:cNvCxnSpPr>
            <p:nvPr/>
          </p:nvCxnSpPr>
          <p:spPr>
            <a:xfrm>
              <a:off x="4454776" y="3668175"/>
              <a:ext cx="2225676" cy="105029"/>
            </a:xfrm>
            <a:prstGeom prst="bentConnector3">
              <a:avLst>
                <a:gd name="adj1" fmla="val 107056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22" name="Google Shape;533;p56">
            <a:extLst>
              <a:ext uri="{FF2B5EF4-FFF2-40B4-BE49-F238E27FC236}">
                <a16:creationId xmlns:a16="http://schemas.microsoft.com/office/drawing/2014/main" id="{41993202-AE75-384E-B150-3C6F54CFC91B}"/>
              </a:ext>
            </a:extLst>
          </p:cNvPr>
          <p:cNvGrpSpPr/>
          <p:nvPr/>
        </p:nvGrpSpPr>
        <p:grpSpPr>
          <a:xfrm>
            <a:off x="1224786" y="2400338"/>
            <a:ext cx="3789589" cy="1103532"/>
            <a:chOff x="1666788" y="2673044"/>
            <a:chExt cx="3220523" cy="937819"/>
          </a:xfrm>
        </p:grpSpPr>
        <p:sp>
          <p:nvSpPr>
            <p:cNvPr id="223" name="Google Shape;534;p56">
              <a:extLst>
                <a:ext uri="{FF2B5EF4-FFF2-40B4-BE49-F238E27FC236}">
                  <a16:creationId xmlns:a16="http://schemas.microsoft.com/office/drawing/2014/main" id="{A9895AC1-871A-4949-AC0C-96113933979C}"/>
                </a:ext>
              </a:extLst>
            </p:cNvPr>
            <p:cNvSpPr/>
            <p:nvPr/>
          </p:nvSpPr>
          <p:spPr>
            <a:xfrm rot="-5400000">
              <a:off x="4012633" y="2736186"/>
              <a:ext cx="937819" cy="811536"/>
            </a:xfrm>
            <a:custGeom>
              <a:avLst/>
              <a:gdLst/>
              <a:ahLst/>
              <a:cxnLst/>
              <a:rect l="l" t="t" r="r" b="b"/>
              <a:pathLst>
                <a:path w="9834" h="8508" extrusionOk="0">
                  <a:moveTo>
                    <a:pt x="2425" y="1"/>
                  </a:moveTo>
                  <a:lnTo>
                    <a:pt x="1" y="4254"/>
                  </a:lnTo>
                  <a:lnTo>
                    <a:pt x="458" y="5077"/>
                  </a:lnTo>
                  <a:lnTo>
                    <a:pt x="2425" y="8507"/>
                  </a:lnTo>
                  <a:lnTo>
                    <a:pt x="7364" y="8507"/>
                  </a:lnTo>
                  <a:lnTo>
                    <a:pt x="9330" y="5077"/>
                  </a:lnTo>
                  <a:lnTo>
                    <a:pt x="9833" y="4254"/>
                  </a:lnTo>
                  <a:lnTo>
                    <a:pt x="7364" y="1"/>
                  </a:lnTo>
                  <a:close/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35;p56">
              <a:extLst>
                <a:ext uri="{FF2B5EF4-FFF2-40B4-BE49-F238E27FC236}">
                  <a16:creationId xmlns:a16="http://schemas.microsoft.com/office/drawing/2014/main" id="{45BECE9E-7CA4-F842-A7EE-BC2C0F1E6A8B}"/>
                </a:ext>
              </a:extLst>
            </p:cNvPr>
            <p:cNvSpPr/>
            <p:nvPr/>
          </p:nvSpPr>
          <p:spPr>
            <a:xfrm rot="-5400000">
              <a:off x="4105887" y="2816885"/>
              <a:ext cx="751318" cy="650139"/>
            </a:xfrm>
            <a:custGeom>
              <a:avLst/>
              <a:gdLst/>
              <a:ahLst/>
              <a:cxnLst/>
              <a:rect l="l" t="t" r="r" b="b"/>
              <a:pathLst>
                <a:path w="9834" h="8508" extrusionOk="0">
                  <a:moveTo>
                    <a:pt x="2425" y="1"/>
                  </a:moveTo>
                  <a:lnTo>
                    <a:pt x="1" y="4254"/>
                  </a:lnTo>
                  <a:lnTo>
                    <a:pt x="458" y="5077"/>
                  </a:lnTo>
                  <a:lnTo>
                    <a:pt x="2425" y="8507"/>
                  </a:lnTo>
                  <a:lnTo>
                    <a:pt x="7364" y="8507"/>
                  </a:lnTo>
                  <a:lnTo>
                    <a:pt x="9330" y="5077"/>
                  </a:lnTo>
                  <a:lnTo>
                    <a:pt x="9833" y="4254"/>
                  </a:lnTo>
                  <a:lnTo>
                    <a:pt x="7364" y="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bg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bg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5" name="Google Shape;536;p56">
              <a:extLst>
                <a:ext uri="{FF2B5EF4-FFF2-40B4-BE49-F238E27FC236}">
                  <a16:creationId xmlns:a16="http://schemas.microsoft.com/office/drawing/2014/main" id="{323DBF2A-0029-B14A-87C1-0BE1B156A61C}"/>
                </a:ext>
              </a:extLst>
            </p:cNvPr>
            <p:cNvCxnSpPr/>
            <p:nvPr/>
          </p:nvCxnSpPr>
          <p:spPr>
            <a:xfrm flipH="1">
              <a:off x="1666788" y="2914950"/>
              <a:ext cx="2409000" cy="305400"/>
            </a:xfrm>
            <a:prstGeom prst="bentConnector3">
              <a:avLst>
                <a:gd name="adj1" fmla="val 10005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26" name="Google Shape;537;p56">
              <a:extLst>
                <a:ext uri="{FF2B5EF4-FFF2-40B4-BE49-F238E27FC236}">
                  <a16:creationId xmlns:a16="http://schemas.microsoft.com/office/drawing/2014/main" id="{62399E6E-F368-7744-A2FF-2FDA176FAC22}"/>
                </a:ext>
              </a:extLst>
            </p:cNvPr>
            <p:cNvGrpSpPr/>
            <p:nvPr/>
          </p:nvGrpSpPr>
          <p:grpSpPr>
            <a:xfrm>
              <a:off x="4354841" y="3013747"/>
              <a:ext cx="97492" cy="20415"/>
              <a:chOff x="-1667150" y="2801950"/>
              <a:chExt cx="86675" cy="18150"/>
            </a:xfrm>
          </p:grpSpPr>
          <p:sp>
            <p:nvSpPr>
              <p:cNvPr id="227" name="Google Shape;539;p56">
                <a:extLst>
                  <a:ext uri="{FF2B5EF4-FFF2-40B4-BE49-F238E27FC236}">
                    <a16:creationId xmlns:a16="http://schemas.microsoft.com/office/drawing/2014/main" id="{59064701-3D0B-1B49-B5D2-8FF73EA11B77}"/>
                  </a:ext>
                </a:extLst>
              </p:cNvPr>
              <p:cNvSpPr/>
              <p:nvPr/>
            </p:nvSpPr>
            <p:spPr>
              <a:xfrm>
                <a:off x="-1667150" y="2801950"/>
                <a:ext cx="18150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726" extrusionOk="0">
                    <a:moveTo>
                      <a:pt x="347" y="1"/>
                    </a:moveTo>
                    <a:cubicBezTo>
                      <a:pt x="158" y="1"/>
                      <a:pt x="1" y="158"/>
                      <a:pt x="1" y="347"/>
                    </a:cubicBezTo>
                    <a:cubicBezTo>
                      <a:pt x="1" y="536"/>
                      <a:pt x="158" y="726"/>
                      <a:pt x="347" y="726"/>
                    </a:cubicBezTo>
                    <a:cubicBezTo>
                      <a:pt x="568" y="726"/>
                      <a:pt x="725" y="536"/>
                      <a:pt x="725" y="347"/>
                    </a:cubicBezTo>
                    <a:cubicBezTo>
                      <a:pt x="725" y="158"/>
                      <a:pt x="568" y="1"/>
                      <a:pt x="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540;p56">
                <a:extLst>
                  <a:ext uri="{FF2B5EF4-FFF2-40B4-BE49-F238E27FC236}">
                    <a16:creationId xmlns:a16="http://schemas.microsoft.com/office/drawing/2014/main" id="{904A6AC4-8F2B-EA4A-B1DD-4005364B6A94}"/>
                  </a:ext>
                </a:extLst>
              </p:cNvPr>
              <p:cNvSpPr/>
              <p:nvPr/>
            </p:nvSpPr>
            <p:spPr>
              <a:xfrm>
                <a:off x="-1632500" y="2801950"/>
                <a:ext cx="17350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726" extrusionOk="0">
                    <a:moveTo>
                      <a:pt x="347" y="1"/>
                    </a:moveTo>
                    <a:cubicBezTo>
                      <a:pt x="158" y="1"/>
                      <a:pt x="1" y="158"/>
                      <a:pt x="1" y="347"/>
                    </a:cubicBezTo>
                    <a:cubicBezTo>
                      <a:pt x="1" y="568"/>
                      <a:pt x="158" y="726"/>
                      <a:pt x="347" y="726"/>
                    </a:cubicBezTo>
                    <a:cubicBezTo>
                      <a:pt x="536" y="726"/>
                      <a:pt x="694" y="568"/>
                      <a:pt x="694" y="347"/>
                    </a:cubicBezTo>
                    <a:cubicBezTo>
                      <a:pt x="694" y="158"/>
                      <a:pt x="536" y="1"/>
                      <a:pt x="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541;p56">
                <a:extLst>
                  <a:ext uri="{FF2B5EF4-FFF2-40B4-BE49-F238E27FC236}">
                    <a16:creationId xmlns:a16="http://schemas.microsoft.com/office/drawing/2014/main" id="{BC643EB4-9E3A-C242-9BDE-F62EF554EA77}"/>
                  </a:ext>
                </a:extLst>
              </p:cNvPr>
              <p:cNvSpPr/>
              <p:nvPr/>
            </p:nvSpPr>
            <p:spPr>
              <a:xfrm>
                <a:off x="-1597850" y="2801950"/>
                <a:ext cx="1737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695" h="726" extrusionOk="0">
                    <a:moveTo>
                      <a:pt x="347" y="1"/>
                    </a:moveTo>
                    <a:cubicBezTo>
                      <a:pt x="158" y="1"/>
                      <a:pt x="1" y="158"/>
                      <a:pt x="1" y="347"/>
                    </a:cubicBezTo>
                    <a:cubicBezTo>
                      <a:pt x="1" y="568"/>
                      <a:pt x="158" y="726"/>
                      <a:pt x="347" y="726"/>
                    </a:cubicBezTo>
                    <a:cubicBezTo>
                      <a:pt x="537" y="726"/>
                      <a:pt x="694" y="568"/>
                      <a:pt x="694" y="347"/>
                    </a:cubicBezTo>
                    <a:cubicBezTo>
                      <a:pt x="694" y="158"/>
                      <a:pt x="537" y="1"/>
                      <a:pt x="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0" name="Google Shape;544;p56">
            <a:extLst>
              <a:ext uri="{FF2B5EF4-FFF2-40B4-BE49-F238E27FC236}">
                <a16:creationId xmlns:a16="http://schemas.microsoft.com/office/drawing/2014/main" id="{4AC2C21C-C45F-0A44-9D73-53323524BE3E}"/>
              </a:ext>
            </a:extLst>
          </p:cNvPr>
          <p:cNvGrpSpPr/>
          <p:nvPr/>
        </p:nvGrpSpPr>
        <p:grpSpPr>
          <a:xfrm>
            <a:off x="3534365" y="1505857"/>
            <a:ext cx="3547089" cy="1103532"/>
            <a:chOff x="3629547" y="1912884"/>
            <a:chExt cx="3014438" cy="937819"/>
          </a:xfrm>
        </p:grpSpPr>
        <p:sp>
          <p:nvSpPr>
            <p:cNvPr id="231" name="Google Shape;545;p56">
              <a:extLst>
                <a:ext uri="{FF2B5EF4-FFF2-40B4-BE49-F238E27FC236}">
                  <a16:creationId xmlns:a16="http://schemas.microsoft.com/office/drawing/2014/main" id="{010F0A1B-496E-FB4E-A38A-8E0CCD38BD5B}"/>
                </a:ext>
              </a:extLst>
            </p:cNvPr>
            <p:cNvSpPr/>
            <p:nvPr/>
          </p:nvSpPr>
          <p:spPr>
            <a:xfrm rot="-5400000">
              <a:off x="3566405" y="1976026"/>
              <a:ext cx="937819" cy="811536"/>
            </a:xfrm>
            <a:custGeom>
              <a:avLst/>
              <a:gdLst/>
              <a:ahLst/>
              <a:cxnLst/>
              <a:rect l="l" t="t" r="r" b="b"/>
              <a:pathLst>
                <a:path w="9834" h="8508" extrusionOk="0">
                  <a:moveTo>
                    <a:pt x="2425" y="1"/>
                  </a:moveTo>
                  <a:lnTo>
                    <a:pt x="1" y="4254"/>
                  </a:lnTo>
                  <a:lnTo>
                    <a:pt x="458" y="5077"/>
                  </a:lnTo>
                  <a:lnTo>
                    <a:pt x="2425" y="8507"/>
                  </a:lnTo>
                  <a:lnTo>
                    <a:pt x="7364" y="8507"/>
                  </a:lnTo>
                  <a:lnTo>
                    <a:pt x="9330" y="5077"/>
                  </a:lnTo>
                  <a:lnTo>
                    <a:pt x="9833" y="4254"/>
                  </a:lnTo>
                  <a:lnTo>
                    <a:pt x="7364" y="1"/>
                  </a:lnTo>
                  <a:close/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46;p56">
              <a:extLst>
                <a:ext uri="{FF2B5EF4-FFF2-40B4-BE49-F238E27FC236}">
                  <a16:creationId xmlns:a16="http://schemas.microsoft.com/office/drawing/2014/main" id="{B735B475-AC55-7C4C-909E-85C8CA2528A2}"/>
                </a:ext>
              </a:extLst>
            </p:cNvPr>
            <p:cNvSpPr/>
            <p:nvPr/>
          </p:nvSpPr>
          <p:spPr>
            <a:xfrm rot="-5400000">
              <a:off x="3659659" y="2056725"/>
              <a:ext cx="751318" cy="650139"/>
            </a:xfrm>
            <a:custGeom>
              <a:avLst/>
              <a:gdLst/>
              <a:ahLst/>
              <a:cxnLst/>
              <a:rect l="l" t="t" r="r" b="b"/>
              <a:pathLst>
                <a:path w="9834" h="8508" extrusionOk="0">
                  <a:moveTo>
                    <a:pt x="2425" y="1"/>
                  </a:moveTo>
                  <a:lnTo>
                    <a:pt x="1" y="4254"/>
                  </a:lnTo>
                  <a:lnTo>
                    <a:pt x="458" y="5077"/>
                  </a:lnTo>
                  <a:lnTo>
                    <a:pt x="2425" y="8507"/>
                  </a:lnTo>
                  <a:lnTo>
                    <a:pt x="7364" y="8507"/>
                  </a:lnTo>
                  <a:lnTo>
                    <a:pt x="9330" y="5077"/>
                  </a:lnTo>
                  <a:lnTo>
                    <a:pt x="9833" y="4254"/>
                  </a:lnTo>
                  <a:lnTo>
                    <a:pt x="7364" y="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cxnSp>
          <p:nvCxnSpPr>
            <p:cNvPr id="233" name="Google Shape;547;p56">
              <a:extLst>
                <a:ext uri="{FF2B5EF4-FFF2-40B4-BE49-F238E27FC236}">
                  <a16:creationId xmlns:a16="http://schemas.microsoft.com/office/drawing/2014/main" id="{36F77B92-9D94-444C-A1E3-123ED6ACB020}"/>
                </a:ext>
              </a:extLst>
            </p:cNvPr>
            <p:cNvCxnSpPr/>
            <p:nvPr/>
          </p:nvCxnSpPr>
          <p:spPr>
            <a:xfrm>
              <a:off x="4441085" y="2146375"/>
              <a:ext cx="2202900" cy="298500"/>
            </a:xfrm>
            <a:prstGeom prst="bentConnector3">
              <a:avLst>
                <a:gd name="adj1" fmla="val 100054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4" name="Google Shape;1969;p72">
            <a:extLst>
              <a:ext uri="{FF2B5EF4-FFF2-40B4-BE49-F238E27FC236}">
                <a16:creationId xmlns:a16="http://schemas.microsoft.com/office/drawing/2014/main" id="{2E7034A4-0051-9842-BC0F-4DD39C374BB6}"/>
              </a:ext>
            </a:extLst>
          </p:cNvPr>
          <p:cNvGrpSpPr/>
          <p:nvPr/>
        </p:nvGrpSpPr>
        <p:grpSpPr>
          <a:xfrm>
            <a:off x="3642191" y="1777336"/>
            <a:ext cx="563248" cy="589112"/>
            <a:chOff x="2431875" y="700600"/>
            <a:chExt cx="264700" cy="244850"/>
          </a:xfrm>
        </p:grpSpPr>
        <p:sp>
          <p:nvSpPr>
            <p:cNvPr id="235" name="Google Shape;1970;p72">
              <a:extLst>
                <a:ext uri="{FF2B5EF4-FFF2-40B4-BE49-F238E27FC236}">
                  <a16:creationId xmlns:a16="http://schemas.microsoft.com/office/drawing/2014/main" id="{50593960-DA9F-0E4C-86E2-5D6C2845B4DD}"/>
                </a:ext>
              </a:extLst>
            </p:cNvPr>
            <p:cNvSpPr/>
            <p:nvPr/>
          </p:nvSpPr>
          <p:spPr>
            <a:xfrm>
              <a:off x="2552500" y="700650"/>
              <a:ext cx="137600" cy="113225"/>
            </a:xfrm>
            <a:custGeom>
              <a:avLst/>
              <a:gdLst/>
              <a:ahLst/>
              <a:cxnLst/>
              <a:rect l="l" t="t" r="r" b="b"/>
              <a:pathLst>
                <a:path w="5504" h="4529" extrusionOk="0">
                  <a:moveTo>
                    <a:pt x="2759" y="1"/>
                  </a:moveTo>
                  <a:cubicBezTo>
                    <a:pt x="2058" y="1"/>
                    <a:pt x="1356" y="154"/>
                    <a:pt x="822" y="460"/>
                  </a:cubicBezTo>
                  <a:cubicBezTo>
                    <a:pt x="267" y="778"/>
                    <a:pt x="0" y="1203"/>
                    <a:pt x="22" y="1622"/>
                  </a:cubicBezTo>
                  <a:lnTo>
                    <a:pt x="22" y="2285"/>
                  </a:lnTo>
                  <a:cubicBezTo>
                    <a:pt x="22" y="2696"/>
                    <a:pt x="289" y="3100"/>
                    <a:pt x="822" y="3410"/>
                  </a:cubicBezTo>
                  <a:lnTo>
                    <a:pt x="2763" y="4528"/>
                  </a:lnTo>
                  <a:lnTo>
                    <a:pt x="4696" y="3410"/>
                  </a:lnTo>
                  <a:cubicBezTo>
                    <a:pt x="5236" y="3100"/>
                    <a:pt x="5503" y="2689"/>
                    <a:pt x="5496" y="2285"/>
                  </a:cubicBezTo>
                  <a:lnTo>
                    <a:pt x="5496" y="1578"/>
                  </a:lnTo>
                  <a:cubicBezTo>
                    <a:pt x="5496" y="1175"/>
                    <a:pt x="5229" y="771"/>
                    <a:pt x="4696" y="460"/>
                  </a:cubicBezTo>
                  <a:cubicBezTo>
                    <a:pt x="4162" y="154"/>
                    <a:pt x="3460" y="1"/>
                    <a:pt x="2759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971;p72">
              <a:extLst>
                <a:ext uri="{FF2B5EF4-FFF2-40B4-BE49-F238E27FC236}">
                  <a16:creationId xmlns:a16="http://schemas.microsoft.com/office/drawing/2014/main" id="{A7C84858-7802-0D4A-93E3-78EABEAC1749}"/>
                </a:ext>
              </a:extLst>
            </p:cNvPr>
            <p:cNvSpPr/>
            <p:nvPr/>
          </p:nvSpPr>
          <p:spPr>
            <a:xfrm>
              <a:off x="2621550" y="700600"/>
              <a:ext cx="68550" cy="113275"/>
            </a:xfrm>
            <a:custGeom>
              <a:avLst/>
              <a:gdLst/>
              <a:ahLst/>
              <a:cxnLst/>
              <a:rect l="l" t="t" r="r" b="b"/>
              <a:pathLst>
                <a:path w="2742" h="4531" extrusionOk="0">
                  <a:moveTo>
                    <a:pt x="1" y="1"/>
                  </a:moveTo>
                  <a:lnTo>
                    <a:pt x="1" y="4530"/>
                  </a:lnTo>
                  <a:lnTo>
                    <a:pt x="1934" y="3412"/>
                  </a:lnTo>
                  <a:cubicBezTo>
                    <a:pt x="2467" y="3102"/>
                    <a:pt x="2741" y="2698"/>
                    <a:pt x="2734" y="2287"/>
                  </a:cubicBezTo>
                  <a:lnTo>
                    <a:pt x="2734" y="1580"/>
                  </a:lnTo>
                  <a:cubicBezTo>
                    <a:pt x="2734" y="1177"/>
                    <a:pt x="2467" y="773"/>
                    <a:pt x="1934" y="462"/>
                  </a:cubicBezTo>
                  <a:cubicBezTo>
                    <a:pt x="1400" y="160"/>
                    <a:pt x="700" y="1"/>
                    <a:pt x="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972;p72">
              <a:extLst>
                <a:ext uri="{FF2B5EF4-FFF2-40B4-BE49-F238E27FC236}">
                  <a16:creationId xmlns:a16="http://schemas.microsoft.com/office/drawing/2014/main" id="{4BCDFAC2-6643-DF4E-8F8F-A93A21D79090}"/>
                </a:ext>
              </a:extLst>
            </p:cNvPr>
            <p:cNvSpPr/>
            <p:nvPr/>
          </p:nvSpPr>
          <p:spPr>
            <a:xfrm>
              <a:off x="2546375" y="700650"/>
              <a:ext cx="150200" cy="95375"/>
            </a:xfrm>
            <a:custGeom>
              <a:avLst/>
              <a:gdLst/>
              <a:ahLst/>
              <a:cxnLst/>
              <a:rect l="l" t="t" r="r" b="b"/>
              <a:pathLst>
                <a:path w="6008" h="3815" extrusionOk="0">
                  <a:moveTo>
                    <a:pt x="3004" y="1"/>
                  </a:moveTo>
                  <a:cubicBezTo>
                    <a:pt x="2303" y="1"/>
                    <a:pt x="1601" y="154"/>
                    <a:pt x="1067" y="460"/>
                  </a:cubicBezTo>
                  <a:cubicBezTo>
                    <a:pt x="0" y="1081"/>
                    <a:pt x="0" y="2083"/>
                    <a:pt x="1067" y="2696"/>
                  </a:cubicBezTo>
                  <a:lnTo>
                    <a:pt x="3008" y="3814"/>
                  </a:lnTo>
                  <a:lnTo>
                    <a:pt x="4941" y="2696"/>
                  </a:lnTo>
                  <a:cubicBezTo>
                    <a:pt x="6008" y="2083"/>
                    <a:pt x="6008" y="1081"/>
                    <a:pt x="4941" y="460"/>
                  </a:cubicBezTo>
                  <a:cubicBezTo>
                    <a:pt x="4407" y="154"/>
                    <a:pt x="3705" y="1"/>
                    <a:pt x="3004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1973;p72">
              <a:extLst>
                <a:ext uri="{FF2B5EF4-FFF2-40B4-BE49-F238E27FC236}">
                  <a16:creationId xmlns:a16="http://schemas.microsoft.com/office/drawing/2014/main" id="{FEA9B88B-343C-2A45-AB84-8FC37B97D34F}"/>
                </a:ext>
              </a:extLst>
            </p:cNvPr>
            <p:cNvSpPr/>
            <p:nvPr/>
          </p:nvSpPr>
          <p:spPr>
            <a:xfrm>
              <a:off x="2579900" y="716125"/>
              <a:ext cx="83150" cy="47975"/>
            </a:xfrm>
            <a:custGeom>
              <a:avLst/>
              <a:gdLst/>
              <a:ahLst/>
              <a:cxnLst/>
              <a:rect l="l" t="t" r="r" b="b"/>
              <a:pathLst>
                <a:path w="3326" h="1919" extrusionOk="0">
                  <a:moveTo>
                    <a:pt x="1667" y="0"/>
                  </a:moveTo>
                  <a:cubicBezTo>
                    <a:pt x="743" y="0"/>
                    <a:pt x="1" y="433"/>
                    <a:pt x="1" y="959"/>
                  </a:cubicBezTo>
                  <a:cubicBezTo>
                    <a:pt x="1" y="1493"/>
                    <a:pt x="743" y="1919"/>
                    <a:pt x="1667" y="1919"/>
                  </a:cubicBezTo>
                  <a:cubicBezTo>
                    <a:pt x="2583" y="1919"/>
                    <a:pt x="3325" y="1493"/>
                    <a:pt x="3325" y="959"/>
                  </a:cubicBezTo>
                  <a:cubicBezTo>
                    <a:pt x="3325" y="433"/>
                    <a:pt x="2583" y="0"/>
                    <a:pt x="1667" y="0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974;p72">
              <a:extLst>
                <a:ext uri="{FF2B5EF4-FFF2-40B4-BE49-F238E27FC236}">
                  <a16:creationId xmlns:a16="http://schemas.microsoft.com/office/drawing/2014/main" id="{FCE7B481-43C0-1B44-9DD3-546F797D1A0A}"/>
                </a:ext>
              </a:extLst>
            </p:cNvPr>
            <p:cNvSpPr/>
            <p:nvPr/>
          </p:nvSpPr>
          <p:spPr>
            <a:xfrm>
              <a:off x="2578450" y="716125"/>
              <a:ext cx="86050" cy="27250"/>
            </a:xfrm>
            <a:custGeom>
              <a:avLst/>
              <a:gdLst/>
              <a:ahLst/>
              <a:cxnLst/>
              <a:rect l="l" t="t" r="r" b="b"/>
              <a:pathLst>
                <a:path w="3442" h="1090" extrusionOk="0">
                  <a:moveTo>
                    <a:pt x="1721" y="0"/>
                  </a:moveTo>
                  <a:cubicBezTo>
                    <a:pt x="1294" y="0"/>
                    <a:pt x="866" y="94"/>
                    <a:pt x="542" y="281"/>
                  </a:cubicBezTo>
                  <a:cubicBezTo>
                    <a:pt x="159" y="505"/>
                    <a:pt x="1" y="808"/>
                    <a:pt x="73" y="1089"/>
                  </a:cubicBezTo>
                  <a:cubicBezTo>
                    <a:pt x="123" y="894"/>
                    <a:pt x="282" y="707"/>
                    <a:pt x="542" y="548"/>
                  </a:cubicBezTo>
                  <a:cubicBezTo>
                    <a:pt x="866" y="361"/>
                    <a:pt x="1294" y="267"/>
                    <a:pt x="1721" y="267"/>
                  </a:cubicBezTo>
                  <a:cubicBezTo>
                    <a:pt x="2148" y="267"/>
                    <a:pt x="2576" y="361"/>
                    <a:pt x="2900" y="548"/>
                  </a:cubicBezTo>
                  <a:cubicBezTo>
                    <a:pt x="3160" y="707"/>
                    <a:pt x="3319" y="894"/>
                    <a:pt x="3369" y="1089"/>
                  </a:cubicBezTo>
                  <a:cubicBezTo>
                    <a:pt x="3441" y="801"/>
                    <a:pt x="3282" y="498"/>
                    <a:pt x="2900" y="281"/>
                  </a:cubicBezTo>
                  <a:cubicBezTo>
                    <a:pt x="2576" y="94"/>
                    <a:pt x="2148" y="0"/>
                    <a:pt x="172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975;p72">
              <a:extLst>
                <a:ext uri="{FF2B5EF4-FFF2-40B4-BE49-F238E27FC236}">
                  <a16:creationId xmlns:a16="http://schemas.microsoft.com/office/drawing/2014/main" id="{F56F8C6F-A9B6-3F4A-8705-8C52460DEC39}"/>
                </a:ext>
              </a:extLst>
            </p:cNvPr>
            <p:cNvSpPr/>
            <p:nvPr/>
          </p:nvSpPr>
          <p:spPr>
            <a:xfrm>
              <a:off x="2438550" y="774775"/>
              <a:ext cx="165350" cy="96875"/>
            </a:xfrm>
            <a:custGeom>
              <a:avLst/>
              <a:gdLst/>
              <a:ahLst/>
              <a:cxnLst/>
              <a:rect l="l" t="t" r="r" b="b"/>
              <a:pathLst>
                <a:path w="6614" h="3875" extrusionOk="0">
                  <a:moveTo>
                    <a:pt x="2740" y="0"/>
                  </a:moveTo>
                  <a:cubicBezTo>
                    <a:pt x="2039" y="0"/>
                    <a:pt x="1338" y="153"/>
                    <a:pt x="801" y="460"/>
                  </a:cubicBezTo>
                  <a:cubicBezTo>
                    <a:pt x="274" y="770"/>
                    <a:pt x="0" y="1174"/>
                    <a:pt x="0" y="1578"/>
                  </a:cubicBezTo>
                  <a:lnTo>
                    <a:pt x="0" y="2292"/>
                  </a:lnTo>
                  <a:cubicBezTo>
                    <a:pt x="0" y="2696"/>
                    <a:pt x="274" y="3107"/>
                    <a:pt x="801" y="3410"/>
                  </a:cubicBezTo>
                  <a:cubicBezTo>
                    <a:pt x="1338" y="3720"/>
                    <a:pt x="2039" y="3875"/>
                    <a:pt x="2741" y="3875"/>
                  </a:cubicBezTo>
                  <a:cubicBezTo>
                    <a:pt x="3442" y="3875"/>
                    <a:pt x="4144" y="3720"/>
                    <a:pt x="4681" y="3410"/>
                  </a:cubicBezTo>
                  <a:lnTo>
                    <a:pt x="6614" y="2292"/>
                  </a:lnTo>
                  <a:lnTo>
                    <a:pt x="6614" y="1578"/>
                  </a:lnTo>
                  <a:lnTo>
                    <a:pt x="4674" y="460"/>
                  </a:lnTo>
                  <a:cubicBezTo>
                    <a:pt x="4140" y="153"/>
                    <a:pt x="3440" y="0"/>
                    <a:pt x="274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976;p72">
              <a:extLst>
                <a:ext uri="{FF2B5EF4-FFF2-40B4-BE49-F238E27FC236}">
                  <a16:creationId xmlns:a16="http://schemas.microsoft.com/office/drawing/2014/main" id="{418A17FC-2884-744D-A617-7333F92EFCA8}"/>
                </a:ext>
              </a:extLst>
            </p:cNvPr>
            <p:cNvSpPr/>
            <p:nvPr/>
          </p:nvSpPr>
          <p:spPr>
            <a:xfrm>
              <a:off x="2431875" y="774700"/>
              <a:ext cx="172025" cy="79100"/>
            </a:xfrm>
            <a:custGeom>
              <a:avLst/>
              <a:gdLst/>
              <a:ahLst/>
              <a:cxnLst/>
              <a:rect l="l" t="t" r="r" b="b"/>
              <a:pathLst>
                <a:path w="6881" h="3164" extrusionOk="0">
                  <a:moveTo>
                    <a:pt x="3014" y="0"/>
                  </a:moveTo>
                  <a:cubicBezTo>
                    <a:pt x="2310" y="0"/>
                    <a:pt x="1606" y="155"/>
                    <a:pt x="1068" y="463"/>
                  </a:cubicBezTo>
                  <a:cubicBezTo>
                    <a:pt x="0" y="1076"/>
                    <a:pt x="0" y="2078"/>
                    <a:pt x="1068" y="2699"/>
                  </a:cubicBezTo>
                  <a:cubicBezTo>
                    <a:pt x="1605" y="3009"/>
                    <a:pt x="2306" y="3164"/>
                    <a:pt x="3007" y="3164"/>
                  </a:cubicBezTo>
                  <a:cubicBezTo>
                    <a:pt x="3707" y="3164"/>
                    <a:pt x="4407" y="3009"/>
                    <a:pt x="4941" y="2699"/>
                  </a:cubicBezTo>
                  <a:lnTo>
                    <a:pt x="6881" y="1581"/>
                  </a:lnTo>
                  <a:lnTo>
                    <a:pt x="4948" y="463"/>
                  </a:lnTo>
                  <a:cubicBezTo>
                    <a:pt x="4412" y="154"/>
                    <a:pt x="3713" y="0"/>
                    <a:pt x="3014" y="0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1977;p72">
              <a:extLst>
                <a:ext uri="{FF2B5EF4-FFF2-40B4-BE49-F238E27FC236}">
                  <a16:creationId xmlns:a16="http://schemas.microsoft.com/office/drawing/2014/main" id="{97D5635E-3E5F-F140-8222-2239ED6D8E6C}"/>
                </a:ext>
              </a:extLst>
            </p:cNvPr>
            <p:cNvSpPr/>
            <p:nvPr/>
          </p:nvSpPr>
          <p:spPr>
            <a:xfrm>
              <a:off x="2465400" y="790225"/>
              <a:ext cx="83150" cy="48175"/>
            </a:xfrm>
            <a:custGeom>
              <a:avLst/>
              <a:gdLst/>
              <a:ahLst/>
              <a:cxnLst/>
              <a:rect l="l" t="t" r="r" b="b"/>
              <a:pathLst>
                <a:path w="3326" h="1927" extrusionOk="0">
                  <a:moveTo>
                    <a:pt x="1667" y="0"/>
                  </a:moveTo>
                  <a:cubicBezTo>
                    <a:pt x="744" y="0"/>
                    <a:pt x="1" y="433"/>
                    <a:pt x="1" y="960"/>
                  </a:cubicBezTo>
                  <a:cubicBezTo>
                    <a:pt x="1" y="1493"/>
                    <a:pt x="744" y="1926"/>
                    <a:pt x="1667" y="1926"/>
                  </a:cubicBezTo>
                  <a:cubicBezTo>
                    <a:pt x="2583" y="1926"/>
                    <a:pt x="3326" y="1493"/>
                    <a:pt x="3326" y="960"/>
                  </a:cubicBezTo>
                  <a:cubicBezTo>
                    <a:pt x="3326" y="433"/>
                    <a:pt x="2583" y="0"/>
                    <a:pt x="1667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978;p72">
              <a:extLst>
                <a:ext uri="{FF2B5EF4-FFF2-40B4-BE49-F238E27FC236}">
                  <a16:creationId xmlns:a16="http://schemas.microsoft.com/office/drawing/2014/main" id="{78275607-0703-2240-8F7B-870327C94203}"/>
                </a:ext>
              </a:extLst>
            </p:cNvPr>
            <p:cNvSpPr/>
            <p:nvPr/>
          </p:nvSpPr>
          <p:spPr>
            <a:xfrm>
              <a:off x="2464150" y="790225"/>
              <a:ext cx="85850" cy="27425"/>
            </a:xfrm>
            <a:custGeom>
              <a:avLst/>
              <a:gdLst/>
              <a:ahLst/>
              <a:cxnLst/>
              <a:rect l="l" t="t" r="r" b="b"/>
              <a:pathLst>
                <a:path w="3434" h="1097" extrusionOk="0">
                  <a:moveTo>
                    <a:pt x="1717" y="0"/>
                  </a:moveTo>
                  <a:cubicBezTo>
                    <a:pt x="1291" y="0"/>
                    <a:pt x="866" y="94"/>
                    <a:pt x="541" y="282"/>
                  </a:cubicBezTo>
                  <a:cubicBezTo>
                    <a:pt x="152" y="505"/>
                    <a:pt x="0" y="808"/>
                    <a:pt x="72" y="1097"/>
                  </a:cubicBezTo>
                  <a:cubicBezTo>
                    <a:pt x="116" y="895"/>
                    <a:pt x="274" y="707"/>
                    <a:pt x="541" y="556"/>
                  </a:cubicBezTo>
                  <a:cubicBezTo>
                    <a:pt x="866" y="368"/>
                    <a:pt x="1291" y="275"/>
                    <a:pt x="1717" y="275"/>
                  </a:cubicBezTo>
                  <a:cubicBezTo>
                    <a:pt x="2142" y="275"/>
                    <a:pt x="2568" y="368"/>
                    <a:pt x="2892" y="556"/>
                  </a:cubicBezTo>
                  <a:cubicBezTo>
                    <a:pt x="3159" y="707"/>
                    <a:pt x="3311" y="895"/>
                    <a:pt x="3361" y="1097"/>
                  </a:cubicBezTo>
                  <a:cubicBezTo>
                    <a:pt x="3433" y="808"/>
                    <a:pt x="3275" y="498"/>
                    <a:pt x="2892" y="282"/>
                  </a:cubicBezTo>
                  <a:cubicBezTo>
                    <a:pt x="2568" y="94"/>
                    <a:pt x="2142" y="0"/>
                    <a:pt x="171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979;p72">
              <a:extLst>
                <a:ext uri="{FF2B5EF4-FFF2-40B4-BE49-F238E27FC236}">
                  <a16:creationId xmlns:a16="http://schemas.microsoft.com/office/drawing/2014/main" id="{430C7A0D-E7AF-8343-88A5-0DF1CD11C63A}"/>
                </a:ext>
              </a:extLst>
            </p:cNvPr>
            <p:cNvSpPr/>
            <p:nvPr/>
          </p:nvSpPr>
          <p:spPr>
            <a:xfrm>
              <a:off x="2552325" y="832225"/>
              <a:ext cx="137050" cy="113225"/>
            </a:xfrm>
            <a:custGeom>
              <a:avLst/>
              <a:gdLst/>
              <a:ahLst/>
              <a:cxnLst/>
              <a:rect l="l" t="t" r="r" b="b"/>
              <a:pathLst>
                <a:path w="5482" h="4529" extrusionOk="0">
                  <a:moveTo>
                    <a:pt x="2741" y="1"/>
                  </a:moveTo>
                  <a:lnTo>
                    <a:pt x="808" y="1119"/>
                  </a:lnTo>
                  <a:cubicBezTo>
                    <a:pt x="267" y="1429"/>
                    <a:pt x="0" y="1833"/>
                    <a:pt x="0" y="2237"/>
                  </a:cubicBezTo>
                  <a:lnTo>
                    <a:pt x="0" y="2951"/>
                  </a:lnTo>
                  <a:cubicBezTo>
                    <a:pt x="0" y="3355"/>
                    <a:pt x="274" y="3759"/>
                    <a:pt x="808" y="4069"/>
                  </a:cubicBezTo>
                  <a:cubicBezTo>
                    <a:pt x="1342" y="4375"/>
                    <a:pt x="2041" y="4529"/>
                    <a:pt x="2742" y="4529"/>
                  </a:cubicBezTo>
                  <a:cubicBezTo>
                    <a:pt x="3442" y="4529"/>
                    <a:pt x="4144" y="4375"/>
                    <a:pt x="4681" y="4069"/>
                  </a:cubicBezTo>
                  <a:cubicBezTo>
                    <a:pt x="5215" y="3759"/>
                    <a:pt x="5481" y="3355"/>
                    <a:pt x="5481" y="2951"/>
                  </a:cubicBezTo>
                  <a:lnTo>
                    <a:pt x="5481" y="2165"/>
                  </a:lnTo>
                  <a:lnTo>
                    <a:pt x="5474" y="2165"/>
                  </a:lnTo>
                  <a:cubicBezTo>
                    <a:pt x="5445" y="1782"/>
                    <a:pt x="5179" y="1407"/>
                    <a:pt x="4681" y="1119"/>
                  </a:cubicBezTo>
                  <a:lnTo>
                    <a:pt x="2741" y="1"/>
                  </a:ln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980;p72">
              <a:extLst>
                <a:ext uri="{FF2B5EF4-FFF2-40B4-BE49-F238E27FC236}">
                  <a16:creationId xmlns:a16="http://schemas.microsoft.com/office/drawing/2014/main" id="{4B07AD6F-8DCC-D54C-A417-ED8AE7D6B139}"/>
                </a:ext>
              </a:extLst>
            </p:cNvPr>
            <p:cNvSpPr/>
            <p:nvPr/>
          </p:nvSpPr>
          <p:spPr>
            <a:xfrm>
              <a:off x="2545650" y="832225"/>
              <a:ext cx="150575" cy="95375"/>
            </a:xfrm>
            <a:custGeom>
              <a:avLst/>
              <a:gdLst/>
              <a:ahLst/>
              <a:cxnLst/>
              <a:rect l="l" t="t" r="r" b="b"/>
              <a:pathLst>
                <a:path w="6023" h="3815" extrusionOk="0">
                  <a:moveTo>
                    <a:pt x="3015" y="1"/>
                  </a:moveTo>
                  <a:lnTo>
                    <a:pt x="1075" y="1119"/>
                  </a:lnTo>
                  <a:cubicBezTo>
                    <a:pt x="0" y="1732"/>
                    <a:pt x="0" y="2734"/>
                    <a:pt x="1075" y="3355"/>
                  </a:cubicBezTo>
                  <a:cubicBezTo>
                    <a:pt x="1609" y="3661"/>
                    <a:pt x="2308" y="3815"/>
                    <a:pt x="3009" y="3815"/>
                  </a:cubicBezTo>
                  <a:cubicBezTo>
                    <a:pt x="3709" y="3815"/>
                    <a:pt x="4411" y="3661"/>
                    <a:pt x="4948" y="3355"/>
                  </a:cubicBezTo>
                  <a:cubicBezTo>
                    <a:pt x="6023" y="2734"/>
                    <a:pt x="6015" y="1732"/>
                    <a:pt x="4948" y="1119"/>
                  </a:cubicBezTo>
                  <a:lnTo>
                    <a:pt x="3015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981;p72">
              <a:extLst>
                <a:ext uri="{FF2B5EF4-FFF2-40B4-BE49-F238E27FC236}">
                  <a16:creationId xmlns:a16="http://schemas.microsoft.com/office/drawing/2014/main" id="{019F7E10-5262-FD48-B1F8-CB7B58A1C50B}"/>
                </a:ext>
              </a:extLst>
            </p:cNvPr>
            <p:cNvSpPr/>
            <p:nvPr/>
          </p:nvSpPr>
          <p:spPr>
            <a:xfrm>
              <a:off x="2575225" y="863975"/>
              <a:ext cx="91250" cy="48175"/>
            </a:xfrm>
            <a:custGeom>
              <a:avLst/>
              <a:gdLst/>
              <a:ahLst/>
              <a:cxnLst/>
              <a:rect l="l" t="t" r="r" b="b"/>
              <a:pathLst>
                <a:path w="3650" h="1927" extrusionOk="0">
                  <a:moveTo>
                    <a:pt x="1825" y="0"/>
                  </a:moveTo>
                  <a:cubicBezTo>
                    <a:pt x="1399" y="0"/>
                    <a:pt x="974" y="94"/>
                    <a:pt x="649" y="282"/>
                  </a:cubicBezTo>
                  <a:cubicBezTo>
                    <a:pt x="0" y="664"/>
                    <a:pt x="0" y="1270"/>
                    <a:pt x="649" y="1645"/>
                  </a:cubicBezTo>
                  <a:cubicBezTo>
                    <a:pt x="974" y="1832"/>
                    <a:pt x="1399" y="1926"/>
                    <a:pt x="1825" y="1926"/>
                  </a:cubicBezTo>
                  <a:cubicBezTo>
                    <a:pt x="2250" y="1926"/>
                    <a:pt x="2676" y="1832"/>
                    <a:pt x="3000" y="1645"/>
                  </a:cubicBezTo>
                  <a:cubicBezTo>
                    <a:pt x="3649" y="1270"/>
                    <a:pt x="3649" y="657"/>
                    <a:pt x="3000" y="282"/>
                  </a:cubicBezTo>
                  <a:cubicBezTo>
                    <a:pt x="2676" y="94"/>
                    <a:pt x="2250" y="0"/>
                    <a:pt x="1825" y="0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982;p72">
              <a:extLst>
                <a:ext uri="{FF2B5EF4-FFF2-40B4-BE49-F238E27FC236}">
                  <a16:creationId xmlns:a16="http://schemas.microsoft.com/office/drawing/2014/main" id="{D4DF363A-7453-D240-B7C2-322851B914D5}"/>
                </a:ext>
              </a:extLst>
            </p:cNvPr>
            <p:cNvSpPr/>
            <p:nvPr/>
          </p:nvSpPr>
          <p:spPr>
            <a:xfrm>
              <a:off x="2577925" y="863975"/>
              <a:ext cx="85850" cy="27425"/>
            </a:xfrm>
            <a:custGeom>
              <a:avLst/>
              <a:gdLst/>
              <a:ahLst/>
              <a:cxnLst/>
              <a:rect l="l" t="t" r="r" b="b"/>
              <a:pathLst>
                <a:path w="3434" h="1097" extrusionOk="0">
                  <a:moveTo>
                    <a:pt x="1717" y="0"/>
                  </a:moveTo>
                  <a:cubicBezTo>
                    <a:pt x="1291" y="0"/>
                    <a:pt x="866" y="94"/>
                    <a:pt x="541" y="282"/>
                  </a:cubicBezTo>
                  <a:cubicBezTo>
                    <a:pt x="159" y="505"/>
                    <a:pt x="0" y="808"/>
                    <a:pt x="72" y="1097"/>
                  </a:cubicBezTo>
                  <a:cubicBezTo>
                    <a:pt x="123" y="902"/>
                    <a:pt x="274" y="707"/>
                    <a:pt x="541" y="556"/>
                  </a:cubicBezTo>
                  <a:cubicBezTo>
                    <a:pt x="866" y="368"/>
                    <a:pt x="1291" y="274"/>
                    <a:pt x="1717" y="274"/>
                  </a:cubicBezTo>
                  <a:cubicBezTo>
                    <a:pt x="2142" y="274"/>
                    <a:pt x="2568" y="368"/>
                    <a:pt x="2892" y="556"/>
                  </a:cubicBezTo>
                  <a:cubicBezTo>
                    <a:pt x="3159" y="707"/>
                    <a:pt x="3318" y="902"/>
                    <a:pt x="3361" y="1097"/>
                  </a:cubicBezTo>
                  <a:cubicBezTo>
                    <a:pt x="3433" y="808"/>
                    <a:pt x="3282" y="505"/>
                    <a:pt x="2892" y="282"/>
                  </a:cubicBezTo>
                  <a:cubicBezTo>
                    <a:pt x="2568" y="94"/>
                    <a:pt x="2142" y="0"/>
                    <a:pt x="1717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1705;p72">
            <a:extLst>
              <a:ext uri="{FF2B5EF4-FFF2-40B4-BE49-F238E27FC236}">
                <a16:creationId xmlns:a16="http://schemas.microsoft.com/office/drawing/2014/main" id="{FFACB954-E440-AB4C-A3EB-01468BDF4141}"/>
              </a:ext>
            </a:extLst>
          </p:cNvPr>
          <p:cNvGrpSpPr/>
          <p:nvPr/>
        </p:nvGrpSpPr>
        <p:grpSpPr>
          <a:xfrm>
            <a:off x="4257294" y="2845411"/>
            <a:ext cx="559226" cy="227878"/>
            <a:chOff x="5793270" y="3739034"/>
            <a:chExt cx="1174105" cy="478433"/>
          </a:xfrm>
        </p:grpSpPr>
        <p:grpSp>
          <p:nvGrpSpPr>
            <p:cNvPr id="249" name="Google Shape;1706;p72">
              <a:extLst>
                <a:ext uri="{FF2B5EF4-FFF2-40B4-BE49-F238E27FC236}">
                  <a16:creationId xmlns:a16="http://schemas.microsoft.com/office/drawing/2014/main" id="{3F5C0C28-6883-2D43-A70E-556308FA5697}"/>
                </a:ext>
              </a:extLst>
            </p:cNvPr>
            <p:cNvGrpSpPr/>
            <p:nvPr/>
          </p:nvGrpSpPr>
          <p:grpSpPr>
            <a:xfrm>
              <a:off x="5793269" y="3739034"/>
              <a:ext cx="368725" cy="478433"/>
              <a:chOff x="5793270" y="3739034"/>
              <a:chExt cx="368725" cy="478433"/>
            </a:xfrm>
          </p:grpSpPr>
          <p:sp>
            <p:nvSpPr>
              <p:cNvPr id="266" name="Google Shape;1707;p72">
                <a:extLst>
                  <a:ext uri="{FF2B5EF4-FFF2-40B4-BE49-F238E27FC236}">
                    <a16:creationId xmlns:a16="http://schemas.microsoft.com/office/drawing/2014/main" id="{1D293101-C945-1944-B76D-445C14D64034}"/>
                  </a:ext>
                </a:extLst>
              </p:cNvPr>
              <p:cNvSpPr/>
              <p:nvPr/>
            </p:nvSpPr>
            <p:spPr>
              <a:xfrm>
                <a:off x="6056582" y="3739034"/>
                <a:ext cx="105407" cy="20739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9871" extrusionOk="0">
                    <a:moveTo>
                      <a:pt x="2503" y="0"/>
                    </a:moveTo>
                    <a:lnTo>
                      <a:pt x="1" y="2399"/>
                    </a:lnTo>
                    <a:lnTo>
                      <a:pt x="1" y="9871"/>
                    </a:lnTo>
                    <a:lnTo>
                      <a:pt x="5017" y="9871"/>
                    </a:lnTo>
                    <a:lnTo>
                      <a:pt x="5017" y="2399"/>
                    </a:lnTo>
                    <a:lnTo>
                      <a:pt x="2503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1708;p72">
                <a:extLst>
                  <a:ext uri="{FF2B5EF4-FFF2-40B4-BE49-F238E27FC236}">
                    <a16:creationId xmlns:a16="http://schemas.microsoft.com/office/drawing/2014/main" id="{5A7ABF76-5A41-334D-92CC-F486970CBF7B}"/>
                  </a:ext>
                </a:extLst>
              </p:cNvPr>
              <p:cNvSpPr/>
              <p:nvPr/>
            </p:nvSpPr>
            <p:spPr>
              <a:xfrm>
                <a:off x="5793270" y="3946398"/>
                <a:ext cx="368725" cy="105407"/>
              </a:xfrm>
              <a:custGeom>
                <a:avLst/>
                <a:gdLst/>
                <a:ahLst/>
                <a:cxnLst/>
                <a:rect l="l" t="t" r="r" b="b"/>
                <a:pathLst>
                  <a:path w="17550" h="5017" extrusionOk="0">
                    <a:moveTo>
                      <a:pt x="12534" y="1"/>
                    </a:moveTo>
                    <a:lnTo>
                      <a:pt x="1" y="5016"/>
                    </a:lnTo>
                    <a:lnTo>
                      <a:pt x="10032" y="5016"/>
                    </a:lnTo>
                    <a:lnTo>
                      <a:pt x="17550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1709;p72">
                <a:extLst>
                  <a:ext uri="{FF2B5EF4-FFF2-40B4-BE49-F238E27FC236}">
                    <a16:creationId xmlns:a16="http://schemas.microsoft.com/office/drawing/2014/main" id="{DBD7A0C3-9988-1F46-ACE6-E9C65C563098}"/>
                  </a:ext>
                </a:extLst>
              </p:cNvPr>
              <p:cNvSpPr/>
              <p:nvPr/>
            </p:nvSpPr>
            <p:spPr>
              <a:xfrm>
                <a:off x="5793269" y="4051782"/>
                <a:ext cx="210772" cy="165685"/>
              </a:xfrm>
              <a:custGeom>
                <a:avLst/>
                <a:gdLst/>
                <a:ahLst/>
                <a:cxnLst/>
                <a:rect l="l" t="t" r="r" b="b"/>
                <a:pathLst>
                  <a:path w="10032" h="7886" extrusionOk="0">
                    <a:moveTo>
                      <a:pt x="1" y="0"/>
                    </a:moveTo>
                    <a:lnTo>
                      <a:pt x="1" y="7885"/>
                    </a:lnTo>
                    <a:lnTo>
                      <a:pt x="10032" y="7885"/>
                    </a:lnTo>
                    <a:lnTo>
                      <a:pt x="10032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0" name="Google Shape;1710;p72">
              <a:extLst>
                <a:ext uri="{FF2B5EF4-FFF2-40B4-BE49-F238E27FC236}">
                  <a16:creationId xmlns:a16="http://schemas.microsoft.com/office/drawing/2014/main" id="{A69D822E-46ED-754C-9884-B2847CDBC47E}"/>
                </a:ext>
              </a:extLst>
            </p:cNvPr>
            <p:cNvGrpSpPr/>
            <p:nvPr/>
          </p:nvGrpSpPr>
          <p:grpSpPr>
            <a:xfrm>
              <a:off x="6034165" y="3739034"/>
              <a:ext cx="263339" cy="478433"/>
              <a:chOff x="6034165" y="3739034"/>
              <a:chExt cx="263339" cy="478433"/>
            </a:xfrm>
          </p:grpSpPr>
          <p:sp>
            <p:nvSpPr>
              <p:cNvPr id="263" name="Google Shape;1711;p72">
                <a:extLst>
                  <a:ext uri="{FF2B5EF4-FFF2-40B4-BE49-F238E27FC236}">
                    <a16:creationId xmlns:a16="http://schemas.microsoft.com/office/drawing/2014/main" id="{11C2A885-0D75-A246-914C-6035813D562C}"/>
                  </a:ext>
                </a:extLst>
              </p:cNvPr>
              <p:cNvSpPr/>
              <p:nvPr/>
            </p:nvSpPr>
            <p:spPr>
              <a:xfrm>
                <a:off x="6034165" y="3946398"/>
                <a:ext cx="263339" cy="105407"/>
              </a:xfrm>
              <a:custGeom>
                <a:avLst/>
                <a:gdLst/>
                <a:ahLst/>
                <a:cxnLst/>
                <a:rect l="l" t="t" r="r" b="b"/>
                <a:pathLst>
                  <a:path w="12534" h="5017" extrusionOk="0">
                    <a:moveTo>
                      <a:pt x="7518" y="1"/>
                    </a:moveTo>
                    <a:lnTo>
                      <a:pt x="1" y="5016"/>
                    </a:lnTo>
                    <a:lnTo>
                      <a:pt x="10020" y="5016"/>
                    </a:lnTo>
                    <a:lnTo>
                      <a:pt x="12534" y="1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1712;p72">
                <a:extLst>
                  <a:ext uri="{FF2B5EF4-FFF2-40B4-BE49-F238E27FC236}">
                    <a16:creationId xmlns:a16="http://schemas.microsoft.com/office/drawing/2014/main" id="{483D017E-B4CC-9543-8A57-7EA2C44031B1}"/>
                  </a:ext>
                </a:extLst>
              </p:cNvPr>
              <p:cNvSpPr/>
              <p:nvPr/>
            </p:nvSpPr>
            <p:spPr>
              <a:xfrm>
                <a:off x="6034165" y="4051782"/>
                <a:ext cx="210772" cy="165685"/>
              </a:xfrm>
              <a:custGeom>
                <a:avLst/>
                <a:gdLst/>
                <a:ahLst/>
                <a:cxnLst/>
                <a:rect l="l" t="t" r="r" b="b"/>
                <a:pathLst>
                  <a:path w="10032" h="7886" extrusionOk="0">
                    <a:moveTo>
                      <a:pt x="1" y="0"/>
                    </a:moveTo>
                    <a:lnTo>
                      <a:pt x="1" y="7885"/>
                    </a:lnTo>
                    <a:lnTo>
                      <a:pt x="10032" y="7885"/>
                    </a:lnTo>
                    <a:lnTo>
                      <a:pt x="10032" y="0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1713;p72">
                <a:extLst>
                  <a:ext uri="{FF2B5EF4-FFF2-40B4-BE49-F238E27FC236}">
                    <a16:creationId xmlns:a16="http://schemas.microsoft.com/office/drawing/2014/main" id="{71584A22-C1FA-8B4B-84B9-73344A0D0B6A}"/>
                  </a:ext>
                </a:extLst>
              </p:cNvPr>
              <p:cNvSpPr/>
              <p:nvPr/>
            </p:nvSpPr>
            <p:spPr>
              <a:xfrm>
                <a:off x="6192094" y="3739034"/>
                <a:ext cx="105407" cy="20739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9871" extrusionOk="0">
                    <a:moveTo>
                      <a:pt x="2503" y="0"/>
                    </a:moveTo>
                    <a:lnTo>
                      <a:pt x="1" y="2399"/>
                    </a:lnTo>
                    <a:lnTo>
                      <a:pt x="1" y="9871"/>
                    </a:lnTo>
                    <a:lnTo>
                      <a:pt x="5017" y="9871"/>
                    </a:lnTo>
                    <a:lnTo>
                      <a:pt x="5017" y="2399"/>
                    </a:lnTo>
                    <a:lnTo>
                      <a:pt x="2503" y="0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1" name="Google Shape;1714;p72">
              <a:extLst>
                <a:ext uri="{FF2B5EF4-FFF2-40B4-BE49-F238E27FC236}">
                  <a16:creationId xmlns:a16="http://schemas.microsoft.com/office/drawing/2014/main" id="{7728CD56-0F9F-FB4F-9F26-9D65671A7DE6}"/>
                </a:ext>
              </a:extLst>
            </p:cNvPr>
            <p:cNvGrpSpPr/>
            <p:nvPr/>
          </p:nvGrpSpPr>
          <p:grpSpPr>
            <a:xfrm>
              <a:off x="6274808" y="3739034"/>
              <a:ext cx="210793" cy="478433"/>
              <a:chOff x="6274808" y="3739034"/>
              <a:chExt cx="210793" cy="478433"/>
            </a:xfrm>
          </p:grpSpPr>
          <p:sp>
            <p:nvSpPr>
              <p:cNvPr id="260" name="Google Shape;1715;p72">
                <a:extLst>
                  <a:ext uri="{FF2B5EF4-FFF2-40B4-BE49-F238E27FC236}">
                    <a16:creationId xmlns:a16="http://schemas.microsoft.com/office/drawing/2014/main" id="{E2E19C62-A48E-104F-A74A-078169FB97BA}"/>
                  </a:ext>
                </a:extLst>
              </p:cNvPr>
              <p:cNvSpPr/>
              <p:nvPr/>
            </p:nvSpPr>
            <p:spPr>
              <a:xfrm>
                <a:off x="6274808" y="3946398"/>
                <a:ext cx="210793" cy="105407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5017" extrusionOk="0">
                    <a:moveTo>
                      <a:pt x="2514" y="1"/>
                    </a:moveTo>
                    <a:lnTo>
                      <a:pt x="1" y="5016"/>
                    </a:lnTo>
                    <a:lnTo>
                      <a:pt x="10032" y="5016"/>
                    </a:lnTo>
                    <a:lnTo>
                      <a:pt x="7530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1716;p72">
                <a:extLst>
                  <a:ext uri="{FF2B5EF4-FFF2-40B4-BE49-F238E27FC236}">
                    <a16:creationId xmlns:a16="http://schemas.microsoft.com/office/drawing/2014/main" id="{0356B836-0285-3944-BD3E-89BDE6890B3D}"/>
                  </a:ext>
                </a:extLst>
              </p:cNvPr>
              <p:cNvSpPr/>
              <p:nvPr/>
            </p:nvSpPr>
            <p:spPr>
              <a:xfrm>
                <a:off x="6274808" y="4051782"/>
                <a:ext cx="210793" cy="165685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7886" extrusionOk="0">
                    <a:moveTo>
                      <a:pt x="1" y="0"/>
                    </a:moveTo>
                    <a:lnTo>
                      <a:pt x="1" y="7885"/>
                    </a:lnTo>
                    <a:lnTo>
                      <a:pt x="10032" y="7885"/>
                    </a:lnTo>
                    <a:lnTo>
                      <a:pt x="10032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1717;p72">
                <a:extLst>
                  <a:ext uri="{FF2B5EF4-FFF2-40B4-BE49-F238E27FC236}">
                    <a16:creationId xmlns:a16="http://schemas.microsoft.com/office/drawing/2014/main" id="{39E659CF-61BE-5340-9105-B4AE457F50A1}"/>
                  </a:ext>
                </a:extLst>
              </p:cNvPr>
              <p:cNvSpPr/>
              <p:nvPr/>
            </p:nvSpPr>
            <p:spPr>
              <a:xfrm>
                <a:off x="6327607" y="3739034"/>
                <a:ext cx="105407" cy="20739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9871" extrusionOk="0">
                    <a:moveTo>
                      <a:pt x="2503" y="0"/>
                    </a:moveTo>
                    <a:lnTo>
                      <a:pt x="1" y="2399"/>
                    </a:lnTo>
                    <a:lnTo>
                      <a:pt x="1" y="9871"/>
                    </a:lnTo>
                    <a:lnTo>
                      <a:pt x="5017" y="9871"/>
                    </a:lnTo>
                    <a:lnTo>
                      <a:pt x="5017" y="2399"/>
                    </a:lnTo>
                    <a:lnTo>
                      <a:pt x="2503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2" name="Google Shape;1718;p72">
              <a:extLst>
                <a:ext uri="{FF2B5EF4-FFF2-40B4-BE49-F238E27FC236}">
                  <a16:creationId xmlns:a16="http://schemas.microsoft.com/office/drawing/2014/main" id="{FBE0E78D-244E-E24F-B0A8-E5D24614180A}"/>
                </a:ext>
              </a:extLst>
            </p:cNvPr>
            <p:cNvGrpSpPr/>
            <p:nvPr/>
          </p:nvGrpSpPr>
          <p:grpSpPr>
            <a:xfrm>
              <a:off x="6463133" y="3739034"/>
              <a:ext cx="263344" cy="478433"/>
              <a:chOff x="6463133" y="3739034"/>
              <a:chExt cx="263344" cy="478433"/>
            </a:xfrm>
          </p:grpSpPr>
          <p:sp>
            <p:nvSpPr>
              <p:cNvPr id="257" name="Google Shape;1719;p72">
                <a:extLst>
                  <a:ext uri="{FF2B5EF4-FFF2-40B4-BE49-F238E27FC236}">
                    <a16:creationId xmlns:a16="http://schemas.microsoft.com/office/drawing/2014/main" id="{3D0787F0-3BCE-E746-95EB-FBEF2E623421}"/>
                  </a:ext>
                </a:extLst>
              </p:cNvPr>
              <p:cNvSpPr/>
              <p:nvPr/>
            </p:nvSpPr>
            <p:spPr>
              <a:xfrm>
                <a:off x="6463137" y="3946398"/>
                <a:ext cx="263339" cy="105407"/>
              </a:xfrm>
              <a:custGeom>
                <a:avLst/>
                <a:gdLst/>
                <a:ahLst/>
                <a:cxnLst/>
                <a:rect l="l" t="t" r="r" b="b"/>
                <a:pathLst>
                  <a:path w="12534" h="5017" extrusionOk="0">
                    <a:moveTo>
                      <a:pt x="1" y="1"/>
                    </a:moveTo>
                    <a:lnTo>
                      <a:pt x="2503" y="5016"/>
                    </a:lnTo>
                    <a:lnTo>
                      <a:pt x="12534" y="5016"/>
                    </a:lnTo>
                    <a:lnTo>
                      <a:pt x="5016" y="1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1720;p72">
                <a:extLst>
                  <a:ext uri="{FF2B5EF4-FFF2-40B4-BE49-F238E27FC236}">
                    <a16:creationId xmlns:a16="http://schemas.microsoft.com/office/drawing/2014/main" id="{342A1801-4F3F-4343-9FFE-B5394B15C2DB}"/>
                  </a:ext>
                </a:extLst>
              </p:cNvPr>
              <p:cNvSpPr/>
              <p:nvPr/>
            </p:nvSpPr>
            <p:spPr>
              <a:xfrm>
                <a:off x="6515703" y="4051782"/>
                <a:ext cx="210772" cy="165685"/>
              </a:xfrm>
              <a:custGeom>
                <a:avLst/>
                <a:gdLst/>
                <a:ahLst/>
                <a:cxnLst/>
                <a:rect l="l" t="t" r="r" b="b"/>
                <a:pathLst>
                  <a:path w="10032" h="7886" extrusionOk="0">
                    <a:moveTo>
                      <a:pt x="1" y="0"/>
                    </a:moveTo>
                    <a:lnTo>
                      <a:pt x="1" y="7885"/>
                    </a:lnTo>
                    <a:lnTo>
                      <a:pt x="10032" y="7885"/>
                    </a:lnTo>
                    <a:lnTo>
                      <a:pt x="10032" y="0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1721;p72">
                <a:extLst>
                  <a:ext uri="{FF2B5EF4-FFF2-40B4-BE49-F238E27FC236}">
                    <a16:creationId xmlns:a16="http://schemas.microsoft.com/office/drawing/2014/main" id="{EA97AB11-C33B-F748-BDC4-731E7BB77677}"/>
                  </a:ext>
                </a:extLst>
              </p:cNvPr>
              <p:cNvSpPr/>
              <p:nvPr/>
            </p:nvSpPr>
            <p:spPr>
              <a:xfrm>
                <a:off x="6463133" y="3739034"/>
                <a:ext cx="105407" cy="20739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9871" extrusionOk="0">
                    <a:moveTo>
                      <a:pt x="2503" y="0"/>
                    </a:moveTo>
                    <a:lnTo>
                      <a:pt x="1" y="2399"/>
                    </a:lnTo>
                    <a:lnTo>
                      <a:pt x="1" y="9871"/>
                    </a:lnTo>
                    <a:lnTo>
                      <a:pt x="5017" y="9871"/>
                    </a:lnTo>
                    <a:lnTo>
                      <a:pt x="5017" y="2399"/>
                    </a:lnTo>
                    <a:lnTo>
                      <a:pt x="2503" y="0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3" name="Google Shape;1722;p72">
              <a:extLst>
                <a:ext uri="{FF2B5EF4-FFF2-40B4-BE49-F238E27FC236}">
                  <a16:creationId xmlns:a16="http://schemas.microsoft.com/office/drawing/2014/main" id="{EB94ADB7-835C-7847-B2E4-246B3AE9044D}"/>
                </a:ext>
              </a:extLst>
            </p:cNvPr>
            <p:cNvGrpSpPr/>
            <p:nvPr/>
          </p:nvGrpSpPr>
          <p:grpSpPr>
            <a:xfrm>
              <a:off x="6598649" y="3739034"/>
              <a:ext cx="368726" cy="478433"/>
              <a:chOff x="6598649" y="3739034"/>
              <a:chExt cx="368726" cy="478433"/>
            </a:xfrm>
          </p:grpSpPr>
          <p:sp>
            <p:nvSpPr>
              <p:cNvPr id="254" name="Google Shape;1723;p72">
                <a:extLst>
                  <a:ext uri="{FF2B5EF4-FFF2-40B4-BE49-F238E27FC236}">
                    <a16:creationId xmlns:a16="http://schemas.microsoft.com/office/drawing/2014/main" id="{C3CBF338-89AA-6241-BE46-9FD58AF784B8}"/>
                  </a:ext>
                </a:extLst>
              </p:cNvPr>
              <p:cNvSpPr/>
              <p:nvPr/>
            </p:nvSpPr>
            <p:spPr>
              <a:xfrm>
                <a:off x="6598649" y="3946398"/>
                <a:ext cx="368726" cy="105407"/>
              </a:xfrm>
              <a:custGeom>
                <a:avLst/>
                <a:gdLst/>
                <a:ahLst/>
                <a:cxnLst/>
                <a:rect l="l" t="t" r="r" b="b"/>
                <a:pathLst>
                  <a:path w="17550" h="5017" extrusionOk="0">
                    <a:moveTo>
                      <a:pt x="1" y="1"/>
                    </a:moveTo>
                    <a:lnTo>
                      <a:pt x="7519" y="5016"/>
                    </a:lnTo>
                    <a:lnTo>
                      <a:pt x="17550" y="5016"/>
                    </a:lnTo>
                    <a:lnTo>
                      <a:pt x="5017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1724;p72">
                <a:extLst>
                  <a:ext uri="{FF2B5EF4-FFF2-40B4-BE49-F238E27FC236}">
                    <a16:creationId xmlns:a16="http://schemas.microsoft.com/office/drawing/2014/main" id="{5E256DF9-892F-524F-963D-6F9D86269EA4}"/>
                  </a:ext>
                </a:extLst>
              </p:cNvPr>
              <p:cNvSpPr/>
              <p:nvPr/>
            </p:nvSpPr>
            <p:spPr>
              <a:xfrm>
                <a:off x="6756599" y="4051782"/>
                <a:ext cx="210772" cy="165685"/>
              </a:xfrm>
              <a:custGeom>
                <a:avLst/>
                <a:gdLst/>
                <a:ahLst/>
                <a:cxnLst/>
                <a:rect l="l" t="t" r="r" b="b"/>
                <a:pathLst>
                  <a:path w="10032" h="7886" extrusionOk="0">
                    <a:moveTo>
                      <a:pt x="1" y="0"/>
                    </a:moveTo>
                    <a:lnTo>
                      <a:pt x="1" y="7885"/>
                    </a:lnTo>
                    <a:lnTo>
                      <a:pt x="10032" y="7885"/>
                    </a:lnTo>
                    <a:lnTo>
                      <a:pt x="10032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1725;p72">
                <a:extLst>
                  <a:ext uri="{FF2B5EF4-FFF2-40B4-BE49-F238E27FC236}">
                    <a16:creationId xmlns:a16="http://schemas.microsoft.com/office/drawing/2014/main" id="{DA43F8CF-DFE9-FC42-8DEA-DD6E2DB098BF}"/>
                  </a:ext>
                </a:extLst>
              </p:cNvPr>
              <p:cNvSpPr/>
              <p:nvPr/>
            </p:nvSpPr>
            <p:spPr>
              <a:xfrm>
                <a:off x="6598659" y="3739034"/>
                <a:ext cx="105407" cy="20739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9871" extrusionOk="0">
                    <a:moveTo>
                      <a:pt x="2503" y="0"/>
                    </a:moveTo>
                    <a:lnTo>
                      <a:pt x="1" y="2399"/>
                    </a:lnTo>
                    <a:lnTo>
                      <a:pt x="1" y="9871"/>
                    </a:lnTo>
                    <a:lnTo>
                      <a:pt x="5017" y="9871"/>
                    </a:lnTo>
                    <a:lnTo>
                      <a:pt x="5017" y="2399"/>
                    </a:lnTo>
                    <a:lnTo>
                      <a:pt x="2503" y="0"/>
                    </a:ln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9" name="Google Shape;4579;p73">
            <a:extLst>
              <a:ext uri="{FF2B5EF4-FFF2-40B4-BE49-F238E27FC236}">
                <a16:creationId xmlns:a16="http://schemas.microsoft.com/office/drawing/2014/main" id="{B7F32036-6805-8F43-B64A-BD9881B3B000}"/>
              </a:ext>
            </a:extLst>
          </p:cNvPr>
          <p:cNvGrpSpPr/>
          <p:nvPr/>
        </p:nvGrpSpPr>
        <p:grpSpPr>
          <a:xfrm>
            <a:off x="3767096" y="3706922"/>
            <a:ext cx="473402" cy="351260"/>
            <a:chOff x="1575977" y="2050750"/>
            <a:chExt cx="988800" cy="733681"/>
          </a:xfrm>
        </p:grpSpPr>
        <p:sp>
          <p:nvSpPr>
            <p:cNvPr id="270" name="Google Shape;4580;p73">
              <a:extLst>
                <a:ext uri="{FF2B5EF4-FFF2-40B4-BE49-F238E27FC236}">
                  <a16:creationId xmlns:a16="http://schemas.microsoft.com/office/drawing/2014/main" id="{F02754AE-40AF-3048-93C0-2A14F7E75163}"/>
                </a:ext>
              </a:extLst>
            </p:cNvPr>
            <p:cNvSpPr/>
            <p:nvPr/>
          </p:nvSpPr>
          <p:spPr>
            <a:xfrm>
              <a:off x="1575977" y="2050750"/>
              <a:ext cx="988800" cy="733681"/>
            </a:xfrm>
            <a:custGeom>
              <a:avLst/>
              <a:gdLst/>
              <a:ahLst/>
              <a:cxnLst/>
              <a:rect l="l" t="t" r="r" b="b"/>
              <a:pathLst>
                <a:path w="19325" h="16985" extrusionOk="0">
                  <a:moveTo>
                    <a:pt x="5662" y="1402"/>
                  </a:moveTo>
                  <a:lnTo>
                    <a:pt x="5662" y="13770"/>
                  </a:lnTo>
                  <a:lnTo>
                    <a:pt x="1133" y="15581"/>
                  </a:lnTo>
                  <a:lnTo>
                    <a:pt x="1133" y="3214"/>
                  </a:lnTo>
                  <a:lnTo>
                    <a:pt x="5662" y="1402"/>
                  </a:lnTo>
                  <a:close/>
                  <a:moveTo>
                    <a:pt x="18192" y="1402"/>
                  </a:moveTo>
                  <a:lnTo>
                    <a:pt x="18192" y="13770"/>
                  </a:lnTo>
                  <a:lnTo>
                    <a:pt x="13663" y="15581"/>
                  </a:lnTo>
                  <a:lnTo>
                    <a:pt x="13663" y="3214"/>
                  </a:lnTo>
                  <a:lnTo>
                    <a:pt x="18192" y="1402"/>
                  </a:lnTo>
                  <a:close/>
                  <a:moveTo>
                    <a:pt x="6794" y="1348"/>
                  </a:moveTo>
                  <a:lnTo>
                    <a:pt x="12531" y="3241"/>
                  </a:lnTo>
                  <a:lnTo>
                    <a:pt x="12531" y="9464"/>
                  </a:lnTo>
                  <a:lnTo>
                    <a:pt x="12510" y="9461"/>
                  </a:lnTo>
                  <a:cubicBezTo>
                    <a:pt x="12205" y="9437"/>
                    <a:pt x="11903" y="9364"/>
                    <a:pt x="11619" y="9244"/>
                  </a:cubicBezTo>
                  <a:cubicBezTo>
                    <a:pt x="11548" y="9214"/>
                    <a:pt x="11474" y="9200"/>
                    <a:pt x="11401" y="9200"/>
                  </a:cubicBezTo>
                  <a:cubicBezTo>
                    <a:pt x="11181" y="9200"/>
                    <a:pt x="10970" y="9330"/>
                    <a:pt x="10879" y="9546"/>
                  </a:cubicBezTo>
                  <a:cubicBezTo>
                    <a:pt x="10759" y="9832"/>
                    <a:pt x="10891" y="10165"/>
                    <a:pt x="11178" y="10288"/>
                  </a:cubicBezTo>
                  <a:cubicBezTo>
                    <a:pt x="11574" y="10454"/>
                    <a:pt x="11994" y="10557"/>
                    <a:pt x="12422" y="10590"/>
                  </a:cubicBezTo>
                  <a:lnTo>
                    <a:pt x="12468" y="10590"/>
                  </a:lnTo>
                  <a:cubicBezTo>
                    <a:pt x="12489" y="10590"/>
                    <a:pt x="12510" y="10587"/>
                    <a:pt x="12531" y="10584"/>
                  </a:cubicBezTo>
                  <a:lnTo>
                    <a:pt x="12531" y="15633"/>
                  </a:lnTo>
                  <a:lnTo>
                    <a:pt x="6794" y="13746"/>
                  </a:lnTo>
                  <a:lnTo>
                    <a:pt x="6794" y="6774"/>
                  </a:lnTo>
                  <a:cubicBezTo>
                    <a:pt x="6951" y="6777"/>
                    <a:pt x="7105" y="6795"/>
                    <a:pt x="7259" y="6822"/>
                  </a:cubicBezTo>
                  <a:cubicBezTo>
                    <a:pt x="7295" y="6828"/>
                    <a:pt x="7331" y="6834"/>
                    <a:pt x="7368" y="6834"/>
                  </a:cubicBezTo>
                  <a:cubicBezTo>
                    <a:pt x="7658" y="6831"/>
                    <a:pt x="7902" y="6611"/>
                    <a:pt x="7929" y="6321"/>
                  </a:cubicBezTo>
                  <a:cubicBezTo>
                    <a:pt x="7957" y="6028"/>
                    <a:pt x="7760" y="5765"/>
                    <a:pt x="7473" y="5711"/>
                  </a:cubicBezTo>
                  <a:cubicBezTo>
                    <a:pt x="7250" y="5669"/>
                    <a:pt x="7020" y="5644"/>
                    <a:pt x="6794" y="5641"/>
                  </a:cubicBezTo>
                  <a:lnTo>
                    <a:pt x="6794" y="1348"/>
                  </a:lnTo>
                  <a:close/>
                  <a:moveTo>
                    <a:pt x="18757" y="0"/>
                  </a:moveTo>
                  <a:cubicBezTo>
                    <a:pt x="18687" y="0"/>
                    <a:pt x="18616" y="13"/>
                    <a:pt x="18549" y="40"/>
                  </a:cubicBezTo>
                  <a:lnTo>
                    <a:pt x="13077" y="2229"/>
                  </a:lnTo>
                  <a:lnTo>
                    <a:pt x="6405" y="28"/>
                  </a:lnTo>
                  <a:cubicBezTo>
                    <a:pt x="6395" y="25"/>
                    <a:pt x="6386" y="25"/>
                    <a:pt x="6380" y="22"/>
                  </a:cubicBezTo>
                  <a:cubicBezTo>
                    <a:pt x="6371" y="19"/>
                    <a:pt x="6359" y="16"/>
                    <a:pt x="6347" y="13"/>
                  </a:cubicBezTo>
                  <a:lnTo>
                    <a:pt x="6311" y="7"/>
                  </a:lnTo>
                  <a:cubicBezTo>
                    <a:pt x="6302" y="7"/>
                    <a:pt x="6290" y="4"/>
                    <a:pt x="6281" y="4"/>
                  </a:cubicBezTo>
                  <a:lnTo>
                    <a:pt x="6211" y="4"/>
                  </a:lnTo>
                  <a:cubicBezTo>
                    <a:pt x="6199" y="4"/>
                    <a:pt x="6187" y="4"/>
                    <a:pt x="6172" y="7"/>
                  </a:cubicBezTo>
                  <a:cubicBezTo>
                    <a:pt x="6166" y="9"/>
                    <a:pt x="6161" y="9"/>
                    <a:pt x="6157" y="9"/>
                  </a:cubicBezTo>
                  <a:cubicBezTo>
                    <a:pt x="6152" y="9"/>
                    <a:pt x="6148" y="9"/>
                    <a:pt x="6142" y="10"/>
                  </a:cubicBezTo>
                  <a:cubicBezTo>
                    <a:pt x="6133" y="13"/>
                    <a:pt x="6118" y="13"/>
                    <a:pt x="6106" y="16"/>
                  </a:cubicBezTo>
                  <a:lnTo>
                    <a:pt x="6075" y="22"/>
                  </a:lnTo>
                  <a:cubicBezTo>
                    <a:pt x="6063" y="28"/>
                    <a:pt x="6048" y="31"/>
                    <a:pt x="6036" y="37"/>
                  </a:cubicBezTo>
                  <a:cubicBezTo>
                    <a:pt x="6027" y="40"/>
                    <a:pt x="6021" y="40"/>
                    <a:pt x="6015" y="43"/>
                  </a:cubicBezTo>
                  <a:lnTo>
                    <a:pt x="354" y="2308"/>
                  </a:lnTo>
                  <a:cubicBezTo>
                    <a:pt x="139" y="2396"/>
                    <a:pt x="0" y="2601"/>
                    <a:pt x="0" y="2830"/>
                  </a:cubicBezTo>
                  <a:lnTo>
                    <a:pt x="0" y="16418"/>
                  </a:lnTo>
                  <a:cubicBezTo>
                    <a:pt x="0" y="16744"/>
                    <a:pt x="267" y="16984"/>
                    <a:pt x="566" y="16984"/>
                  </a:cubicBezTo>
                  <a:cubicBezTo>
                    <a:pt x="635" y="16984"/>
                    <a:pt x="706" y="16971"/>
                    <a:pt x="776" y="16943"/>
                  </a:cubicBezTo>
                  <a:lnTo>
                    <a:pt x="6248" y="14754"/>
                  </a:lnTo>
                  <a:lnTo>
                    <a:pt x="12917" y="16952"/>
                  </a:lnTo>
                  <a:cubicBezTo>
                    <a:pt x="12933" y="16958"/>
                    <a:pt x="12951" y="16964"/>
                    <a:pt x="12966" y="16967"/>
                  </a:cubicBezTo>
                  <a:cubicBezTo>
                    <a:pt x="13008" y="16976"/>
                    <a:pt x="13050" y="16983"/>
                    <a:pt x="13096" y="16983"/>
                  </a:cubicBezTo>
                  <a:lnTo>
                    <a:pt x="13099" y="16983"/>
                  </a:lnTo>
                  <a:cubicBezTo>
                    <a:pt x="13156" y="16983"/>
                    <a:pt x="13213" y="16973"/>
                    <a:pt x="13271" y="16955"/>
                  </a:cubicBezTo>
                  <a:cubicBezTo>
                    <a:pt x="13283" y="16952"/>
                    <a:pt x="13295" y="16946"/>
                    <a:pt x="13307" y="16940"/>
                  </a:cubicBezTo>
                  <a:lnTo>
                    <a:pt x="18965" y="14676"/>
                  </a:lnTo>
                  <a:cubicBezTo>
                    <a:pt x="19183" y="14591"/>
                    <a:pt x="19325" y="14386"/>
                    <a:pt x="19325" y="14153"/>
                  </a:cubicBezTo>
                  <a:lnTo>
                    <a:pt x="19325" y="566"/>
                  </a:lnTo>
                  <a:cubicBezTo>
                    <a:pt x="19325" y="379"/>
                    <a:pt x="19231" y="203"/>
                    <a:pt x="19077" y="98"/>
                  </a:cubicBezTo>
                  <a:cubicBezTo>
                    <a:pt x="18981" y="33"/>
                    <a:pt x="18869" y="0"/>
                    <a:pt x="1875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rgbClr val="435D74"/>
                </a:solidFill>
              </a:endParaRPr>
            </a:p>
          </p:txBody>
        </p:sp>
        <p:sp>
          <p:nvSpPr>
            <p:cNvPr id="271" name="Google Shape;4581;p73">
              <a:extLst>
                <a:ext uri="{FF2B5EF4-FFF2-40B4-BE49-F238E27FC236}">
                  <a16:creationId xmlns:a16="http://schemas.microsoft.com/office/drawing/2014/main" id="{31F8FF99-7AAB-BB48-8BF0-B2CBC6BB85F2}"/>
                </a:ext>
              </a:extLst>
            </p:cNvPr>
            <p:cNvSpPr/>
            <p:nvPr/>
          </p:nvSpPr>
          <p:spPr>
            <a:xfrm>
              <a:off x="2136375" y="2292025"/>
              <a:ext cx="36400" cy="41975"/>
            </a:xfrm>
            <a:custGeom>
              <a:avLst/>
              <a:gdLst/>
              <a:ahLst/>
              <a:cxnLst/>
              <a:rect l="l" t="t" r="r" b="b"/>
              <a:pathLst>
                <a:path w="1456" h="1679" extrusionOk="0">
                  <a:moveTo>
                    <a:pt x="820" y="1"/>
                  </a:moveTo>
                  <a:cubicBezTo>
                    <a:pt x="583" y="1"/>
                    <a:pt x="361" y="151"/>
                    <a:pt x="284" y="390"/>
                  </a:cubicBezTo>
                  <a:lnTo>
                    <a:pt x="103" y="927"/>
                  </a:lnTo>
                  <a:cubicBezTo>
                    <a:pt x="0" y="1223"/>
                    <a:pt x="160" y="1549"/>
                    <a:pt x="459" y="1649"/>
                  </a:cubicBezTo>
                  <a:cubicBezTo>
                    <a:pt x="519" y="1669"/>
                    <a:pt x="579" y="1678"/>
                    <a:pt x="639" y="1678"/>
                  </a:cubicBezTo>
                  <a:cubicBezTo>
                    <a:pt x="878" y="1678"/>
                    <a:pt x="1101" y="1525"/>
                    <a:pt x="1178" y="1284"/>
                  </a:cubicBezTo>
                  <a:lnTo>
                    <a:pt x="1356" y="746"/>
                  </a:lnTo>
                  <a:cubicBezTo>
                    <a:pt x="1456" y="450"/>
                    <a:pt x="1296" y="130"/>
                    <a:pt x="1000" y="30"/>
                  </a:cubicBezTo>
                  <a:cubicBezTo>
                    <a:pt x="940" y="10"/>
                    <a:pt x="880" y="1"/>
                    <a:pt x="82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272" name="Google Shape;4582;p73">
              <a:extLst>
                <a:ext uri="{FF2B5EF4-FFF2-40B4-BE49-F238E27FC236}">
                  <a16:creationId xmlns:a16="http://schemas.microsoft.com/office/drawing/2014/main" id="{89FAF93A-3ED5-934A-9E2D-D91208D21AD5}"/>
                </a:ext>
              </a:extLst>
            </p:cNvPr>
            <p:cNvSpPr/>
            <p:nvPr/>
          </p:nvSpPr>
          <p:spPr>
            <a:xfrm>
              <a:off x="2296850" y="2220800"/>
              <a:ext cx="46075" cy="51650"/>
            </a:xfrm>
            <a:custGeom>
              <a:avLst/>
              <a:gdLst/>
              <a:ahLst/>
              <a:cxnLst/>
              <a:rect l="l" t="t" r="r" b="b"/>
              <a:pathLst>
                <a:path w="1843" h="2066" extrusionOk="0">
                  <a:moveTo>
                    <a:pt x="634" y="1"/>
                  </a:moveTo>
                  <a:cubicBezTo>
                    <a:pt x="506" y="1"/>
                    <a:pt x="378" y="44"/>
                    <a:pt x="272" y="132"/>
                  </a:cubicBezTo>
                  <a:cubicBezTo>
                    <a:pt x="37" y="331"/>
                    <a:pt x="1" y="681"/>
                    <a:pt x="194" y="920"/>
                  </a:cubicBezTo>
                  <a:cubicBezTo>
                    <a:pt x="354" y="1113"/>
                    <a:pt x="487" y="1327"/>
                    <a:pt x="593" y="1557"/>
                  </a:cubicBezTo>
                  <a:cubicBezTo>
                    <a:pt x="626" y="1626"/>
                    <a:pt x="662" y="1696"/>
                    <a:pt x="698" y="1765"/>
                  </a:cubicBezTo>
                  <a:cubicBezTo>
                    <a:pt x="798" y="1957"/>
                    <a:pt x="993" y="2065"/>
                    <a:pt x="1195" y="2065"/>
                  </a:cubicBezTo>
                  <a:cubicBezTo>
                    <a:pt x="1285" y="2065"/>
                    <a:pt x="1377" y="2044"/>
                    <a:pt x="1462" y="1998"/>
                  </a:cubicBezTo>
                  <a:cubicBezTo>
                    <a:pt x="1740" y="1853"/>
                    <a:pt x="1843" y="1509"/>
                    <a:pt x="1698" y="1234"/>
                  </a:cubicBezTo>
                  <a:cubicBezTo>
                    <a:pt x="1670" y="1183"/>
                    <a:pt x="1643" y="1131"/>
                    <a:pt x="1622" y="1083"/>
                  </a:cubicBezTo>
                  <a:cubicBezTo>
                    <a:pt x="1474" y="763"/>
                    <a:pt x="1287" y="464"/>
                    <a:pt x="1061" y="195"/>
                  </a:cubicBezTo>
                  <a:cubicBezTo>
                    <a:pt x="949" y="67"/>
                    <a:pt x="792" y="1"/>
                    <a:pt x="6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273" name="Google Shape;4583;p73">
              <a:extLst>
                <a:ext uri="{FF2B5EF4-FFF2-40B4-BE49-F238E27FC236}">
                  <a16:creationId xmlns:a16="http://schemas.microsoft.com/office/drawing/2014/main" id="{8FE5C3A1-4BB3-9E40-B1F3-2FF562913E73}"/>
                </a:ext>
              </a:extLst>
            </p:cNvPr>
            <p:cNvSpPr/>
            <p:nvPr/>
          </p:nvSpPr>
          <p:spPr>
            <a:xfrm>
              <a:off x="2158650" y="2216775"/>
              <a:ext cx="47275" cy="51425"/>
            </a:xfrm>
            <a:custGeom>
              <a:avLst/>
              <a:gdLst/>
              <a:ahLst/>
              <a:cxnLst/>
              <a:rect l="l" t="t" r="r" b="b"/>
              <a:pathLst>
                <a:path w="1891" h="2057" extrusionOk="0">
                  <a:moveTo>
                    <a:pt x="1264" y="1"/>
                  </a:moveTo>
                  <a:cubicBezTo>
                    <a:pt x="1109" y="1"/>
                    <a:pt x="955" y="63"/>
                    <a:pt x="843" y="187"/>
                  </a:cubicBezTo>
                  <a:lnTo>
                    <a:pt x="846" y="184"/>
                  </a:lnTo>
                  <a:lnTo>
                    <a:pt x="846" y="184"/>
                  </a:lnTo>
                  <a:cubicBezTo>
                    <a:pt x="547" y="498"/>
                    <a:pt x="305" y="860"/>
                    <a:pt x="130" y="1256"/>
                  </a:cubicBezTo>
                  <a:cubicBezTo>
                    <a:pt x="0" y="1543"/>
                    <a:pt x="127" y="1878"/>
                    <a:pt x="414" y="2005"/>
                  </a:cubicBezTo>
                  <a:cubicBezTo>
                    <a:pt x="486" y="2038"/>
                    <a:pt x="565" y="2056"/>
                    <a:pt x="643" y="2056"/>
                  </a:cubicBezTo>
                  <a:cubicBezTo>
                    <a:pt x="867" y="2056"/>
                    <a:pt x="1069" y="1923"/>
                    <a:pt x="1163" y="1721"/>
                  </a:cubicBezTo>
                  <a:cubicBezTo>
                    <a:pt x="1286" y="1443"/>
                    <a:pt x="1455" y="1187"/>
                    <a:pt x="1664" y="966"/>
                  </a:cubicBezTo>
                  <a:cubicBezTo>
                    <a:pt x="1890" y="740"/>
                    <a:pt x="1884" y="374"/>
                    <a:pt x="1655" y="157"/>
                  </a:cubicBezTo>
                  <a:cubicBezTo>
                    <a:pt x="1544" y="52"/>
                    <a:pt x="1404" y="1"/>
                    <a:pt x="126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274" name="Google Shape;4584;p73">
              <a:extLst>
                <a:ext uri="{FF2B5EF4-FFF2-40B4-BE49-F238E27FC236}">
                  <a16:creationId xmlns:a16="http://schemas.microsoft.com/office/drawing/2014/main" id="{3191BDFF-7C44-6B4C-B266-BBD69952791E}"/>
                </a:ext>
              </a:extLst>
            </p:cNvPr>
            <p:cNvSpPr/>
            <p:nvPr/>
          </p:nvSpPr>
          <p:spPr>
            <a:xfrm>
              <a:off x="2426475" y="2255725"/>
              <a:ext cx="55875" cy="46900"/>
            </a:xfrm>
            <a:custGeom>
              <a:avLst/>
              <a:gdLst/>
              <a:ahLst/>
              <a:cxnLst/>
              <a:rect l="l" t="t" r="r" b="b"/>
              <a:pathLst>
                <a:path w="2235" h="1876" extrusionOk="0">
                  <a:moveTo>
                    <a:pt x="1592" y="1"/>
                  </a:moveTo>
                  <a:cubicBezTo>
                    <a:pt x="1423" y="1"/>
                    <a:pt x="1257" y="76"/>
                    <a:pt x="1144" y="220"/>
                  </a:cubicBezTo>
                  <a:cubicBezTo>
                    <a:pt x="960" y="462"/>
                    <a:pt x="734" y="667"/>
                    <a:pt x="477" y="830"/>
                  </a:cubicBezTo>
                  <a:cubicBezTo>
                    <a:pt x="0" y="1135"/>
                    <a:pt x="218" y="1875"/>
                    <a:pt x="782" y="1875"/>
                  </a:cubicBezTo>
                  <a:cubicBezTo>
                    <a:pt x="891" y="1875"/>
                    <a:pt x="997" y="1845"/>
                    <a:pt x="1087" y="1784"/>
                  </a:cubicBezTo>
                  <a:cubicBezTo>
                    <a:pt x="1452" y="1552"/>
                    <a:pt x="1776" y="1256"/>
                    <a:pt x="2041" y="912"/>
                  </a:cubicBezTo>
                  <a:cubicBezTo>
                    <a:pt x="2234" y="667"/>
                    <a:pt x="2186" y="311"/>
                    <a:pt x="1939" y="121"/>
                  </a:cubicBezTo>
                  <a:cubicBezTo>
                    <a:pt x="1835" y="40"/>
                    <a:pt x="1713" y="1"/>
                    <a:pt x="159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275" name="Google Shape;4585;p73">
              <a:extLst>
                <a:ext uri="{FF2B5EF4-FFF2-40B4-BE49-F238E27FC236}">
                  <a16:creationId xmlns:a16="http://schemas.microsoft.com/office/drawing/2014/main" id="{CA9BD921-0738-6E4E-A91F-36DECE691EC7}"/>
                </a:ext>
              </a:extLst>
            </p:cNvPr>
            <p:cNvSpPr/>
            <p:nvPr/>
          </p:nvSpPr>
          <p:spPr>
            <a:xfrm>
              <a:off x="2473050" y="2192325"/>
              <a:ext cx="37000" cy="41500"/>
            </a:xfrm>
            <a:custGeom>
              <a:avLst/>
              <a:gdLst/>
              <a:ahLst/>
              <a:cxnLst/>
              <a:rect l="l" t="t" r="r" b="b"/>
              <a:pathLst>
                <a:path w="1480" h="1660" extrusionOk="0">
                  <a:moveTo>
                    <a:pt x="838" y="0"/>
                  </a:moveTo>
                  <a:cubicBezTo>
                    <a:pt x="609" y="0"/>
                    <a:pt x="393" y="140"/>
                    <a:pt x="308" y="368"/>
                  </a:cubicBezTo>
                  <a:lnTo>
                    <a:pt x="109" y="896"/>
                  </a:lnTo>
                  <a:cubicBezTo>
                    <a:pt x="0" y="1189"/>
                    <a:pt x="148" y="1515"/>
                    <a:pt x="441" y="1624"/>
                  </a:cubicBezTo>
                  <a:cubicBezTo>
                    <a:pt x="506" y="1648"/>
                    <a:pt x="573" y="1660"/>
                    <a:pt x="639" y="1660"/>
                  </a:cubicBezTo>
                  <a:cubicBezTo>
                    <a:pt x="868" y="1660"/>
                    <a:pt x="1084" y="1520"/>
                    <a:pt x="1169" y="1292"/>
                  </a:cubicBezTo>
                  <a:lnTo>
                    <a:pt x="1368" y="764"/>
                  </a:lnTo>
                  <a:cubicBezTo>
                    <a:pt x="1480" y="471"/>
                    <a:pt x="1329" y="145"/>
                    <a:pt x="1036" y="36"/>
                  </a:cubicBezTo>
                  <a:cubicBezTo>
                    <a:pt x="971" y="12"/>
                    <a:pt x="904" y="0"/>
                    <a:pt x="83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</p:grpSp>
      <p:pic>
        <p:nvPicPr>
          <p:cNvPr id="276" name="Рисунок 6">
            <a:extLst>
              <a:ext uri="{FF2B5EF4-FFF2-40B4-BE49-F238E27FC236}">
                <a16:creationId xmlns:a16="http://schemas.microsoft.com/office/drawing/2014/main" id="{6C84A0DB-9F6A-E146-B9AE-ECEF48EF65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" b="43896"/>
          <a:stretch/>
        </p:blipFill>
        <p:spPr>
          <a:xfrm>
            <a:off x="7774998" y="85528"/>
            <a:ext cx="1561903" cy="628130"/>
          </a:xfrm>
          <a:prstGeom prst="rect">
            <a:avLst/>
          </a:prstGeom>
          <a:noFill/>
        </p:spPr>
      </p:pic>
      <p:sp>
        <p:nvSpPr>
          <p:cNvPr id="277" name="Rectangle 276">
            <a:extLst>
              <a:ext uri="{FF2B5EF4-FFF2-40B4-BE49-F238E27FC236}">
                <a16:creationId xmlns:a16="http://schemas.microsoft.com/office/drawing/2014/main" id="{7EDA38B1-9B87-0B48-8DB1-1D89CE9998DE}"/>
              </a:ext>
            </a:extLst>
          </p:cNvPr>
          <p:cNvSpPr/>
          <p:nvPr/>
        </p:nvSpPr>
        <p:spPr>
          <a:xfrm>
            <a:off x="4600336" y="3726457"/>
            <a:ext cx="30384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2"/>
                </a:solidFill>
                <a:latin typeface="Roboto Condensed Light"/>
                <a:ea typeface="Roboto Condensed Light"/>
              </a:rPr>
              <a:t>Таджикистан, </a:t>
            </a:r>
            <a:r>
              <a:rPr lang="ru-RU" sz="1800" b="1" dirty="0" err="1">
                <a:solidFill>
                  <a:schemeClr val="bg2"/>
                </a:solidFill>
                <a:latin typeface="Roboto Condensed Light"/>
                <a:ea typeface="Roboto Condensed Light"/>
              </a:rPr>
              <a:t>Хатлонская</a:t>
            </a:r>
            <a:r>
              <a:rPr lang="ru-RU" sz="1800" b="1" dirty="0">
                <a:solidFill>
                  <a:schemeClr val="bg2"/>
                </a:solidFill>
                <a:latin typeface="Roboto Condensed Light"/>
                <a:ea typeface="Roboto Condensed Light"/>
              </a:rPr>
              <a:t> область, город Куляб, сельская община </a:t>
            </a:r>
            <a:r>
              <a:rPr lang="ru-RU" sz="1800" b="1" dirty="0" err="1">
                <a:solidFill>
                  <a:schemeClr val="bg2"/>
                </a:solidFill>
                <a:latin typeface="Roboto Condensed Light"/>
                <a:ea typeface="Roboto Condensed Light"/>
              </a:rPr>
              <a:t>Зираки</a:t>
            </a:r>
            <a:r>
              <a:rPr lang="ru-RU" sz="1800" b="1" dirty="0">
                <a:solidFill>
                  <a:schemeClr val="bg2"/>
                </a:solidFill>
                <a:latin typeface="Roboto Condensed Light"/>
                <a:ea typeface="Roboto Condensed Light"/>
              </a:rPr>
              <a:t>, село </a:t>
            </a:r>
            <a:r>
              <a:rPr lang="ru-RU" sz="1800" b="1" dirty="0" err="1">
                <a:solidFill>
                  <a:schemeClr val="bg2"/>
                </a:solidFill>
                <a:latin typeface="Roboto Condensed Light"/>
                <a:ea typeface="Roboto Condensed Light"/>
              </a:rPr>
              <a:t>Сарыозий</a:t>
            </a:r>
            <a:r>
              <a:rPr lang="ru-RU" sz="1800" b="1" dirty="0">
                <a:solidFill>
                  <a:schemeClr val="bg2"/>
                </a:solidFill>
                <a:latin typeface="Roboto Condensed Light"/>
                <a:ea typeface="Roboto Condensed Light"/>
              </a:rPr>
              <a:t> </a:t>
            </a:r>
            <a:r>
              <a:rPr lang="ru-RU" sz="1800" b="1" dirty="0" err="1">
                <a:solidFill>
                  <a:schemeClr val="bg2"/>
                </a:solidFill>
                <a:latin typeface="Roboto Condensed Light"/>
                <a:ea typeface="Roboto Condensed Light"/>
              </a:rPr>
              <a:t>Миёна</a:t>
            </a:r>
            <a:endParaRPr lang="x-none" sz="1800" b="1" dirty="0">
              <a:solidFill>
                <a:schemeClr val="bg2"/>
              </a:solidFill>
              <a:latin typeface="Squada One" charset="0"/>
              <a:ea typeface="Roboto Condensed Light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H="1">
            <a:off x="374549" y="157925"/>
            <a:ext cx="8394900" cy="670500"/>
          </a:xfrm>
        </p:spPr>
        <p:txBody>
          <a:bodyPr/>
          <a:lstStyle/>
          <a:p>
            <a:r>
              <a:rPr lang="tg-Cyrl-TJ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территории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284CAA7D-11B1-A543-9BBC-8793C69ADD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" b="43896"/>
          <a:stretch/>
        </p:blipFill>
        <p:spPr>
          <a:xfrm>
            <a:off x="7774998" y="85528"/>
            <a:ext cx="1561903" cy="628130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l="32883" t="3396" r="23899" b="6127"/>
          <a:stretch>
            <a:fillRect/>
          </a:stretch>
        </p:blipFill>
        <p:spPr bwMode="auto">
          <a:xfrm rot="5400000">
            <a:off x="3226639" y="-1408279"/>
            <a:ext cx="2690722" cy="796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C7504F-FF58-4040-A6A6-06EF0DCCC37A}"/>
              </a:ext>
            </a:extLst>
          </p:cNvPr>
          <p:cNvSpPr/>
          <p:nvPr/>
        </p:nvSpPr>
        <p:spPr>
          <a:xfrm rot="829724">
            <a:off x="1900862" y="2076040"/>
            <a:ext cx="1545430" cy="315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J" sz="600" dirty="0"/>
              <a:t>International Airport “Kulob”</a:t>
            </a:r>
          </a:p>
          <a:p>
            <a:pPr algn="ctr"/>
            <a:r>
              <a:rPr lang="ru-RU" sz="600" dirty="0"/>
              <a:t>Международный Аэропорт «Куляб»</a:t>
            </a:r>
          </a:p>
          <a:p>
            <a:pPr algn="ctr"/>
            <a:r>
              <a:rPr lang="ru-RU" sz="600" dirty="0" err="1"/>
              <a:t>Фурудгоҳи</a:t>
            </a:r>
            <a:r>
              <a:rPr lang="ru-RU" sz="600" dirty="0"/>
              <a:t> </a:t>
            </a:r>
            <a:r>
              <a:rPr lang="ru-RU" sz="600" dirty="0" err="1"/>
              <a:t>Байналмилалии</a:t>
            </a:r>
            <a:r>
              <a:rPr lang="ru-RU" sz="600" dirty="0"/>
              <a:t> «Кӯлоб»</a:t>
            </a:r>
            <a:endParaRPr lang="en-TJ" sz="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32670E-93C9-054F-AB52-0149DCA5C09C}"/>
              </a:ext>
            </a:extLst>
          </p:cNvPr>
          <p:cNvSpPr/>
          <p:nvPr/>
        </p:nvSpPr>
        <p:spPr>
          <a:xfrm rot="829724">
            <a:off x="5657786" y="2912308"/>
            <a:ext cx="1798454" cy="3155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J" sz="600" dirty="0"/>
              <a:t>Free Economic Zone “Kulob”</a:t>
            </a:r>
          </a:p>
          <a:p>
            <a:pPr algn="ctr"/>
            <a:r>
              <a:rPr lang="en-US" sz="600" dirty="0" err="1"/>
              <a:t>Сводобная</a:t>
            </a:r>
            <a:r>
              <a:rPr lang="en-US" sz="600" dirty="0"/>
              <a:t> </a:t>
            </a:r>
            <a:r>
              <a:rPr lang="en-US" sz="600" dirty="0" err="1"/>
              <a:t>экономическая</a:t>
            </a:r>
            <a:r>
              <a:rPr lang="en-US" sz="600" dirty="0"/>
              <a:t> </a:t>
            </a:r>
            <a:r>
              <a:rPr lang="en-US" sz="600" dirty="0" err="1"/>
              <a:t>зона</a:t>
            </a:r>
            <a:r>
              <a:rPr lang="ru-RU" sz="600" dirty="0"/>
              <a:t> «Куляб»</a:t>
            </a:r>
          </a:p>
          <a:p>
            <a:pPr algn="ctr"/>
            <a:r>
              <a:rPr lang="en-US" sz="600" dirty="0" err="1"/>
              <a:t>Минатқаи</a:t>
            </a:r>
            <a:r>
              <a:rPr lang="en-US" sz="600" dirty="0"/>
              <a:t> </a:t>
            </a:r>
            <a:r>
              <a:rPr lang="en-US" sz="600" dirty="0" err="1"/>
              <a:t>озоди</a:t>
            </a:r>
            <a:r>
              <a:rPr lang="en-US" sz="600" dirty="0"/>
              <a:t> </a:t>
            </a:r>
            <a:r>
              <a:rPr lang="en-US" sz="600" dirty="0" err="1"/>
              <a:t>иқтисодии</a:t>
            </a:r>
            <a:r>
              <a:rPr lang="en-US" sz="600" dirty="0"/>
              <a:t> “Кӯлоб”</a:t>
            </a:r>
            <a:endParaRPr lang="en-TJ" sz="600" dirty="0"/>
          </a:p>
        </p:txBody>
      </p:sp>
    </p:spTree>
    <p:extLst>
      <p:ext uri="{BB962C8B-B14F-4D97-AF65-F5344CB8AC3E}">
        <p14:creationId xmlns:p14="http://schemas.microsoft.com/office/powerpoint/2010/main" val="412094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flipH="1">
            <a:off x="374549" y="-31173"/>
            <a:ext cx="8394900" cy="670500"/>
          </a:xfrm>
        </p:spPr>
        <p:txBody>
          <a:bodyPr/>
          <a:lstStyle/>
          <a:p>
            <a:r>
              <a:rPr lang="tg-Cyrl-TJ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план СЭЗ «Куляб»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8657D7-4159-814F-A77E-1CD0D137CB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8" t="5942" r="1751" b="8367"/>
          <a:stretch/>
        </p:blipFill>
        <p:spPr>
          <a:xfrm rot="5400000">
            <a:off x="4540267" y="-596899"/>
            <a:ext cx="3077045" cy="61304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7D58B0-04E9-A045-A43C-B022BB5FFE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5" t="4720"/>
          <a:stretch/>
        </p:blipFill>
        <p:spPr>
          <a:xfrm>
            <a:off x="0" y="929789"/>
            <a:ext cx="3102015" cy="3077044"/>
          </a:xfrm>
          <a:prstGeom prst="rect">
            <a:avLst/>
          </a:prstGeom>
        </p:spPr>
      </p:pic>
      <p:pic>
        <p:nvPicPr>
          <p:cNvPr id="9" name="Рисунок 6">
            <a:extLst>
              <a:ext uri="{FF2B5EF4-FFF2-40B4-BE49-F238E27FC236}">
                <a16:creationId xmlns:a16="http://schemas.microsoft.com/office/drawing/2014/main" id="{DAC981CD-74E4-7F4C-BF4E-97A18C3EF4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" b="43896"/>
          <a:stretch/>
        </p:blipFill>
        <p:spPr>
          <a:xfrm>
            <a:off x="7774998" y="85528"/>
            <a:ext cx="1561903" cy="628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4774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5">
            <a:extLst>
              <a:ext uri="{FF2B5EF4-FFF2-40B4-BE49-F238E27FC236}">
                <a16:creationId xmlns:a16="http://schemas.microsoft.com/office/drawing/2014/main" id="{3E34335E-1848-3B4F-A162-7915D541439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7" t="45366" r="43009" b="7540"/>
          <a:stretch/>
        </p:blipFill>
        <p:spPr bwMode="auto">
          <a:xfrm>
            <a:off x="3681046" y="1068546"/>
            <a:ext cx="4994627" cy="36697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86328B-F8A1-1049-9B0D-F14AAB325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493560" y="0"/>
            <a:ext cx="8394900" cy="670500"/>
          </a:xfrm>
        </p:spPr>
        <p:txBody>
          <a:bodyPr/>
          <a:lstStyle/>
          <a:p>
            <a:pPr algn="ctr"/>
            <a:r>
              <a:rPr lang="tg-Cyrl-TJ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Водные ресурсы СЭЗ «Куляб»</a:t>
            </a:r>
          </a:p>
        </p:txBody>
      </p:sp>
      <p:sp>
        <p:nvSpPr>
          <p:cNvPr id="4" name="Прямоугольная выноска 40">
            <a:extLst>
              <a:ext uri="{FF2B5EF4-FFF2-40B4-BE49-F238E27FC236}">
                <a16:creationId xmlns:a16="http://schemas.microsoft.com/office/drawing/2014/main" id="{E2141F7B-3C08-F349-95B0-3DB0BC3C9E21}"/>
              </a:ext>
            </a:extLst>
          </p:cNvPr>
          <p:cNvSpPr>
            <a:spLocks noChangeAspect="1" noEditPoints="1" noChangeArrowheads="1" noChangeShapeType="1" noTextEdit="1"/>
          </p:cNvSpPr>
          <p:nvPr/>
        </p:nvSpPr>
        <p:spPr>
          <a:xfrm>
            <a:off x="6301797" y="1640496"/>
            <a:ext cx="2318573" cy="543208"/>
          </a:xfrm>
          <a:prstGeom prst="wedgeRectCallout">
            <a:avLst>
              <a:gd name="adj1" fmla="val -60021"/>
              <a:gd name="adj2" fmla="val 87408"/>
            </a:avLst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200" dirty="0">
                <a:latin typeface="Times New Roman Tj"/>
                <a:ea typeface="Calibri" panose="020F0502020204030204" pitchFamily="34" charset="0"/>
                <a:cs typeface="Arial" panose="020B0604020202020204" pitchFamily="34" charset="0"/>
              </a:rPr>
              <a:t>Месторождение подземных вод </a:t>
            </a:r>
            <a:r>
              <a:rPr lang="en-US" sz="1200" dirty="0">
                <a:latin typeface="Times New Roman Tj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ru-RU" sz="1200" dirty="0" err="1">
                <a:latin typeface="Times New Roman Tj"/>
                <a:ea typeface="Calibri" panose="020F0502020204030204" pitchFamily="34" charset="0"/>
                <a:cs typeface="Arial" panose="020B0604020202020204" pitchFamily="34" charset="0"/>
              </a:rPr>
              <a:t>Зираки</a:t>
            </a:r>
            <a:r>
              <a:rPr lang="en-US" sz="1200" dirty="0">
                <a:latin typeface="Times New Roman Tj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ru-RU" sz="1200" dirty="0">
              <a:latin typeface="Times New Roman Tj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1343" y="1308897"/>
            <a:ext cx="3454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исследования, проведенного специалистами Главного управления геологии, выяснилось, что на этом участке есть месторождение подземных вод «</a:t>
            </a:r>
            <a:r>
              <a:rPr lang="ru-RU" sz="1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Зираки</a:t>
            </a:r>
            <a:r>
              <a:rPr lang="ru-RU" sz="1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запасы которого подсчитаны.</a:t>
            </a:r>
            <a:endParaRPr lang="ru-RU" sz="2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06AC0D-01DC-F04B-A945-4E641606D1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" b="43896"/>
          <a:stretch/>
        </p:blipFill>
        <p:spPr>
          <a:xfrm>
            <a:off x="7774998" y="85528"/>
            <a:ext cx="1561903" cy="628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4201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C9EF1D-33DF-A042-9D94-DEC79FAD0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051" y="461952"/>
            <a:ext cx="5627162" cy="373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16">
            <a:extLst>
              <a:ext uri="{FF2B5EF4-FFF2-40B4-BE49-F238E27FC236}">
                <a16:creationId xmlns:a16="http://schemas.microsoft.com/office/drawing/2014/main" id="{72C84BC2-DE07-EA44-BEBF-DB8FCBB48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088" y="3324942"/>
            <a:ext cx="11287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КУЛЯБ</a:t>
            </a:r>
          </a:p>
        </p:txBody>
      </p:sp>
      <p:sp>
        <p:nvSpPr>
          <p:cNvPr id="5" name="Овал 115">
            <a:extLst>
              <a:ext uri="{FF2B5EF4-FFF2-40B4-BE49-F238E27FC236}">
                <a16:creationId xmlns:a16="http://schemas.microsoft.com/office/drawing/2014/main" id="{A2B85147-6C99-B746-8431-A18A427FF1CB}"/>
              </a:ext>
            </a:extLst>
          </p:cNvPr>
          <p:cNvSpPr/>
          <p:nvPr/>
        </p:nvSpPr>
        <p:spPr bwMode="auto">
          <a:xfrm>
            <a:off x="3266565" y="3411462"/>
            <a:ext cx="103188" cy="10318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6" name="Прямая со стрелкой 71">
            <a:extLst>
              <a:ext uri="{FF2B5EF4-FFF2-40B4-BE49-F238E27FC236}">
                <a16:creationId xmlns:a16="http://schemas.microsoft.com/office/drawing/2014/main" id="{B448191D-9C06-2F45-ADCE-814469D25FA0}"/>
              </a:ext>
            </a:extLst>
          </p:cNvPr>
          <p:cNvCxnSpPr>
            <a:cxnSpLocks/>
          </p:cNvCxnSpPr>
          <p:nvPr/>
        </p:nvCxnSpPr>
        <p:spPr bwMode="auto">
          <a:xfrm flipV="1">
            <a:off x="2957881" y="3514650"/>
            <a:ext cx="308684" cy="670528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C667E32-07DE-D04E-8EE6-799C6D230338}"/>
              </a:ext>
            </a:extLst>
          </p:cNvPr>
          <p:cNvSpPr txBox="1"/>
          <p:nvPr/>
        </p:nvSpPr>
        <p:spPr bwMode="auto">
          <a:xfrm>
            <a:off x="3656444" y="3688708"/>
            <a:ext cx="151923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АФГАНИСТАН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5E3B5E-9888-AE4F-A591-12ED195F6407}"/>
              </a:ext>
            </a:extLst>
          </p:cNvPr>
          <p:cNvSpPr txBox="1"/>
          <p:nvPr/>
        </p:nvSpPr>
        <p:spPr bwMode="auto">
          <a:xfrm>
            <a:off x="1418853" y="1043309"/>
            <a:ext cx="1539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10000"/>
                  </a:schemeClr>
                </a:solidFill>
                <a:latin typeface="Century Gothic" pitchFamily="34" charset="0"/>
              </a:rPr>
              <a:t>УЗБЕКИСТАН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ADD549-8617-9F4D-9BF0-7BBCF175DC47}"/>
              </a:ext>
            </a:extLst>
          </p:cNvPr>
          <p:cNvSpPr txBox="1"/>
          <p:nvPr/>
        </p:nvSpPr>
        <p:spPr bwMode="auto">
          <a:xfrm>
            <a:off x="7593012" y="2190763"/>
            <a:ext cx="16891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КИТАЙ</a:t>
            </a:r>
          </a:p>
        </p:txBody>
      </p:sp>
      <p:sp>
        <p:nvSpPr>
          <p:cNvPr id="12" name="Прямоугольник 93">
            <a:extLst>
              <a:ext uri="{FF2B5EF4-FFF2-40B4-BE49-F238E27FC236}">
                <a16:creationId xmlns:a16="http://schemas.microsoft.com/office/drawing/2014/main" id="{0D01C73B-18A9-004A-BA90-325028114925}"/>
              </a:ext>
            </a:extLst>
          </p:cNvPr>
          <p:cNvSpPr/>
          <p:nvPr/>
        </p:nvSpPr>
        <p:spPr bwMode="auto">
          <a:xfrm rot="16200000">
            <a:off x="3174446" y="3977717"/>
            <a:ext cx="45719" cy="4433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14" name="Прямая со стрелкой 71">
            <a:extLst>
              <a:ext uri="{FF2B5EF4-FFF2-40B4-BE49-F238E27FC236}">
                <a16:creationId xmlns:a16="http://schemas.microsoft.com/office/drawing/2014/main" id="{DDA8475B-040D-ED40-9A3C-818527964D92}"/>
              </a:ext>
            </a:extLst>
          </p:cNvPr>
          <p:cNvCxnSpPr>
            <a:cxnSpLocks/>
          </p:cNvCxnSpPr>
          <p:nvPr/>
        </p:nvCxnSpPr>
        <p:spPr bwMode="auto">
          <a:xfrm>
            <a:off x="2440695" y="1456230"/>
            <a:ext cx="825870" cy="1868711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93">
            <a:extLst>
              <a:ext uri="{FF2B5EF4-FFF2-40B4-BE49-F238E27FC236}">
                <a16:creationId xmlns:a16="http://schemas.microsoft.com/office/drawing/2014/main" id="{93E0E0C2-1775-784C-9C23-E89B70416CA0}"/>
              </a:ext>
            </a:extLst>
          </p:cNvPr>
          <p:cNvSpPr/>
          <p:nvPr/>
        </p:nvSpPr>
        <p:spPr bwMode="auto">
          <a:xfrm rot="16200000">
            <a:off x="2185217" y="1230589"/>
            <a:ext cx="45719" cy="46523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93">
            <a:extLst>
              <a:ext uri="{FF2B5EF4-FFF2-40B4-BE49-F238E27FC236}">
                <a16:creationId xmlns:a16="http://schemas.microsoft.com/office/drawing/2014/main" id="{A0E3D9B2-4549-F546-9D8B-68F8DB7C020A}"/>
              </a:ext>
            </a:extLst>
          </p:cNvPr>
          <p:cNvSpPr/>
          <p:nvPr/>
        </p:nvSpPr>
        <p:spPr bwMode="auto">
          <a:xfrm rot="16200000">
            <a:off x="5262948" y="1376420"/>
            <a:ext cx="45719" cy="4433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19" name="Прямая со стрелкой 71">
            <a:extLst>
              <a:ext uri="{FF2B5EF4-FFF2-40B4-BE49-F238E27FC236}">
                <a16:creationId xmlns:a16="http://schemas.microsoft.com/office/drawing/2014/main" id="{C7B73752-9BF5-F14C-A66E-5D606AC30E07}"/>
              </a:ext>
            </a:extLst>
          </p:cNvPr>
          <p:cNvCxnSpPr>
            <a:cxnSpLocks/>
          </p:cNvCxnSpPr>
          <p:nvPr/>
        </p:nvCxnSpPr>
        <p:spPr bwMode="auto">
          <a:xfrm flipH="1">
            <a:off x="3400772" y="1575222"/>
            <a:ext cx="1682150" cy="1749719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71">
            <a:extLst>
              <a:ext uri="{FF2B5EF4-FFF2-40B4-BE49-F238E27FC236}">
                <a16:creationId xmlns:a16="http://schemas.microsoft.com/office/drawing/2014/main" id="{74A1B64E-31B8-9A41-B1F9-2590BC977057}"/>
              </a:ext>
            </a:extLst>
          </p:cNvPr>
          <p:cNvCxnSpPr>
            <a:cxnSpLocks/>
          </p:cNvCxnSpPr>
          <p:nvPr/>
        </p:nvCxnSpPr>
        <p:spPr bwMode="auto">
          <a:xfrm flipH="1">
            <a:off x="3910556" y="2324510"/>
            <a:ext cx="3633245" cy="1029307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93">
            <a:extLst>
              <a:ext uri="{FF2B5EF4-FFF2-40B4-BE49-F238E27FC236}">
                <a16:creationId xmlns:a16="http://schemas.microsoft.com/office/drawing/2014/main" id="{24364B49-FE39-7D40-970D-9F01E9B95E9E}"/>
              </a:ext>
            </a:extLst>
          </p:cNvPr>
          <p:cNvSpPr/>
          <p:nvPr/>
        </p:nvSpPr>
        <p:spPr bwMode="auto">
          <a:xfrm rot="16200000">
            <a:off x="7742601" y="2095135"/>
            <a:ext cx="45719" cy="4433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72A837-B74F-3D44-A23B-5BCE2F971743}"/>
              </a:ext>
            </a:extLst>
          </p:cNvPr>
          <p:cNvSpPr/>
          <p:nvPr/>
        </p:nvSpPr>
        <p:spPr>
          <a:xfrm>
            <a:off x="1614825" y="1467051"/>
            <a:ext cx="7344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250 </a:t>
            </a:r>
            <a:r>
              <a:rPr lang="ru-RU" dirty="0"/>
              <a:t>км</a:t>
            </a:r>
            <a:endParaRPr lang="x-none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2BCA766-AEBB-244B-B998-9BC66B47D6B7}"/>
              </a:ext>
            </a:extLst>
          </p:cNvPr>
          <p:cNvSpPr/>
          <p:nvPr/>
        </p:nvSpPr>
        <p:spPr>
          <a:xfrm>
            <a:off x="7579804" y="2417861"/>
            <a:ext cx="7344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800 </a:t>
            </a:r>
            <a:r>
              <a:rPr lang="ru-RU" dirty="0"/>
              <a:t>км</a:t>
            </a:r>
            <a:endParaRPr lang="x-none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5F1ACB1-2FD6-414C-B94B-9ED588E8D68D}"/>
              </a:ext>
            </a:extLst>
          </p:cNvPr>
          <p:cNvSpPr/>
          <p:nvPr/>
        </p:nvSpPr>
        <p:spPr>
          <a:xfrm>
            <a:off x="5032519" y="1258207"/>
            <a:ext cx="7344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500 </a:t>
            </a:r>
            <a:r>
              <a:rPr lang="ru-RU" dirty="0"/>
              <a:t>км</a:t>
            </a:r>
            <a:endParaRPr lang="x-none" dirty="0"/>
          </a:p>
        </p:txBody>
      </p:sp>
      <p:pic>
        <p:nvPicPr>
          <p:cNvPr id="29" name="Рисунок 6">
            <a:extLst>
              <a:ext uri="{FF2B5EF4-FFF2-40B4-BE49-F238E27FC236}">
                <a16:creationId xmlns:a16="http://schemas.microsoft.com/office/drawing/2014/main" id="{ECDFDFC4-4D35-644C-8842-6EC438D0EA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" b="43896"/>
          <a:stretch/>
        </p:blipFill>
        <p:spPr>
          <a:xfrm>
            <a:off x="7774998" y="85528"/>
            <a:ext cx="1561903" cy="628130"/>
          </a:xfrm>
          <a:prstGeom prst="rect">
            <a:avLst/>
          </a:prstGeom>
          <a:noFill/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8869694-74A9-F944-956C-2C9F09C8FCB8}"/>
              </a:ext>
            </a:extLst>
          </p:cNvPr>
          <p:cNvSpPr/>
          <p:nvPr/>
        </p:nvSpPr>
        <p:spPr>
          <a:xfrm>
            <a:off x="3732069" y="3980058"/>
            <a:ext cx="6351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70 </a:t>
            </a:r>
            <a:r>
              <a:rPr lang="ru-RU" dirty="0"/>
              <a:t>км</a:t>
            </a:r>
            <a:endParaRPr lang="x-none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439ECC-AFDB-E047-B1ED-AD761DC962B0}"/>
              </a:ext>
            </a:extLst>
          </p:cNvPr>
          <p:cNvSpPr txBox="1"/>
          <p:nvPr/>
        </p:nvSpPr>
        <p:spPr>
          <a:xfrm>
            <a:off x="4911566" y="989316"/>
            <a:ext cx="24605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10000"/>
                  </a:schemeClr>
                </a:solidFill>
                <a:latin typeface="Times New Roman Tj" pitchFamily="18" charset="-52"/>
                <a:cs typeface="Arial" pitchFamily="34" charset="0"/>
              </a:rPr>
              <a:t>КЫРГЫЗСТАН</a:t>
            </a:r>
          </a:p>
        </p:txBody>
      </p:sp>
    </p:spTree>
    <p:extLst>
      <p:ext uri="{BB962C8B-B14F-4D97-AF65-F5344CB8AC3E}">
        <p14:creationId xmlns:p14="http://schemas.microsoft.com/office/powerpoint/2010/main" val="2889541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ch Startup by Slidesgo">
  <a:themeElements>
    <a:clrScheme name="Simple Light">
      <a:dk1>
        <a:srgbClr val="88D3CE"/>
      </a:dk1>
      <a:lt1>
        <a:srgbClr val="423864"/>
      </a:lt1>
      <a:dk2>
        <a:srgbClr val="FFFFFF"/>
      </a:dk2>
      <a:lt2>
        <a:srgbClr val="EFEFEF"/>
      </a:lt2>
      <a:accent1>
        <a:srgbClr val="D9D9D9"/>
      </a:accent1>
      <a:accent2>
        <a:srgbClr val="CCCCCC"/>
      </a:accent2>
      <a:accent3>
        <a:srgbClr val="78909C"/>
      </a:accent3>
      <a:accent4>
        <a:srgbClr val="C0FFFA"/>
      </a:accent4>
      <a:accent5>
        <a:srgbClr val="88D3CE"/>
      </a:accent5>
      <a:accent6>
        <a:srgbClr val="423864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ZKULOB_tjk" id="{1CF48788-1A19-3644-B191-BD5A17DB8D2E}" vid="{52F5483C-A634-F34B-903E-45954F616034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 Startup by Slidesgo</Template>
  <TotalTime>9879</TotalTime>
  <Words>1304</Words>
  <Application>Microsoft Macintosh PowerPoint</Application>
  <PresentationFormat>On-screen Show (16:9)</PresentationFormat>
  <Paragraphs>296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Righteous</vt:lpstr>
      <vt:lpstr>Calibri</vt:lpstr>
      <vt:lpstr>Poppins</vt:lpstr>
      <vt:lpstr>Arial</vt:lpstr>
      <vt:lpstr>Montserrat ExtraBold</vt:lpstr>
      <vt:lpstr>Times New Roman Tj</vt:lpstr>
      <vt:lpstr>Squada One</vt:lpstr>
      <vt:lpstr>Roboto Condensed Light</vt:lpstr>
      <vt:lpstr>Century Gothic</vt:lpstr>
      <vt:lpstr>Times New Roman</vt:lpstr>
      <vt:lpstr>Tech Startup by Slidesgo</vt:lpstr>
      <vt:lpstr>Государственное учреждение Администрация свободной экономической зоны «Куляб»</vt:lpstr>
      <vt:lpstr>02.</vt:lpstr>
      <vt:lpstr>Общая информация</vt:lpstr>
      <vt:lpstr>PowerPoint Presentation</vt:lpstr>
      <vt:lpstr>Географическая Информация</vt:lpstr>
      <vt:lpstr>Карта территории</vt:lpstr>
      <vt:lpstr>Генеральный план СЭЗ «Куляб»</vt:lpstr>
      <vt:lpstr>Водные ресурсы СЭЗ «Куляб»</vt:lpstr>
      <vt:lpstr>PowerPoint Presentation</vt:lpstr>
      <vt:lpstr>Инфраструктура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Приоритетные виды деятельности в СЭЗ</vt:lpstr>
      <vt:lpstr>PowerPoint Presentation</vt:lpstr>
      <vt:lpstr>PowerPoint Presentation</vt:lpstr>
      <vt:lpstr>PowerPoint Presentation</vt:lpstr>
      <vt:lpstr>PowerPoint Presentation</vt:lpstr>
      <vt:lpstr>Порядок регистрации субъектов СЭЗ</vt:lpstr>
      <vt:lpstr>PowerPoint Presentation</vt:lpstr>
      <vt:lpstr>Аренда и фиксированные сроки </vt:lpstr>
      <vt:lpstr>PowerPoint Presentation</vt:lpstr>
      <vt:lpstr>Зарегистрирован первый субъект СЭЗ «Куляб»</vt:lpstr>
      <vt:lpstr>Спасибо!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учреждение Администрация свободной экономической зоны «Куляб»</dc:title>
  <dc:creator>Dilrabo Saidalieva (student)</dc:creator>
  <cp:lastModifiedBy>dilrabo.saydalieva@outlook.com</cp:lastModifiedBy>
  <cp:revision>43</cp:revision>
  <dcterms:created xsi:type="dcterms:W3CDTF">2020-08-27T09:53:39Z</dcterms:created>
  <dcterms:modified xsi:type="dcterms:W3CDTF">2021-08-26T12:13:22Z</dcterms:modified>
</cp:coreProperties>
</file>