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01" r:id="rId1"/>
  </p:sldMasterIdLst>
  <p:sldIdLst>
    <p:sldId id="260" r:id="rId2"/>
    <p:sldId id="285" r:id="rId3"/>
    <p:sldId id="259" r:id="rId4"/>
    <p:sldId id="273" r:id="rId5"/>
    <p:sldId id="274" r:id="rId6"/>
    <p:sldId id="276" r:id="rId7"/>
    <p:sldId id="275" r:id="rId8"/>
    <p:sldId id="277" r:id="rId9"/>
    <p:sldId id="286" r:id="rId10"/>
    <p:sldId id="287" r:id="rId11"/>
    <p:sldId id="280" r:id="rId12"/>
    <p:sldId id="281" r:id="rId13"/>
    <p:sldId id="283" r:id="rId14"/>
    <p:sldId id="282" r:id="rId15"/>
    <p:sldId id="289" r:id="rId16"/>
  </p:sldIdLst>
  <p:sldSz cx="12192000" cy="6858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Impact" pitchFamily="34" charset="0"/>
      <p:regular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ACAC"/>
    <a:srgbClr val="BA7756"/>
    <a:srgbClr val="C79175"/>
    <a:srgbClr val="703A2A"/>
    <a:srgbClr val="CC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6" y="2"/>
            <a:ext cx="11683811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1" y="4282259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2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799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3" y="3505211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2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C65A90B-CA64-455B-8791-EC4E9272C74C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59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7" y="3832648"/>
            <a:ext cx="907187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4A2053B-D245-47EF-8588-D6178912CC38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7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319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2" y="685801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A90B-CA64-455B-8791-EC4E9272C74C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053B-D245-47EF-8588-D6178912C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10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685802"/>
            <a:ext cx="10396903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1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A90B-CA64-455B-8791-EC4E9272C74C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053B-D245-47EF-8588-D6178912C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68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3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5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3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A90B-CA64-455B-8791-EC4E9272C74C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053B-D245-47EF-8588-D6178912CC3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3479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723856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A90B-CA64-455B-8791-EC4E9272C74C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053B-D245-47EF-8588-D6178912C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789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4707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3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3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3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A90B-CA64-455B-8791-EC4E9272C74C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053B-D245-47EF-8588-D6178912C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175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6883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7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9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1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7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A90B-CA64-455B-8791-EC4E9272C74C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053B-D245-47EF-8588-D6178912C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784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1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A90B-CA64-455B-8791-EC4E9272C74C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053B-D245-47EF-8588-D6178912C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011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2"/>
            <a:ext cx="2264647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2" y="685802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A90B-CA64-455B-8791-EC4E9272C74C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053B-D245-47EF-8588-D6178912C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72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A90B-CA64-455B-8791-EC4E9272C74C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053B-D245-47EF-8588-D6178912C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64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A90B-CA64-455B-8791-EC4E9272C74C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053B-D245-47EF-8588-D6178912C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707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3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5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9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A90B-CA64-455B-8791-EC4E9272C74C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053B-D245-47EF-8588-D6178912C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90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7" y="2063396"/>
            <a:ext cx="4856159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3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2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70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A90B-CA64-455B-8791-EC4E9272C74C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053B-D245-47EF-8588-D6178912C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77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A90B-CA64-455B-8791-EC4E9272C74C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053B-D245-47EF-8588-D6178912C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10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A90B-CA64-455B-8791-EC4E9272C74C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053B-D245-47EF-8588-D6178912C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924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4" y="685802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3" y="2709054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A90B-CA64-455B-8791-EC4E9272C74C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053B-D245-47EF-8588-D6178912C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95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6345303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1" y="2"/>
            <a:ext cx="3598147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2" y="2709054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A90B-CA64-455B-8791-EC4E9272C74C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053B-D245-47EF-8588-D6178912C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06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2"/>
            <a:ext cx="12005351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6883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C65A90B-CA64-455B-8791-EC4E9272C74C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2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7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4A2053B-D245-47EF-8588-D6178912C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15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984416"/>
            <a:ext cx="10058400" cy="288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8" y="0"/>
            <a:ext cx="12262338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31900" y="102405"/>
            <a:ext cx="10960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ПРОБЛЕМЫ СУЩЕСТВУЮЩЕГО ПРОИЗВОДСТВА МДФ</a:t>
            </a:r>
            <a:endParaRPr lang="ru-RU" sz="3200" b="1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7" y="140186"/>
            <a:ext cx="1781815" cy="517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8046" y="1314955"/>
            <a:ext cx="11721053" cy="467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Низкая надёжность итальянского оборудования</a:t>
            </a:r>
          </a:p>
          <a:p>
            <a:pPr marL="363538" indent="-36353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Высокий процент выхода плит МДФ второго сорта (20%) из-за конструктивных особенностей  горячего пресса периодического действия</a:t>
            </a:r>
          </a:p>
          <a:p>
            <a:pPr marL="363538" indent="-36353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Повышенный припуск на шлифовку (до 3 мм.)</a:t>
            </a:r>
          </a:p>
          <a:p>
            <a:pPr marL="363538" indent="-36353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Неконкурентоспособный формат плит (2 440 * 1 830 мм.)</a:t>
            </a:r>
          </a:p>
          <a:p>
            <a:pPr marL="363538" indent="-36353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Отсутствие возможности выпуска качественных тонких плит (от 3 до 8 мм.)</a:t>
            </a:r>
          </a:p>
          <a:p>
            <a:pPr marL="363538" indent="-36353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Нестабильная работа оборудования участка напольных покрытий</a:t>
            </a:r>
          </a:p>
          <a:p>
            <a:pPr marL="363538" indent="-363538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3538" indent="-363538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99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8" y="0"/>
            <a:ext cx="12262338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09862" y="102405"/>
            <a:ext cx="10282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ЦЕЛИ РЕАЛИЗАЦИИ ИНВЕНСТИЦИОННОГО ПРОЕКТА</a:t>
            </a:r>
            <a:endParaRPr lang="ru-RU" sz="3200" b="1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7" y="140186"/>
            <a:ext cx="1781815" cy="517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8047" y="1736030"/>
            <a:ext cx="112638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Повышение качества и конкурентоспособности выпускаемой продукции</a:t>
            </a:r>
          </a:p>
          <a:p>
            <a:pPr marL="444500" indent="-444500">
              <a:buFont typeface="Wingdings" panose="05000000000000000000" pitchFamily="2" charset="2"/>
              <a:buChar char="ü"/>
            </a:pPr>
            <a:endParaRPr lang="ru-RU" sz="2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4500" indent="-44450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Расширение ассортимента с выпуском инновационных видов продукции (огнестойкие плиты, покрытия напольные ламинированные с глубоким тиснением и микропорами)</a:t>
            </a:r>
          </a:p>
          <a:p>
            <a:pPr marL="444500" indent="-444500">
              <a:buFont typeface="Wingdings" panose="05000000000000000000" pitchFamily="2" charset="2"/>
              <a:buChar char="ü"/>
            </a:pP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44500" indent="-44450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Снижение себестоимости выпускаемой продукции</a:t>
            </a:r>
          </a:p>
          <a:p>
            <a:pPr marL="444500" indent="-444500">
              <a:buFont typeface="Wingdings" panose="05000000000000000000" pitchFamily="2" charset="2"/>
              <a:buChar char="ü"/>
            </a:pPr>
            <a:endParaRPr lang="ru-RU" sz="24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44500" indent="-44450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Замена устаревшей технологии производства на современную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9812" y="658026"/>
            <a:ext cx="8078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«МОДЕРНИЗАЦИЯ ПРОИЗВОДСТВА МДФ МОЩНОСТЬЮ 110 ТЫС. М</a:t>
            </a:r>
            <a:r>
              <a:rPr lang="ru-RU" b="1" baseline="30000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b="1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ГОД»</a:t>
            </a:r>
            <a:endParaRPr lang="ru-RU" b="1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36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656" y="0"/>
            <a:ext cx="12262338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70337" y="12119"/>
            <a:ext cx="12262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Основные характеристики линии МДФ </a:t>
            </a:r>
            <a:endParaRPr lang="ru-RU" sz="3200" b="1" dirty="0" smtClean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после модернизации</a:t>
            </a:r>
            <a:endParaRPr lang="ru-RU" sz="4800" b="1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7" y="140186"/>
            <a:ext cx="1781815" cy="5178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19860" y="1810994"/>
            <a:ext cx="809244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Производственная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мощность - 110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тыс. м</a:t>
            </a:r>
            <a:r>
              <a:rPr lang="ru-RU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год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77" y="1798403"/>
            <a:ext cx="360000" cy="36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77" y="2467823"/>
            <a:ext cx="360000" cy="360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428387" y="2458491"/>
            <a:ext cx="7340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Производственная мощность линии ламинирования – 6,5 млн. м</a:t>
            </a:r>
            <a:r>
              <a:rPr lang="ru-RU" b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/ год</a:t>
            </a:r>
            <a:r>
              <a:rPr lang="ru-RU" b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94222" y="3146715"/>
            <a:ext cx="734067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Формат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плит -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2070×2800 мм 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77" y="3175411"/>
            <a:ext cx="360000" cy="36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77" y="3865797"/>
            <a:ext cx="360000" cy="360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394222" y="3821804"/>
            <a:ext cx="265925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Толщина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плит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3÷30 мм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02777" y="4469301"/>
            <a:ext cx="674522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Плотность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плит, кг/м</a:t>
            </a:r>
            <a:r>
              <a:rPr lang="ru-RU" b="1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750÷850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MDF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850÷1000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для HDF 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77" y="4469301"/>
            <a:ext cx="360000" cy="36000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394222" y="5079684"/>
            <a:ext cx="514083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Припуск под шлифовку по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толщине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0,5÷1,4 мм 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77" y="507280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8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8" y="0"/>
            <a:ext cx="12262338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7" y="140186"/>
            <a:ext cx="1781815" cy="5178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6707" y="2058229"/>
            <a:ext cx="10868245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тонкие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плиты ХДФ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 – 6 мм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том числе окрашенная ХДФ;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стандартные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плиты МДФ (6 –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мм.),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том числе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ламинированные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МДФ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 глубоким тиснением;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плиты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МДФ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спец.назначения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(влагостойкие, огнестойкие,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биостойкие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покрытия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напольные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ламинированные,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том числе с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глубоким тиснением и микропорами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927" y="102405"/>
            <a:ext cx="11739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АССОРТИМЕНТ ВЫПУСКАЕМОЙ ПРОДУКЦИИ</a:t>
            </a:r>
          </a:p>
          <a:p>
            <a:pPr algn="ctr"/>
            <a:r>
              <a:rPr lang="ru-RU" sz="3200" b="1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ПОСЛЕ МОДЕРНИЗАЦИИ ПРОИЗВОДСТВА</a:t>
            </a:r>
            <a:endParaRPr lang="ru-RU" sz="3200" b="1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8" y="0"/>
            <a:ext cx="12262338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8954" y="55134"/>
            <a:ext cx="11605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ОБОРУДОВАНИЯ, </a:t>
            </a:r>
          </a:p>
          <a:p>
            <a:pPr algn="ctr"/>
            <a:r>
              <a:rPr lang="ru-RU" sz="3200" b="1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ПОДЛЕЖАЩИЙ ЗАМЕНЕ В ПРОЦЕССЕ МОДЕРНИЗАЦИИ</a:t>
            </a:r>
            <a:endParaRPr lang="ru-RU" sz="3200" b="1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7" y="140186"/>
            <a:ext cx="1781815" cy="517840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307649" y="1701770"/>
            <a:ext cx="114513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Линия производства щепы – замена 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бункера щепы на </a:t>
            </a:r>
            <a:r>
              <a:rPr lang="ru-RU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трехсекционный</a:t>
            </a:r>
            <a:endParaRPr lang="ru-RU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Линия 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осмоления волокна – замена системы нанесения клея на систему высокого давления </a:t>
            </a:r>
            <a:r>
              <a:rPr lang="ru-RU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HI-Jet</a:t>
            </a:r>
            <a:endParaRPr lang="ru-RU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Линия формирования – Линия прессования – Линия обрезки плит –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Линия шлифования с участком упаковки – Линия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ламинирования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–  полная замена 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оборудования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Тепловая энергетическая станция – замена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термомаслянного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теплообменника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Линия аспирации пыли – замена рукавного фильтра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Участок напольных покрытий – замена оборудования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Линия окрашивания тонких плит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ХДФ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– новое 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производство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73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8" y="0"/>
            <a:ext cx="12262338" cy="685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7" y="140186"/>
            <a:ext cx="1781815" cy="517840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403412" y="1582340"/>
            <a:ext cx="109982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Инвестиционные затраты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– 115, 1 </a:t>
            </a:r>
            <a:r>
              <a:rPr lang="ru-RU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млн.руб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/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Из них стоимость оборудования – 68 </a:t>
            </a:r>
            <a:r>
              <a:rPr lang="ru-RU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млн.руб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., стоимость СМР – 47,1 </a:t>
            </a:r>
            <a:r>
              <a:rPr lang="ru-RU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млн.руб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/>
            <a:endParaRPr lang="ru-RU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Прибыль – 16 </a:t>
            </a:r>
            <a:r>
              <a:rPr lang="ru-RU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млн.руб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в год</a:t>
            </a:r>
          </a:p>
          <a:p>
            <a:pPr lvl="0"/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Рентабельность продаж – 13,9 %</a:t>
            </a:r>
          </a:p>
          <a:p>
            <a:pPr lvl="0"/>
            <a:endParaRPr lang="ru-RU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Простой срок окупаемости проекта – 14 лет</a:t>
            </a:r>
          </a:p>
          <a:p>
            <a:pPr lvl="0"/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Срок реализации инвестиционного проекта – 3 года </a:t>
            </a:r>
          </a:p>
          <a:p>
            <a:pPr lvl="0"/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(2,5 года реализация проекта, 0,5 года выход на проектную мощность)</a:t>
            </a:r>
          </a:p>
          <a:p>
            <a:pPr lvl="0"/>
            <a:endParaRPr lang="ru-RU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8954" y="140186"/>
            <a:ext cx="11605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ПОКАЗАТЕЛИ ИНВЕНСТИЦИОННОГО ПРОЕКТА</a:t>
            </a:r>
            <a:endParaRPr lang="ru-RU" sz="3200" b="1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3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69" y="-15113"/>
            <a:ext cx="12262338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7" y="140186"/>
            <a:ext cx="1781815" cy="5178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2300" y="927100"/>
            <a:ext cx="10795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момента основания предприятие выпускало следующие виды продукции:</a:t>
            </a: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древесно-волокнистые плиты ДВП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древесно-стружечные плиты ДСП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ревесные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пеллеты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пиломатериалы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оддоны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детали профильные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толярно-строительные изделия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окна и двери ПВХ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анера</a:t>
            </a:r>
          </a:p>
          <a:p>
            <a:pPr algn="ctr"/>
            <a:endParaRPr lang="ru-RU" sz="2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2014 году был реализован инвестиционный проект по производству древесно-волокнистых плит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MDF/HDF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покрытий напольных ламинированных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35169" y="399106"/>
            <a:ext cx="12262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ОАО «Витебскдрев» было основано в 1927 году</a:t>
            </a:r>
          </a:p>
        </p:txBody>
      </p:sp>
    </p:spTree>
    <p:extLst>
      <p:ext uri="{BB962C8B-B14F-4D97-AF65-F5344CB8AC3E}">
        <p14:creationId xmlns:p14="http://schemas.microsoft.com/office/powerpoint/2010/main" val="7943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8111" y="3097522"/>
            <a:ext cx="23354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Начало функционирования </a:t>
            </a:r>
          </a:p>
          <a:p>
            <a:pPr algn="ctr"/>
            <a:r>
              <a:rPr lang="ru-RU" sz="1300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фанерного завода</a:t>
            </a:r>
            <a:endParaRPr lang="ru-RU" sz="13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0341" y="2510203"/>
            <a:ext cx="233542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Строительство</a:t>
            </a:r>
          </a:p>
          <a:p>
            <a:pPr algn="ctr"/>
            <a:r>
              <a:rPr lang="ru-RU" sz="1300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ввод </a:t>
            </a:r>
          </a:p>
          <a:p>
            <a:pPr algn="ctr"/>
            <a:r>
              <a:rPr lang="ru-RU" sz="1300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эксплуатацию</a:t>
            </a:r>
          </a:p>
          <a:p>
            <a:pPr algn="ctr"/>
            <a:r>
              <a:rPr lang="ru-RU" sz="1300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лесопильного </a:t>
            </a:r>
          </a:p>
          <a:p>
            <a:pPr algn="ctr"/>
            <a:r>
              <a:rPr lang="ru-RU" sz="1300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сушильного цехов</a:t>
            </a:r>
            <a:endParaRPr lang="ru-RU" sz="13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1680" y="2926936"/>
            <a:ext cx="233542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Начало </a:t>
            </a:r>
          </a:p>
          <a:p>
            <a:pPr algn="ctr"/>
            <a:r>
              <a:rPr lang="ru-RU" sz="1300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функционирования </a:t>
            </a:r>
          </a:p>
          <a:p>
            <a:pPr algn="ctr"/>
            <a:r>
              <a:rPr lang="ru-RU" sz="1300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цеха ДВП</a:t>
            </a:r>
            <a:endParaRPr lang="ru-RU" sz="13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3019" y="2335513"/>
            <a:ext cx="2335422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Начало </a:t>
            </a:r>
          </a:p>
          <a:p>
            <a:pPr algn="ctr"/>
            <a:r>
              <a:rPr lang="ru-RU" sz="1300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строительства</a:t>
            </a:r>
          </a:p>
          <a:p>
            <a:pPr algn="ctr"/>
            <a:r>
              <a:rPr lang="ru-RU" sz="1300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завода</a:t>
            </a:r>
          </a:p>
          <a:p>
            <a:pPr algn="ctr"/>
            <a:r>
              <a:rPr lang="ru-RU" sz="1300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производству</a:t>
            </a:r>
          </a:p>
          <a:p>
            <a:pPr algn="ctr"/>
            <a:r>
              <a:rPr lang="ru-RU" sz="1300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древолокнистых плит</a:t>
            </a:r>
          </a:p>
          <a:p>
            <a:pPr algn="ctr"/>
            <a:r>
              <a:rPr lang="ru-RU" sz="1300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МДФ</a:t>
            </a:r>
          </a:p>
          <a:p>
            <a:pPr algn="ctr"/>
            <a:endParaRPr lang="ru-RU" sz="13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304234" y="2330675"/>
            <a:ext cx="259150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ОАО «Витебскдрев»</a:t>
            </a:r>
          </a:p>
          <a:p>
            <a:pPr algn="ctr"/>
            <a:r>
              <a:rPr lang="ru-RU" sz="1300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входит в </a:t>
            </a:r>
          </a:p>
          <a:p>
            <a:pPr algn="ctr"/>
            <a:r>
              <a:rPr lang="ru-RU" sz="1300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«Холдинг</a:t>
            </a:r>
          </a:p>
          <a:p>
            <a:pPr algn="ctr"/>
            <a:r>
              <a:rPr lang="ru-RU" sz="1300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организаций</a:t>
            </a:r>
          </a:p>
          <a:p>
            <a:pPr algn="ctr"/>
            <a:r>
              <a:rPr lang="ru-RU" sz="1300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деревообрабатывающей</a:t>
            </a:r>
          </a:p>
          <a:p>
            <a:pPr algn="ctr"/>
            <a:r>
              <a:rPr lang="ru-RU" sz="1300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промышленности»</a:t>
            </a:r>
            <a:endParaRPr lang="ru-RU" sz="13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7151" y="3913629"/>
            <a:ext cx="2335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Строительство</a:t>
            </a:r>
          </a:p>
          <a:p>
            <a:pPr algn="ctr"/>
            <a:r>
              <a:rPr lang="ru-RU" sz="1400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домостроительного</a:t>
            </a:r>
          </a:p>
          <a:p>
            <a:pPr algn="ctr"/>
            <a:r>
              <a:rPr lang="ru-RU" sz="1400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комбината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5581" y="3882090"/>
            <a:ext cx="23354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Начало</a:t>
            </a:r>
          </a:p>
          <a:p>
            <a:pPr algn="ctr"/>
            <a:r>
              <a:rPr lang="ru-RU" sz="1300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функционирования</a:t>
            </a:r>
          </a:p>
          <a:p>
            <a:pPr algn="ctr"/>
            <a:r>
              <a:rPr lang="ru-RU" sz="1300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цеха ДСП и</a:t>
            </a:r>
          </a:p>
          <a:p>
            <a:pPr algn="ctr"/>
            <a:r>
              <a:rPr lang="ru-RU" sz="1300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деревообра-</a:t>
            </a:r>
          </a:p>
          <a:p>
            <a:pPr algn="ctr"/>
            <a:r>
              <a:rPr lang="ru-RU" sz="1300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батываюшего </a:t>
            </a:r>
          </a:p>
          <a:p>
            <a:pPr algn="ctr"/>
            <a:r>
              <a:rPr lang="ru-RU" sz="1300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цеха</a:t>
            </a:r>
            <a:endParaRPr lang="ru-RU" sz="13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18368" y="3882090"/>
            <a:ext cx="23354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Современная история</a:t>
            </a:r>
          </a:p>
          <a:p>
            <a:pPr algn="ctr"/>
            <a:r>
              <a:rPr lang="ru-RU" sz="1300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ОАО «Витебскдрев»</a:t>
            </a:r>
            <a:endParaRPr lang="ru-RU" sz="13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1155" y="3882090"/>
            <a:ext cx="233542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Ввод в</a:t>
            </a:r>
          </a:p>
          <a:p>
            <a:pPr algn="ctr"/>
            <a:r>
              <a:rPr lang="ru-RU" sz="13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эксплуатацию</a:t>
            </a:r>
          </a:p>
          <a:p>
            <a:pPr algn="ctr"/>
            <a:r>
              <a:rPr lang="ru-RU" sz="13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первого пускового</a:t>
            </a:r>
          </a:p>
          <a:p>
            <a:pPr algn="ctr"/>
            <a:r>
              <a:rPr lang="ru-RU" sz="13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комплекса </a:t>
            </a:r>
          </a:p>
          <a:p>
            <a:pPr algn="ctr"/>
            <a:r>
              <a:rPr lang="ru-RU" sz="13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завода МДФ</a:t>
            </a:r>
            <a:endParaRPr lang="ru-RU" sz="13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7" y="140186"/>
            <a:ext cx="1781815" cy="51784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693844" y="3882090"/>
            <a:ext cx="23354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ОАО «Витебскдрев»</a:t>
            </a:r>
          </a:p>
          <a:p>
            <a:pPr algn="ctr"/>
            <a:r>
              <a:rPr lang="ru-RU" sz="13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стало частью</a:t>
            </a:r>
          </a:p>
          <a:p>
            <a:pPr algn="ctr"/>
            <a:r>
              <a:rPr lang="ru-RU" sz="13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деревообрабатывающего</a:t>
            </a:r>
          </a:p>
          <a:p>
            <a:pPr algn="ctr"/>
            <a:r>
              <a:rPr lang="ru-RU" sz="13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холдинга «</a:t>
            </a:r>
            <a:r>
              <a:rPr lang="en-US" sz="1300" b="1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BYSPAN</a:t>
            </a:r>
            <a:r>
              <a:rPr lang="ru-RU" sz="13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ru-RU" sz="13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2927" y="102405"/>
            <a:ext cx="11739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ИСТОРИЯ РАЗВИТИЯ КОМПАНИИ</a:t>
            </a:r>
            <a:endParaRPr lang="ru-RU" sz="3200" b="1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33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" y="0"/>
            <a:ext cx="12183541" cy="68627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97817" y="174567"/>
            <a:ext cx="9232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ГЕОГРАФИЯ ПОСТАВОК</a:t>
            </a:r>
            <a:endParaRPr lang="ru-RU" sz="3200" b="1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9159" y="5595523"/>
            <a:ext cx="1475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Российская Федерация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0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159" y="5834668"/>
            <a:ext cx="959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Азербайджан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45323" y="5577929"/>
            <a:ext cx="10762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Иран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9159" y="6096581"/>
            <a:ext cx="10762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Казахстан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9159" y="6591210"/>
            <a:ext cx="10762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Узбекистан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7" y="140186"/>
            <a:ext cx="1781815" cy="51784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23" y="1889747"/>
            <a:ext cx="672434" cy="195426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769159" y="6344989"/>
            <a:ext cx="10762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Армения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62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84" y="0"/>
            <a:ext cx="12252384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8912" y="2007043"/>
            <a:ext cx="3323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Мощность</a:t>
            </a:r>
          </a:p>
          <a:p>
            <a:pPr algn="ctr"/>
            <a:r>
              <a:rPr lang="ru-RU" sz="7200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8 800</a:t>
            </a:r>
            <a:r>
              <a:rPr lang="ru-RU" sz="4400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ru-RU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ru-RU" b="1" baseline="30000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/месяц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34406" y="2007043"/>
            <a:ext cx="332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Формат плиты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98984" y="5977512"/>
            <a:ext cx="2335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Толщина (мм)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099" y="2606040"/>
            <a:ext cx="4495326" cy="19864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7" y="140186"/>
            <a:ext cx="1781815" cy="517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02648" y="3450016"/>
            <a:ext cx="23354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ru-RU" sz="1200" b="1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МДФ</a:t>
            </a:r>
            <a:r>
              <a:rPr lang="ru-RU" sz="12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получают посредством прессования мелких древесных волокон при высоком давлении и температуре. В качестве связующего элемента используются </a:t>
            </a:r>
          </a:p>
          <a:p>
            <a:pPr algn="ctr"/>
            <a:r>
              <a:rPr lang="ru-RU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ru-RU" sz="1200" b="1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карбамидные</a:t>
            </a:r>
            <a:r>
              <a:rPr lang="ru-RU" sz="12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смолы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047" y="3899984"/>
            <a:ext cx="2152650" cy="2819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2927" y="102405"/>
            <a:ext cx="11739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СУЩЕСТВУЮЩАЯ ЛИНЕЙКА ПРОДУКЦИИ</a:t>
            </a:r>
            <a:endParaRPr lang="ru-RU" sz="3200" b="1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12831" y="72182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МДФ ШЛИФОВАННАЯ</a:t>
            </a:r>
            <a:endParaRPr lang="ru-RU" sz="2800" b="1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32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8" y="-1"/>
            <a:ext cx="12262338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70338" y="126308"/>
            <a:ext cx="1226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МДФ ЛАМИНИРОВАННАЯ</a:t>
            </a:r>
            <a:endParaRPr lang="ru-RU" sz="2800" b="1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12496" y="4951408"/>
            <a:ext cx="5617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Ламинированная плита </a:t>
            </a:r>
            <a:r>
              <a:rPr lang="ru-RU" b="1" dirty="0" err="1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МДФ</a:t>
            </a:r>
            <a:r>
              <a:rPr lang="ru-RU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получается путем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ru-RU" b="1" dirty="0" smtClean="0">
              <a:ln w="0"/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нанесения </a:t>
            </a:r>
            <a:r>
              <a:rPr lang="ru-RU" b="1" dirty="0" err="1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меламиновой</a:t>
            </a:r>
            <a:r>
              <a:rPr lang="ru-RU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пленки на шлифованную</a:t>
            </a:r>
          </a:p>
          <a:p>
            <a:pPr algn="ctr"/>
            <a:endParaRPr lang="ru-RU" b="1" dirty="0" smtClean="0">
              <a:ln w="0"/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плиту </a:t>
            </a:r>
            <a:r>
              <a:rPr lang="ru-RU" b="1" dirty="0" err="1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МДФ</a:t>
            </a:r>
            <a:r>
              <a:rPr lang="ru-RU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 применением термической обработки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96082" y="2017624"/>
            <a:ext cx="332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Формат плиты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00" y="3764853"/>
            <a:ext cx="3305040" cy="156942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6232" y="5558918"/>
            <a:ext cx="3456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Меламиновые</a:t>
            </a:r>
            <a:r>
              <a:rPr lang="ru-RU" sz="1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пленки компании</a:t>
            </a:r>
          </a:p>
          <a:p>
            <a:pPr algn="ctr"/>
            <a:r>
              <a:rPr lang="ru-RU" sz="1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n-US" sz="1600" b="1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shattdecor</a:t>
            </a:r>
            <a:r>
              <a:rPr lang="ru-RU" sz="1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» (Россия)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28730" y="4675366"/>
            <a:ext cx="332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Структура поверхности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62727" y="4951408"/>
            <a:ext cx="3010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1600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Шагрень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1600" b="1" dirty="0" err="1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Полумат</a:t>
            </a:r>
            <a:endParaRPr lang="ru-RU" sz="1600" b="1" dirty="0" smtClean="0">
              <a:ln w="0"/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1600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Древесные поры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7" y="140186"/>
            <a:ext cx="1781815" cy="51784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18912" y="1408837"/>
            <a:ext cx="3323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Мощность</a:t>
            </a:r>
          </a:p>
          <a:p>
            <a:pPr algn="ctr"/>
            <a:r>
              <a:rPr lang="ru-RU" sz="7200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500 000</a:t>
            </a:r>
            <a:r>
              <a:rPr lang="ru-RU" sz="4400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ru-RU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ru-RU" b="1" baseline="30000" dirty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/месяц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58" y="2526908"/>
            <a:ext cx="4280034" cy="1979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60" y="1050451"/>
            <a:ext cx="3607840" cy="339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102405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МДФ ВЛАГОСТОЙКИЕ</a:t>
            </a:r>
            <a:endParaRPr lang="ru-RU" sz="2800" b="1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34406" y="1587943"/>
            <a:ext cx="332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Формат плиты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60177" y="5994765"/>
            <a:ext cx="2335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Толщина (мм)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814" y="2279968"/>
            <a:ext cx="4534369" cy="20037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7" y="140186"/>
            <a:ext cx="1781815" cy="517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247139" y="1957275"/>
            <a:ext cx="23354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Влагостойкие плиты МДФ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получают путем добавления</a:t>
            </a:r>
          </a:p>
          <a:p>
            <a:pPr algn="ctr"/>
            <a:r>
              <a:rPr lang="ru-RU" sz="12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гидрофобизующих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добавок в связующее. 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удобства идентификации влагостойких плит их окрашивают в зелёный цвет.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47" y="1669113"/>
            <a:ext cx="2254692" cy="299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3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102405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МДФ ОГНЕСТОЙКИЕ </a:t>
            </a:r>
            <a:endParaRPr lang="ru-RU" sz="2800" b="1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34406" y="1596839"/>
            <a:ext cx="332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Формат плиты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08901" y="5994765"/>
            <a:ext cx="2335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Толщина (мм)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087" y="2434792"/>
            <a:ext cx="4274846" cy="18890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7" y="140186"/>
            <a:ext cx="1781815" cy="517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0994" y="1873755"/>
            <a:ext cx="27956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Огнестойкие плиты МДФ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получают путем добавления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огнезащитных добавок – антипиренов в древесно-волокнистую массу. </a:t>
            </a:r>
          </a:p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удобства идентификации огнестойких плит их окрашивают в красный цвет.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901" y="1984847"/>
            <a:ext cx="3260129" cy="192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8" y="0"/>
            <a:ext cx="12262338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102405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ПОКРЫТИЯ НАПОЛЬНЫЕ ЛАМИНИРОВАННЫЕ</a:t>
            </a:r>
            <a:endParaRPr lang="ru-RU" sz="2800" b="1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7" y="140186"/>
            <a:ext cx="1781815" cy="517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16611" y="4918436"/>
            <a:ext cx="2795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Класс износостойкости – 32,33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Формат 1210* 186 мм.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Толщина 8 мм.</a:t>
            </a:r>
          </a:p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996" y="1556717"/>
            <a:ext cx="6464457" cy="45781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8912" y="1408837"/>
            <a:ext cx="3323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Мощность</a:t>
            </a:r>
          </a:p>
          <a:p>
            <a:pPr algn="ctr"/>
            <a:r>
              <a:rPr lang="ru-RU" sz="7200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100 000</a:t>
            </a:r>
            <a:endParaRPr lang="ru-RU" sz="4400" b="1" dirty="0" smtClean="0">
              <a:ln w="0"/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ru-RU" b="1" baseline="30000" dirty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/месяц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9953" y="4357547"/>
            <a:ext cx="3768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dirty="0" smtClean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Основные характеристики ПНЛ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24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2194</TotalTime>
  <Words>690</Words>
  <Application>Microsoft Office PowerPoint</Application>
  <PresentationFormat>Произвольный</PresentationFormat>
  <Paragraphs>168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Wingdings</vt:lpstr>
      <vt:lpstr>Impact</vt:lpstr>
      <vt:lpstr>Главное мероприятие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Федулова Алиса Валентиновна</dc:creator>
  <cp:lastModifiedBy>Крупа О.Н.</cp:lastModifiedBy>
  <cp:revision>197</cp:revision>
  <dcterms:created xsi:type="dcterms:W3CDTF">2019-09-23T08:11:48Z</dcterms:created>
  <dcterms:modified xsi:type="dcterms:W3CDTF">2025-04-18T05:50:24Z</dcterms:modified>
</cp:coreProperties>
</file>