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10"/>
  </p:handoutMasterIdLst>
  <p:sldIdLst>
    <p:sldId id="256" r:id="rId2"/>
    <p:sldId id="263" r:id="rId3"/>
    <p:sldId id="258" r:id="rId4"/>
    <p:sldId id="264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 showGuides="1">
      <p:cViewPr varScale="1">
        <p:scale>
          <a:sx n="161" d="100"/>
          <a:sy n="161" d="100"/>
        </p:scale>
        <p:origin x="150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8" d="100"/>
          <a:sy n="78" d="100"/>
        </p:scale>
        <p:origin x="32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2C8AC9BA-731F-4597-9008-56D5139370E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1313B76-C712-4559-B229-D36B01F80B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B3080C-26BB-4EED-B279-6288B08A3389}" type="datetimeFigureOut">
              <a:rPr lang="ru-RU" smtClean="0"/>
              <a:t>21.05.2025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988CEEE-3AA0-4CB2-95B9-EF087F1BFFF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2894151-046C-49FA-B173-4E622501E1B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28895C-8902-446E-9B5E-A50FDF17632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55257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8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88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EADE-8E88-4C7C-8AC5-FB148DE4940E}" type="datetime1">
              <a:rPr lang="en-US" smtClean="0"/>
              <a:t>5/21/2025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184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8B9C-477D-492A-96AD-1FC2CC997A73}" type="datetime1">
              <a:rPr lang="en-US" smtClean="0"/>
              <a:t>5/21/2025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443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8927" y="997973"/>
            <a:ext cx="8473395" cy="49849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AED5-E26D-4E29-B1B3-7847B6779594}" type="datetime1">
              <a:rPr lang="en-US" smtClean="0"/>
              <a:t>5/21/2025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544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6794-849E-4626-908B-D15793550EFB}" type="datetime1">
              <a:rPr lang="en-US" smtClean="0"/>
              <a:t>5/21/2025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281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64E7-5594-42A3-ADBF-E95A7ACEAD64}" type="datetime1">
              <a:rPr lang="en-US" smtClean="0"/>
              <a:t>5/21/2025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079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088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2B0B-D248-4FFB-8695-AD7FA4B1284A}" type="datetime1">
              <a:rPr lang="en-US" smtClean="0"/>
              <a:t>5/21/2025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017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929147"/>
            <a:ext cx="10689336" cy="7984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088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088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1344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1344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8EFB-9159-4510-B73F-4F0409ADE937}" type="datetime1">
              <a:rPr lang="en-US" smtClean="0"/>
              <a:t>5/21/2025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761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9412-2452-4BED-A324-9D8C115361AD}" type="datetime1">
              <a:rPr lang="en-US" smtClean="0"/>
              <a:t>5/21/2025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165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F62-D251-40E8-A23C-F4CFE9FEAB41}" type="datetime1">
              <a:rPr lang="en-US" smtClean="0"/>
              <a:t>5/21/2025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205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9848"/>
            <a:ext cx="4093599" cy="131673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9848"/>
            <a:ext cx="6172200" cy="47912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1176"/>
            <a:ext cx="4093599" cy="3319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6144-149E-4874-93A5-554A0357CF82}" type="datetime1">
              <a:rPr lang="en-US" smtClean="0"/>
              <a:t>5/21/2025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198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65D8-0540-4835-AE5C-25D29DBA01BE}" type="datetime1">
              <a:rPr lang="en-US" smtClean="0"/>
              <a:t>5/21/2025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063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21992"/>
            <a:ext cx="10691265" cy="3739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49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E31BA835-12AC-4E8F-955A-EA3F4DE2791F}" type="datetime1">
              <a:rPr lang="en-US" smtClean="0"/>
              <a:t>5/21/2025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4088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87E7843D-FF13-4365-9478-9625B70A270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0649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89" r:id="rId6"/>
    <p:sldLayoutId id="2147483685" r:id="rId7"/>
    <p:sldLayoutId id="2147483686" r:id="rId8"/>
    <p:sldLayoutId id="2147483687" r:id="rId9"/>
    <p:sldLayoutId id="2147483688" r:id="rId10"/>
    <p:sldLayoutId id="2147483690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0E52DF2-6802-459B-AC2A-AF976DEB1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5B5A5C4-B44C-4256-A26B-89D199A3A2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5638" y="927260"/>
            <a:ext cx="3162832" cy="2501740"/>
          </a:xfrm>
        </p:spPr>
        <p:txBody>
          <a:bodyPr anchor="t">
            <a:normAutofit/>
          </a:bodyPr>
          <a:lstStyle/>
          <a:p>
            <a:r>
              <a:rPr lang="ru-BY" sz="2800" b="1" dirty="0">
                <a:latin typeface="Arial Narrow" panose="020B0606020202030204" pitchFamily="34" charset="0"/>
                <a:cs typeface="Arial" panose="020B0604020202020204" pitchFamily="34" charset="0"/>
              </a:rPr>
              <a:t>БУМАГА СПЕЦИАЛЬНАЯ САМ</a:t>
            </a:r>
            <a:r>
              <a:rPr lang="ru-RU" sz="2800" b="1" dirty="0">
                <a:latin typeface="Arial Narrow" panose="020B0606020202030204" pitchFamily="34" charset="0"/>
                <a:cs typeface="Arial" panose="020B0604020202020204" pitchFamily="34" charset="0"/>
              </a:rPr>
              <a:t>О</a:t>
            </a:r>
            <a:r>
              <a:rPr lang="ru-BY" sz="2800" b="1" dirty="0">
                <a:latin typeface="Arial Narrow" panose="020B0606020202030204" pitchFamily="34" charset="0"/>
                <a:cs typeface="Arial" panose="020B0604020202020204" pitchFamily="34" charset="0"/>
              </a:rPr>
              <a:t>КЛЕЯЩАЯСЯ С ЗАЩИТНЫМИ СВОЙСТВАМИ</a:t>
            </a:r>
            <a:endParaRPr lang="ru-RU" sz="40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1" descr="Мозаика от цветных геометрических фигур">
            <a:extLst>
              <a:ext uri="{FF2B5EF4-FFF2-40B4-BE49-F238E27FC236}">
                <a16:creationId xmlns:a16="http://schemas.microsoft.com/office/drawing/2014/main" id="{453E58F9-B82E-7D18-E581-18D445EFEF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7320707" cy="685798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153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ject 2">
            <a:extLst>
              <a:ext uri="{FF2B5EF4-FFF2-40B4-BE49-F238E27FC236}">
                <a16:creationId xmlns:a16="http://schemas.microsoft.com/office/drawing/2014/main" id="{C9C31210-5DEC-4D41-B935-464818216C3F}"/>
              </a:ext>
            </a:extLst>
          </p:cNvPr>
          <p:cNvSpPr txBox="1"/>
          <p:nvPr/>
        </p:nvSpPr>
        <p:spPr>
          <a:xfrm>
            <a:off x="8135155" y="3872060"/>
            <a:ext cx="3525802" cy="15039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>
              <a:lnSpc>
                <a:spcPct val="103299"/>
              </a:lnSpc>
            </a:pPr>
            <a:r>
              <a:rPr lang="en-US" sz="1600" dirty="0" err="1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sz="1600" dirty="0" err="1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пециальный</a:t>
            </a:r>
            <a:r>
              <a:rPr sz="1600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dirty="0" err="1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полимерный</a:t>
            </a:r>
            <a:r>
              <a:rPr sz="1600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dirty="0" err="1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материал</a:t>
            </a:r>
            <a:r>
              <a:rPr sz="1600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dirty="0" err="1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</a:t>
            </a:r>
            <a:r>
              <a:rPr sz="1600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dirty="0" err="1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основе</a:t>
            </a:r>
            <a:r>
              <a:rPr sz="1600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dirty="0" err="1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полипропилена</a:t>
            </a:r>
            <a:r>
              <a:rPr sz="1600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 </a:t>
            </a:r>
            <a:r>
              <a:rPr sz="1600" dirty="0" err="1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элементами</a:t>
            </a:r>
            <a:r>
              <a:rPr sz="1600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dirty="0" err="1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защиты</a:t>
            </a:r>
            <a:r>
              <a:rPr sz="1600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</a:t>
            </a:r>
            <a:r>
              <a:rPr sz="1600" dirty="0" err="1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функцией</a:t>
            </a:r>
            <a:r>
              <a:rPr sz="1600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dirty="0" err="1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саморазрушения</a:t>
            </a:r>
            <a:r>
              <a:rPr sz="1600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dirty="0" err="1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является</a:t>
            </a:r>
            <a:r>
              <a:rPr sz="1600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dirty="0" err="1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разработкой</a:t>
            </a:r>
            <a:r>
              <a:rPr sz="1600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dirty="0" err="1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двух</a:t>
            </a:r>
            <a:r>
              <a:rPr sz="1600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dirty="0" err="1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предприятий</a:t>
            </a:r>
            <a:r>
              <a:rPr sz="1600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BY" sz="1600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— </a:t>
            </a:r>
            <a:r>
              <a:rPr sz="1600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РУП </a:t>
            </a:r>
            <a:r>
              <a:rPr lang="ru-RU" sz="1600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sz="1600" dirty="0" err="1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Минская</a:t>
            </a:r>
            <a:r>
              <a:rPr sz="1600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dirty="0" err="1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печатная</a:t>
            </a:r>
            <a:r>
              <a:rPr sz="1600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600" dirty="0" err="1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фабрика</a:t>
            </a:r>
            <a:r>
              <a:rPr lang="ru-RU" sz="1600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r>
              <a:rPr lang="en-US" sz="1600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</a:t>
            </a:r>
            <a:r>
              <a:rPr sz="1600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ЗАО </a:t>
            </a:r>
            <a:r>
              <a:rPr lang="ru-RU" sz="1600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sz="1600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ГОЛОГРАФИЧЕСКАЯ ИНДУСТРИЯ</a:t>
            </a:r>
            <a:r>
              <a:rPr lang="ru-RU" sz="1600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endParaRPr sz="1600" dirty="0"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Picture 2" descr="D:\WORK\xChange\Hi logo_rus.png">
            <a:extLst>
              <a:ext uri="{FF2B5EF4-FFF2-40B4-BE49-F238E27FC236}">
                <a16:creationId xmlns:a16="http://schemas.microsoft.com/office/drawing/2014/main" id="{76E77FF6-3554-41C1-8A63-77F6C49EB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155" y="5658966"/>
            <a:ext cx="3525802" cy="60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102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ADC0C64-ACDA-4987-BFB3-8CBE1289070C}"/>
              </a:ext>
            </a:extLst>
          </p:cNvPr>
          <p:cNvSpPr/>
          <p:nvPr/>
        </p:nvSpPr>
        <p:spPr>
          <a:xfrm>
            <a:off x="5732283" y="1511699"/>
            <a:ext cx="56896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СОСТАВ МАТЕРИАЛА</a:t>
            </a:r>
            <a:endParaRPr lang="en-US" sz="2000" b="1" dirty="0"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2000" dirty="0"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BY" sz="2000" b="1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Полипропилен</a:t>
            </a:r>
            <a:r>
              <a:rPr lang="en-US" sz="2000" b="1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+ </a:t>
            </a:r>
            <a:r>
              <a:rPr lang="ru-BY" sz="2000" b="1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Неорганические наполнители </a:t>
            </a:r>
            <a:endParaRPr lang="en-US" sz="2000" b="1" dirty="0"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object 2">
            <a:extLst>
              <a:ext uri="{FF2B5EF4-FFF2-40B4-BE49-F238E27FC236}">
                <a16:creationId xmlns:a16="http://schemas.microsoft.com/office/drawing/2014/main" id="{02D25615-4314-4433-BDC7-8DE58DD6FA23}"/>
              </a:ext>
            </a:extLst>
          </p:cNvPr>
          <p:cNvSpPr txBox="1"/>
          <p:nvPr/>
        </p:nvSpPr>
        <p:spPr>
          <a:xfrm>
            <a:off x="770060" y="1231014"/>
            <a:ext cx="4518377" cy="20694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BY" sz="2800" b="1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Описание продукции</a:t>
            </a:r>
            <a:endParaRPr lang="en-US" sz="2800" b="1" dirty="0"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5080">
              <a:lnSpc>
                <a:spcPct val="103299"/>
              </a:lnSpc>
            </a:pPr>
            <a:endParaRPr lang="ru-RU" sz="1600" dirty="0"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5080"/>
            <a:r>
              <a:rPr lang="ru-BY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Специальный многослойный полимерный материал с элементами защиты на основе полипропилена и функцией саморазрушения готовой самоклеящейся этикетки, нанесенной на поверхность, при попытке ее отделить</a:t>
            </a:r>
            <a:r>
              <a:rPr lang="en-US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1600" dirty="0">
              <a:latin typeface="Arial Narrow" panose="020B0606020202030204" pitchFamily="34" charset="0"/>
              <a:cs typeface="Times New Roman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823FAF6-9EDB-413E-8C51-74A621ED0432}"/>
              </a:ext>
            </a:extLst>
          </p:cNvPr>
          <p:cNvSpPr/>
          <p:nvPr/>
        </p:nvSpPr>
        <p:spPr>
          <a:xfrm>
            <a:off x="659534" y="3354430"/>
            <a:ext cx="7777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94616"/>
            <a:r>
              <a:rPr lang="ru-BY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Методом двухосновного растяжения создаются бесчисленные микропустоты, которые </a:t>
            </a:r>
            <a:r>
              <a:rPr lang="ru-RU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создают</a:t>
            </a:r>
            <a:r>
              <a:rPr lang="ru-BY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непрозрачность и белизну за счет рассеянного отражения света</a:t>
            </a:r>
            <a:r>
              <a:rPr lang="en-US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dirty="0"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4A61756C-8C7E-4DDD-BF8A-3D8D39B8AE21}"/>
              </a:ext>
            </a:extLst>
          </p:cNvPr>
          <p:cNvGrpSpPr/>
          <p:nvPr/>
        </p:nvGrpSpPr>
        <p:grpSpPr>
          <a:xfrm>
            <a:off x="868057" y="4438687"/>
            <a:ext cx="10613790" cy="1406589"/>
            <a:chOff x="868057" y="3863652"/>
            <a:chExt cx="10613790" cy="1406589"/>
          </a:xfrm>
        </p:grpSpPr>
        <p:sp>
          <p:nvSpPr>
            <p:cNvPr id="22" name="object 3">
              <a:extLst>
                <a:ext uri="{FF2B5EF4-FFF2-40B4-BE49-F238E27FC236}">
                  <a16:creationId xmlns:a16="http://schemas.microsoft.com/office/drawing/2014/main" id="{0F509B31-A048-4C46-9240-72E69BBD8038}"/>
                </a:ext>
              </a:extLst>
            </p:cNvPr>
            <p:cNvSpPr/>
            <p:nvPr/>
          </p:nvSpPr>
          <p:spPr>
            <a:xfrm>
              <a:off x="868057" y="4714032"/>
              <a:ext cx="485711" cy="466088"/>
            </a:xfrm>
            <a:prstGeom prst="rect">
              <a:avLst/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" name="object 4">
              <a:extLst>
                <a:ext uri="{FF2B5EF4-FFF2-40B4-BE49-F238E27FC236}">
                  <a16:creationId xmlns:a16="http://schemas.microsoft.com/office/drawing/2014/main" id="{E8E30AC7-58FE-4EA9-8A03-4207A5B47070}"/>
                </a:ext>
              </a:extLst>
            </p:cNvPr>
            <p:cNvSpPr/>
            <p:nvPr/>
          </p:nvSpPr>
          <p:spPr>
            <a:xfrm>
              <a:off x="4859986" y="3904919"/>
              <a:ext cx="561555" cy="440687"/>
            </a:xfrm>
            <a:prstGeom prst="rect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" name="object 5">
              <a:extLst>
                <a:ext uri="{FF2B5EF4-FFF2-40B4-BE49-F238E27FC236}">
                  <a16:creationId xmlns:a16="http://schemas.microsoft.com/office/drawing/2014/main" id="{8BE2A163-98D6-4C3F-A7DD-15C7D203A2FF}"/>
                </a:ext>
              </a:extLst>
            </p:cNvPr>
            <p:cNvSpPr/>
            <p:nvPr/>
          </p:nvSpPr>
          <p:spPr>
            <a:xfrm>
              <a:off x="8151386" y="3900155"/>
              <a:ext cx="695223" cy="450213"/>
            </a:xfrm>
            <a:prstGeom prst="rect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" name="object 6">
              <a:extLst>
                <a:ext uri="{FF2B5EF4-FFF2-40B4-BE49-F238E27FC236}">
                  <a16:creationId xmlns:a16="http://schemas.microsoft.com/office/drawing/2014/main" id="{452BF571-BC52-4D4C-B409-FF7EBE1D7E4B}"/>
                </a:ext>
              </a:extLst>
            </p:cNvPr>
            <p:cNvSpPr/>
            <p:nvPr/>
          </p:nvSpPr>
          <p:spPr>
            <a:xfrm>
              <a:off x="8255157" y="4667031"/>
              <a:ext cx="487679" cy="485365"/>
            </a:xfrm>
            <a:prstGeom prst="rect">
              <a:avLst/>
            </a:prstGeom>
            <a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" name="object 6">
              <a:extLst>
                <a:ext uri="{FF2B5EF4-FFF2-40B4-BE49-F238E27FC236}">
                  <a16:creationId xmlns:a16="http://schemas.microsoft.com/office/drawing/2014/main" id="{7D99D53F-9B5A-4012-BE2C-6A776EB6C8E2}"/>
                </a:ext>
              </a:extLst>
            </p:cNvPr>
            <p:cNvSpPr/>
            <p:nvPr/>
          </p:nvSpPr>
          <p:spPr>
            <a:xfrm>
              <a:off x="868057" y="3964372"/>
              <a:ext cx="457174" cy="443852"/>
            </a:xfrm>
            <a:prstGeom prst="rect">
              <a:avLst/>
            </a:prstGeom>
            <a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7" name="object 7">
              <a:extLst>
                <a:ext uri="{FF2B5EF4-FFF2-40B4-BE49-F238E27FC236}">
                  <a16:creationId xmlns:a16="http://schemas.microsoft.com/office/drawing/2014/main" id="{83736B0F-0CCA-45A0-BD0A-B4EA7C0E69D4}"/>
                </a:ext>
              </a:extLst>
            </p:cNvPr>
            <p:cNvSpPr/>
            <p:nvPr/>
          </p:nvSpPr>
          <p:spPr>
            <a:xfrm>
              <a:off x="4953760" y="4693927"/>
              <a:ext cx="380574" cy="458469"/>
            </a:xfrm>
            <a:prstGeom prst="rect">
              <a:avLst/>
            </a:prstGeom>
            <a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03DF30F9-579A-4A6A-A01B-AD6B838A5BDD}"/>
                </a:ext>
              </a:extLst>
            </p:cNvPr>
            <p:cNvSpPr/>
            <p:nvPr/>
          </p:nvSpPr>
          <p:spPr>
            <a:xfrm>
              <a:off x="1476203" y="3901206"/>
              <a:ext cx="270189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>
                  <a:latin typeface="Arial Narrow" panose="020B0606020202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</a:t>
              </a:r>
              <a:r>
                <a:rPr lang="ru-BY" sz="1600" dirty="0" err="1">
                  <a:latin typeface="Arial Narrow" panose="020B0606020202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овместим</a:t>
              </a:r>
              <a:r>
                <a:rPr lang="ru-BY" sz="1600" dirty="0">
                  <a:latin typeface="Arial Narrow" panose="020B0606020202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со всеми технологиями печати</a:t>
              </a:r>
              <a:endParaRPr lang="ru-RU" sz="1600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01EB8407-276D-43B0-A1CC-55DD7749BE23}"/>
                </a:ext>
              </a:extLst>
            </p:cNvPr>
            <p:cNvSpPr/>
            <p:nvPr/>
          </p:nvSpPr>
          <p:spPr>
            <a:xfrm>
              <a:off x="5540638" y="4685466"/>
              <a:ext cx="171209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BY" sz="1600" dirty="0">
                  <a:latin typeface="Arial Narrow" panose="020B0606020202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Наличие функции саморазрушения</a:t>
              </a:r>
              <a:endParaRPr lang="ru-RU" sz="1600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30FF1929-F3BA-480C-8453-4D247894D119}"/>
                </a:ext>
              </a:extLst>
            </p:cNvPr>
            <p:cNvSpPr/>
            <p:nvPr/>
          </p:nvSpPr>
          <p:spPr>
            <a:xfrm>
              <a:off x="1498041" y="4685466"/>
              <a:ext cx="280058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269875"/>
              <a:r>
                <a:rPr lang="ru-BY" sz="1600" dirty="0">
                  <a:latin typeface="Arial Narrow" panose="020B0606020202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Устойчив к воде, жиру, маслу, водным растворам спиртов</a:t>
              </a:r>
              <a:endParaRPr lang="en-US" sz="1600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id="{B2CA4B68-9CAA-4276-9EAF-E3B36BD4FEF5}"/>
                </a:ext>
              </a:extLst>
            </p:cNvPr>
            <p:cNvSpPr/>
            <p:nvPr/>
          </p:nvSpPr>
          <p:spPr>
            <a:xfrm>
              <a:off x="5542161" y="3863652"/>
              <a:ext cx="161600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BY" sz="1600" dirty="0">
                  <a:latin typeface="Arial Narrow" panose="020B0606020202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Пригоден для горячего тиснения</a:t>
              </a:r>
              <a:endParaRPr lang="en-US" sz="1600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9F1CEC94-2FC0-4370-870C-61668B567E06}"/>
                </a:ext>
              </a:extLst>
            </p:cNvPr>
            <p:cNvSpPr/>
            <p:nvPr/>
          </p:nvSpPr>
          <p:spPr>
            <a:xfrm>
              <a:off x="8989364" y="3864015"/>
              <a:ext cx="249248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138430"/>
              <a:r>
                <a:rPr lang="ru-BY" sz="1600" dirty="0">
                  <a:latin typeface="Arial Narrow" panose="020B0606020202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Совместим со всеми традиционными клеевыми покрытиями</a:t>
              </a:r>
              <a:endParaRPr lang="en-US" sz="1600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1BE08490-2B78-434B-8DDA-A6F59FA77267}"/>
                </a:ext>
              </a:extLst>
            </p:cNvPr>
            <p:cNvSpPr/>
            <p:nvPr/>
          </p:nvSpPr>
          <p:spPr>
            <a:xfrm>
              <a:off x="8989363" y="4836298"/>
              <a:ext cx="249248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144145"/>
              <a:r>
                <a:rPr lang="ru-BY" sz="1600" dirty="0">
                  <a:latin typeface="Arial Narrow" panose="020B060602020203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Устойчив к УФ-излучению</a:t>
              </a:r>
              <a:endParaRPr lang="en-US" sz="1600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9099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6948CAE-1DA1-43B8-8B9F-985C239042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27" y="1142155"/>
            <a:ext cx="10579281" cy="472587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211FEA1-FFAA-4603-B5DC-FEEE101CDFE1}"/>
              </a:ext>
            </a:extLst>
          </p:cNvPr>
          <p:cNvSpPr/>
          <p:nvPr/>
        </p:nvSpPr>
        <p:spPr>
          <a:xfrm>
            <a:off x="647513" y="1142156"/>
            <a:ext cx="33303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/>
            <a:r>
              <a:rPr lang="ru-BY" sz="2800" b="1" spc="-5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Структура матери</a:t>
            </a:r>
            <a:r>
              <a:rPr lang="ru-RU" sz="2800" b="1" spc="-5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</a:t>
            </a:r>
            <a:r>
              <a:rPr lang="ru-BY" sz="2800" b="1" spc="-5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ла</a:t>
            </a:r>
            <a:endParaRPr lang="en-US" sz="2800" b="1" spc="-5" dirty="0"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249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31359EE-700E-4CD8-A5BA-E232A37A9C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058" y="912950"/>
            <a:ext cx="3612169" cy="196222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04594EF-6196-4E6F-8CE8-9625FE15A2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81429" y="1029029"/>
            <a:ext cx="4967927" cy="4830188"/>
          </a:xfrm>
          <a:prstGeom prst="ellipse">
            <a:avLst/>
          </a:prstGeom>
          <a:ln>
            <a:noFill/>
          </a:ln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9357C70-F6D0-46A4-AC64-68C4E7087FCF}"/>
              </a:ext>
            </a:extLst>
          </p:cNvPr>
          <p:cNvSpPr/>
          <p:nvPr/>
        </p:nvSpPr>
        <p:spPr>
          <a:xfrm>
            <a:off x="647513" y="1142156"/>
            <a:ext cx="32755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/>
            <a:r>
              <a:rPr lang="ru-BY" sz="2800" b="1" spc="-5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Защитные элементы</a:t>
            </a:r>
            <a:endParaRPr lang="en-US" sz="2800" b="1" spc="-5" dirty="0"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44907FE-F488-4342-9270-0DDCF2DD4C2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6812" y="2528343"/>
            <a:ext cx="3182834" cy="2356505"/>
          </a:xfrm>
          <a:prstGeom prst="rect">
            <a:avLst/>
          </a:prstGeom>
        </p:spPr>
      </p:pic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332F2AF8-3319-4FF0-8027-C1E58B7DA275}"/>
              </a:ext>
            </a:extLst>
          </p:cNvPr>
          <p:cNvCxnSpPr>
            <a:cxnSpLocks/>
          </p:cNvCxnSpPr>
          <p:nvPr/>
        </p:nvCxnSpPr>
        <p:spPr>
          <a:xfrm flipH="1" flipV="1">
            <a:off x="4044102" y="2535810"/>
            <a:ext cx="3195687" cy="117078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47AB795E-A85D-48D3-9BBA-4BF8AE2C3FA4}"/>
              </a:ext>
            </a:extLst>
          </p:cNvPr>
          <p:cNvCxnSpPr/>
          <p:nvPr/>
        </p:nvCxnSpPr>
        <p:spPr>
          <a:xfrm flipV="1">
            <a:off x="4039646" y="3706595"/>
            <a:ext cx="3200143" cy="117825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7520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A73D9DAC-7C09-4FE7-ADA4-E7C5EF5D3B3E}"/>
              </a:ext>
            </a:extLst>
          </p:cNvPr>
          <p:cNvSpPr txBox="1"/>
          <p:nvPr/>
        </p:nvSpPr>
        <p:spPr>
          <a:xfrm>
            <a:off x="770061" y="1231014"/>
            <a:ext cx="3614689" cy="21360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>
              <a:lnSpc>
                <a:spcPct val="103299"/>
              </a:lnSpc>
            </a:pPr>
            <a:r>
              <a:rPr lang="ru-BY" sz="2800" b="1" spc="-5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Толщина </a:t>
            </a:r>
            <a:r>
              <a:rPr lang="en-US" sz="2800" b="1" spc="-5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90</a:t>
            </a:r>
            <a:r>
              <a:rPr lang="ru-BY" sz="2800" b="1" spc="-5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мкм</a:t>
            </a:r>
            <a:endParaRPr lang="en-US" sz="2800" b="1" spc="-5" dirty="0"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5080">
              <a:lnSpc>
                <a:spcPct val="103299"/>
              </a:lnSpc>
            </a:pPr>
            <a:endParaRPr lang="en-US" b="1" spc="-5" dirty="0"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5080">
              <a:lnSpc>
                <a:spcPct val="103299"/>
              </a:lnSpc>
            </a:pPr>
            <a:r>
              <a:rPr lang="ru-BY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Применяется при производстве контрольных знаков и акцизных марок на самоклеящейся основе с элементами защиты и с функцией саморазрушения готовой самоклеящейся этикетки</a:t>
            </a:r>
            <a:endParaRPr lang="en-US" dirty="0"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AF6AF360-0696-4B66-A561-2EDDF358B203}"/>
              </a:ext>
            </a:extLst>
          </p:cNvPr>
          <p:cNvSpPr txBox="1"/>
          <p:nvPr/>
        </p:nvSpPr>
        <p:spPr>
          <a:xfrm>
            <a:off x="4694548" y="1231014"/>
            <a:ext cx="6943269" cy="21147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BY" sz="2800" b="1" spc="-5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Толщина 70 мкм</a:t>
            </a:r>
            <a:endParaRPr lang="en-US" sz="2800" b="1" spc="-5" dirty="0"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b="1" spc="-5" dirty="0"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R="108585">
              <a:lnSpc>
                <a:spcPct val="103299"/>
              </a:lnSpc>
            </a:pPr>
            <a:r>
              <a:rPr lang="ru-BY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Применяется при производстве стикеров с </a:t>
            </a:r>
            <a:r>
              <a:rPr lang="en-US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Data-Matrix </a:t>
            </a:r>
            <a:r>
              <a:rPr lang="ru-BY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кодом с элементами защиты и с функцией саморазрушения готовой самоклеящейся этикетки для сложных поверхностей или при малой площади контакта с оклеиваемой поверхностью. Подходит для категории товаров «Молочная продукция», «Легкая промышленность» и «Обувь»</a:t>
            </a:r>
            <a:endParaRPr lang="en-US" dirty="0"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3A233D9-388F-4723-980D-DC84E7A9D6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60" y="3638745"/>
            <a:ext cx="3614690" cy="2409793"/>
          </a:xfr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1D6A79A-4EAC-4313-A04A-3BC6385238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13065" y="3638745"/>
            <a:ext cx="3908875" cy="240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B5536162-64FF-4342-A7FE-0BD091ED33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7" r="9501" b="8828"/>
          <a:stretch/>
        </p:blipFill>
        <p:spPr bwMode="auto">
          <a:xfrm>
            <a:off x="4492916" y="3638744"/>
            <a:ext cx="2911982" cy="240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563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7">
            <a:extLst>
              <a:ext uri="{FF2B5EF4-FFF2-40B4-BE49-F238E27FC236}">
                <a16:creationId xmlns:a16="http://schemas.microsoft.com/office/drawing/2014/main" id="{6D10A9E1-06E5-4529-911F-D96A0AB27F39}"/>
              </a:ext>
            </a:extLst>
          </p:cNvPr>
          <p:cNvSpPr/>
          <p:nvPr/>
        </p:nvSpPr>
        <p:spPr>
          <a:xfrm>
            <a:off x="790054" y="1757138"/>
            <a:ext cx="5524620" cy="4200602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E23BCA0-A232-4AD9-9517-5E0B46D16245}"/>
              </a:ext>
            </a:extLst>
          </p:cNvPr>
          <p:cNvSpPr/>
          <p:nvPr/>
        </p:nvSpPr>
        <p:spPr>
          <a:xfrm>
            <a:off x="6664751" y="2153064"/>
            <a:ext cx="46191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350"/>
            <a:r>
              <a:rPr lang="ru-BY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Наличие большого количества микропустот обеспечивает легкое разрушение специального полимерного материала</a:t>
            </a:r>
            <a:r>
              <a:rPr lang="en-US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BAA6041-3DCD-415D-8C4E-4C07651A7B46}"/>
              </a:ext>
            </a:extLst>
          </p:cNvPr>
          <p:cNvSpPr/>
          <p:nvPr/>
        </p:nvSpPr>
        <p:spPr>
          <a:xfrm>
            <a:off x="697584" y="1142156"/>
            <a:ext cx="47165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BY" sz="2800" b="1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Функция саморазрушения</a:t>
            </a:r>
            <a:endParaRPr lang="en-US" sz="2800" b="1" dirty="0"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ECF1FBA-4F61-4F36-94B3-68296239E2AD}"/>
              </a:ext>
            </a:extLst>
          </p:cNvPr>
          <p:cNvSpPr/>
          <p:nvPr/>
        </p:nvSpPr>
        <p:spPr>
          <a:xfrm>
            <a:off x="6664751" y="3257569"/>
            <a:ext cx="4901937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1203330" algn="l"/>
              </a:tabLst>
            </a:pPr>
            <a:r>
              <a:rPr lang="ru-BY" b="1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Многослойный продукт </a:t>
            </a:r>
            <a:endParaRPr lang="en-US" b="1" dirty="0"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marR="5080" indent="-28575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1203330" algn="l"/>
              </a:tabLst>
            </a:pPr>
            <a:r>
              <a:rPr lang="ru-RU" b="1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</a:t>
            </a:r>
            <a:r>
              <a:rPr lang="ru-BY" b="1" dirty="0" err="1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азрушение</a:t>
            </a:r>
            <a:r>
              <a:rPr lang="ru-BY" b="1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обеспечивается базовым слоем </a:t>
            </a:r>
            <a:endParaRPr lang="en-US" b="1" dirty="0"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marR="171451" indent="-285750"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1203330" algn="l"/>
              </a:tabLst>
            </a:pPr>
            <a:r>
              <a:rPr lang="ru-BY" b="1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Поверхностный слой делает многослойный материал похожим на бумагу</a:t>
            </a:r>
            <a:endParaRPr lang="en-US" b="1" dirty="0"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256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39DF648-75ED-4B41-80CB-4C3A99AFA4D0}"/>
              </a:ext>
            </a:extLst>
          </p:cNvPr>
          <p:cNvSpPr/>
          <p:nvPr/>
        </p:nvSpPr>
        <p:spPr>
          <a:xfrm>
            <a:off x="676022" y="1142156"/>
            <a:ext cx="26233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/>
            <a:r>
              <a:rPr lang="ru-BY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Процесс разрушения </a:t>
            </a:r>
            <a:endParaRPr lang="en-US" dirty="0"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116CAC69-697E-498E-9C3F-D47B71483AE6}"/>
              </a:ext>
            </a:extLst>
          </p:cNvPr>
          <p:cNvGrpSpPr/>
          <p:nvPr/>
        </p:nvGrpSpPr>
        <p:grpSpPr>
          <a:xfrm>
            <a:off x="4169112" y="1000754"/>
            <a:ext cx="6860249" cy="2185506"/>
            <a:chOff x="1216059" y="2272496"/>
            <a:chExt cx="9885844" cy="2514592"/>
          </a:xfrm>
        </p:grpSpPr>
        <p:sp>
          <p:nvSpPr>
            <p:cNvPr id="5" name="object 8">
              <a:extLst>
                <a:ext uri="{FF2B5EF4-FFF2-40B4-BE49-F238E27FC236}">
                  <a16:creationId xmlns:a16="http://schemas.microsoft.com/office/drawing/2014/main" id="{8D85375E-6EE9-4326-8E84-136831EC1DE7}"/>
                </a:ext>
              </a:extLst>
            </p:cNvPr>
            <p:cNvSpPr/>
            <p:nvPr/>
          </p:nvSpPr>
          <p:spPr>
            <a:xfrm>
              <a:off x="1216059" y="2404502"/>
              <a:ext cx="3066382" cy="2382586"/>
            </a:xfrm>
            <a:prstGeom prst="rect">
              <a:avLst/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9">
              <a:extLst>
                <a:ext uri="{FF2B5EF4-FFF2-40B4-BE49-F238E27FC236}">
                  <a16:creationId xmlns:a16="http://schemas.microsoft.com/office/drawing/2014/main" id="{8CB956A5-F000-4B2E-A29E-9709F036ABAF}"/>
                </a:ext>
              </a:extLst>
            </p:cNvPr>
            <p:cNvSpPr/>
            <p:nvPr/>
          </p:nvSpPr>
          <p:spPr>
            <a:xfrm>
              <a:off x="4601789" y="2272496"/>
              <a:ext cx="2988421" cy="2382586"/>
            </a:xfrm>
            <a:prstGeom prst="rect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10">
              <a:extLst>
                <a:ext uri="{FF2B5EF4-FFF2-40B4-BE49-F238E27FC236}">
                  <a16:creationId xmlns:a16="http://schemas.microsoft.com/office/drawing/2014/main" id="{3F7A26F5-BDE0-477D-82E5-1DB0953A7089}"/>
                </a:ext>
              </a:extLst>
            </p:cNvPr>
            <p:cNvSpPr/>
            <p:nvPr/>
          </p:nvSpPr>
          <p:spPr>
            <a:xfrm>
              <a:off x="7909558" y="2306193"/>
              <a:ext cx="3192345" cy="2348889"/>
            </a:xfrm>
            <a:prstGeom prst="rect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0" name="object 4">
            <a:extLst>
              <a:ext uri="{FF2B5EF4-FFF2-40B4-BE49-F238E27FC236}">
                <a16:creationId xmlns:a16="http://schemas.microsoft.com/office/drawing/2014/main" id="{45581EBD-ED4B-44BB-BC16-49E844735AF5}"/>
              </a:ext>
            </a:extLst>
          </p:cNvPr>
          <p:cNvSpPr/>
          <p:nvPr/>
        </p:nvSpPr>
        <p:spPr>
          <a:xfrm>
            <a:off x="4698439" y="3671741"/>
            <a:ext cx="5940423" cy="2371723"/>
          </a:xfrm>
          <a:prstGeom prst="rect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90A17DC-0D8E-42F6-A081-4B63724324EB}"/>
              </a:ext>
            </a:extLst>
          </p:cNvPr>
          <p:cNvSpPr/>
          <p:nvPr/>
        </p:nvSpPr>
        <p:spPr>
          <a:xfrm>
            <a:off x="676022" y="4147792"/>
            <a:ext cx="28967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/>
            <a:r>
              <a:rPr lang="ru-BY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Пример</a:t>
            </a:r>
            <a:r>
              <a:rPr lang="ru-RU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ы</a:t>
            </a:r>
            <a:r>
              <a:rPr lang="ru-BY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разрушения</a:t>
            </a:r>
            <a:endParaRPr lang="en-US" dirty="0"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139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39DF648-75ED-4B41-80CB-4C3A99AFA4D0}"/>
              </a:ext>
            </a:extLst>
          </p:cNvPr>
          <p:cNvSpPr/>
          <p:nvPr/>
        </p:nvSpPr>
        <p:spPr>
          <a:xfrm>
            <a:off x="722927" y="991324"/>
            <a:ext cx="53730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BY" sz="2800" b="1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Возможности данной технологии</a:t>
            </a:r>
            <a:endParaRPr lang="en-US" sz="2800" b="1" dirty="0"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AB4F555C-E2DF-4001-A3A0-A79800577030}"/>
              </a:ext>
            </a:extLst>
          </p:cNvPr>
          <p:cNvSpPr txBox="1"/>
          <p:nvPr/>
        </p:nvSpPr>
        <p:spPr>
          <a:xfrm>
            <a:off x="799402" y="1682611"/>
            <a:ext cx="5648532" cy="1744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dirty="0" err="1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Дополнительн</a:t>
            </a:r>
            <a:r>
              <a:rPr lang="ru-RU" dirty="0" err="1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ые</a:t>
            </a:r>
            <a:r>
              <a:rPr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микропустот</a:t>
            </a:r>
            <a:r>
              <a:rPr lang="ru-RU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ы</a:t>
            </a:r>
            <a:r>
              <a:rPr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придают </a:t>
            </a:r>
            <a:r>
              <a:rPr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материалу </a:t>
            </a:r>
            <a:r>
              <a:rPr lang="ru-RU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улучшенные </a:t>
            </a:r>
            <a:r>
              <a:rPr lang="ru-BY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свойства</a:t>
            </a:r>
            <a:r>
              <a:rPr lang="en-US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dirty="0"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ts val="24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241301" algn="l"/>
              </a:tabLst>
            </a:pPr>
            <a:r>
              <a:rPr lang="ru-RU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повышенную</a:t>
            </a:r>
            <a:r>
              <a:rPr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белизну</a:t>
            </a:r>
            <a:r>
              <a:rPr lang="en-US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dirty="0"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ts val="24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241301" algn="l"/>
              </a:tabLst>
            </a:pPr>
            <a:r>
              <a:rPr lang="ru-RU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BY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повышенную отражающую поверхность</a:t>
            </a:r>
            <a:r>
              <a:rPr lang="en-US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dirty="0"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ts val="24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241301" algn="l"/>
              </a:tabLst>
            </a:pPr>
            <a:r>
              <a:rPr lang="ru-RU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dirty="0" err="1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гигроскопичность</a:t>
            </a:r>
            <a:r>
              <a:rPr lang="en-US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dirty="0"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218CD81-1E60-4B59-B9F3-67F1B9E335AA}"/>
              </a:ext>
            </a:extLst>
          </p:cNvPr>
          <p:cNvSpPr/>
          <p:nvPr/>
        </p:nvSpPr>
        <p:spPr>
          <a:xfrm>
            <a:off x="722927" y="5522941"/>
            <a:ext cx="15706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BY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Пример</a:t>
            </a:r>
            <a:r>
              <a:rPr lang="ru-RU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ы</a:t>
            </a:r>
            <a:r>
              <a:rPr lang="ru-BY" dirty="0"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использования</a:t>
            </a:r>
            <a:endParaRPr lang="en-US" dirty="0"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ECCA4634-EAD3-4CA7-BC16-7D5A51467BB2}"/>
              </a:ext>
            </a:extLst>
          </p:cNvPr>
          <p:cNvGrpSpPr/>
          <p:nvPr/>
        </p:nvGrpSpPr>
        <p:grpSpPr>
          <a:xfrm>
            <a:off x="2478742" y="3666003"/>
            <a:ext cx="2200029" cy="2441714"/>
            <a:chOff x="3694081" y="3429001"/>
            <a:chExt cx="2401920" cy="267871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0F3BC71-2C96-4FDD-A009-E50B194100F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694081" y="3429001"/>
              <a:ext cx="2401920" cy="26787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8FD1291C-DC17-4D94-A0C9-E4EAD95009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54318">
              <a:off x="4790412" y="5274953"/>
              <a:ext cx="522545" cy="522545"/>
            </a:xfrm>
            <a:prstGeom prst="rect">
              <a:avLst/>
            </a:prstGeom>
          </p:spPr>
        </p:pic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97AD7C9-4B19-4112-976A-A231170C6D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894" y="891159"/>
            <a:ext cx="3477704" cy="521655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8C3419D-429E-4CF8-8F12-7A2960FBB5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0" r="6389"/>
          <a:stretch/>
        </p:blipFill>
        <p:spPr bwMode="auto">
          <a:xfrm>
            <a:off x="4863958" y="3666003"/>
            <a:ext cx="2865749" cy="244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929521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 cap="flat" cmpd="sng" algn="ctr">
          <a:noFill/>
          <a:prstDash val="solid"/>
          <a:miter lim="800000"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14:hiddenLine>
          </a:ext>
        </a:ex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261</Words>
  <Application>Microsoft Office PowerPoint</Application>
  <PresentationFormat>Широкоэкранный</PresentationFormat>
  <Paragraphs>36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Arial Narrow</vt:lpstr>
      <vt:lpstr>Calibri</vt:lpstr>
      <vt:lpstr>Calisto MT</vt:lpstr>
      <vt:lpstr>Univers Condensed</vt:lpstr>
      <vt:lpstr>ChronicleVTI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Виталий Исаков</dc:creator>
  <cp:lastModifiedBy>Василевич О.В.</cp:lastModifiedBy>
  <cp:revision>38</cp:revision>
  <dcterms:created xsi:type="dcterms:W3CDTF">2025-04-22T12:30:23Z</dcterms:created>
  <dcterms:modified xsi:type="dcterms:W3CDTF">2025-05-21T07:11:01Z</dcterms:modified>
</cp:coreProperties>
</file>