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3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7"/>
  </p:notesMasterIdLst>
  <p:handoutMasterIdLst>
    <p:handoutMasterId r:id="rId148"/>
  </p:handoutMasterIdLst>
  <p:sldIdLst>
    <p:sldId id="256" r:id="rId2"/>
    <p:sldId id="271" r:id="rId3"/>
    <p:sldId id="429" r:id="rId4"/>
    <p:sldId id="466" r:id="rId5"/>
    <p:sldId id="440" r:id="rId6"/>
    <p:sldId id="441" r:id="rId7"/>
    <p:sldId id="268" r:id="rId8"/>
    <p:sldId id="442" r:id="rId9"/>
    <p:sldId id="443" r:id="rId10"/>
    <p:sldId id="444" r:id="rId11"/>
    <p:sldId id="445" r:id="rId12"/>
    <p:sldId id="408" r:id="rId13"/>
    <p:sldId id="381" r:id="rId14"/>
    <p:sldId id="385" r:id="rId15"/>
    <p:sldId id="446" r:id="rId16"/>
    <p:sldId id="447" r:id="rId17"/>
    <p:sldId id="384" r:id="rId18"/>
    <p:sldId id="386" r:id="rId19"/>
    <p:sldId id="448" r:id="rId20"/>
    <p:sldId id="387" r:id="rId21"/>
    <p:sldId id="382" r:id="rId22"/>
    <p:sldId id="388" r:id="rId23"/>
    <p:sldId id="390" r:id="rId24"/>
    <p:sldId id="391" r:id="rId25"/>
    <p:sldId id="392" r:id="rId26"/>
    <p:sldId id="439" r:id="rId27"/>
    <p:sldId id="394" r:id="rId28"/>
    <p:sldId id="397" r:id="rId29"/>
    <p:sldId id="398" r:id="rId30"/>
    <p:sldId id="399" r:id="rId31"/>
    <p:sldId id="400" r:id="rId32"/>
    <p:sldId id="467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38" r:id="rId41"/>
    <p:sldId id="276" r:id="rId42"/>
    <p:sldId id="468" r:id="rId43"/>
    <p:sldId id="490" r:id="rId44"/>
    <p:sldId id="294" r:id="rId45"/>
    <p:sldId id="451" r:id="rId46"/>
    <p:sldId id="450" r:id="rId47"/>
    <p:sldId id="297" r:id="rId48"/>
    <p:sldId id="452" r:id="rId49"/>
    <p:sldId id="298" r:id="rId50"/>
    <p:sldId id="299" r:id="rId51"/>
    <p:sldId id="491" r:id="rId52"/>
    <p:sldId id="300" r:id="rId53"/>
    <p:sldId id="301" r:id="rId54"/>
    <p:sldId id="453" r:id="rId55"/>
    <p:sldId id="492" r:id="rId56"/>
    <p:sldId id="493" r:id="rId57"/>
    <p:sldId id="454" r:id="rId58"/>
    <p:sldId id="455" r:id="rId59"/>
    <p:sldId id="456" r:id="rId60"/>
    <p:sldId id="457" r:id="rId61"/>
    <p:sldId id="303" r:id="rId62"/>
    <p:sldId id="459" r:id="rId63"/>
    <p:sldId id="458" r:id="rId64"/>
    <p:sldId id="305" r:id="rId65"/>
    <p:sldId id="306" r:id="rId66"/>
    <p:sldId id="272" r:id="rId67"/>
    <p:sldId id="460" r:id="rId68"/>
    <p:sldId id="465" r:id="rId69"/>
    <p:sldId id="389" r:id="rId70"/>
    <p:sldId id="287" r:id="rId71"/>
    <p:sldId id="273" r:id="rId72"/>
    <p:sldId id="285" r:id="rId73"/>
    <p:sldId id="393" r:id="rId74"/>
    <p:sldId id="288" r:id="rId75"/>
    <p:sldId id="430" r:id="rId76"/>
    <p:sldId id="286" r:id="rId77"/>
    <p:sldId id="401" r:id="rId78"/>
    <p:sldId id="475" r:id="rId79"/>
    <p:sldId id="404" r:id="rId80"/>
    <p:sldId id="405" r:id="rId81"/>
    <p:sldId id="402" r:id="rId82"/>
    <p:sldId id="403" r:id="rId83"/>
    <p:sldId id="409" r:id="rId84"/>
    <p:sldId id="406" r:id="rId85"/>
    <p:sldId id="410" r:id="rId86"/>
    <p:sldId id="422" r:id="rId87"/>
    <p:sldId id="407" r:id="rId88"/>
    <p:sldId id="476" r:id="rId89"/>
    <p:sldId id="477" r:id="rId90"/>
    <p:sldId id="478" r:id="rId91"/>
    <p:sldId id="479" r:id="rId92"/>
    <p:sldId id="480" r:id="rId93"/>
    <p:sldId id="424" r:id="rId94"/>
    <p:sldId id="481" r:id="rId95"/>
    <p:sldId id="425" r:id="rId96"/>
    <p:sldId id="482" r:id="rId97"/>
    <p:sldId id="483" r:id="rId98"/>
    <p:sldId id="423" r:id="rId99"/>
    <p:sldId id="484" r:id="rId100"/>
    <p:sldId id="485" r:id="rId101"/>
    <p:sldId id="486" r:id="rId102"/>
    <p:sldId id="426" r:id="rId103"/>
    <p:sldId id="427" r:id="rId104"/>
    <p:sldId id="274" r:id="rId105"/>
    <p:sldId id="308" r:id="rId106"/>
    <p:sldId id="313" r:id="rId107"/>
    <p:sldId id="316" r:id="rId108"/>
    <p:sldId id="309" r:id="rId109"/>
    <p:sldId id="310" r:id="rId110"/>
    <p:sldId id="311" r:id="rId111"/>
    <p:sldId id="312" r:id="rId112"/>
    <p:sldId id="314" r:id="rId113"/>
    <p:sldId id="315" r:id="rId114"/>
    <p:sldId id="317" r:id="rId115"/>
    <p:sldId id="322" r:id="rId116"/>
    <p:sldId id="320" r:id="rId117"/>
    <p:sldId id="319" r:id="rId118"/>
    <p:sldId id="321" r:id="rId119"/>
    <p:sldId id="318" r:id="rId120"/>
    <p:sldId id="275" r:id="rId121"/>
    <p:sldId id="348" r:id="rId122"/>
    <p:sldId id="347" r:id="rId123"/>
    <p:sldId id="396" r:id="rId124"/>
    <p:sldId id="353" r:id="rId125"/>
    <p:sldId id="350" r:id="rId126"/>
    <p:sldId id="352" r:id="rId127"/>
    <p:sldId id="355" r:id="rId128"/>
    <p:sldId id="349" r:id="rId129"/>
    <p:sldId id="351" r:id="rId130"/>
    <p:sldId id="354" r:id="rId131"/>
    <p:sldId id="356" r:id="rId132"/>
    <p:sldId id="357" r:id="rId133"/>
    <p:sldId id="411" r:id="rId134"/>
    <p:sldId id="487" r:id="rId135"/>
    <p:sldId id="488" r:id="rId136"/>
    <p:sldId id="412" r:id="rId137"/>
    <p:sldId id="413" r:id="rId138"/>
    <p:sldId id="489" r:id="rId139"/>
    <p:sldId id="416" r:id="rId140"/>
    <p:sldId id="414" r:id="rId141"/>
    <p:sldId id="415" r:id="rId142"/>
    <p:sldId id="417" r:id="rId143"/>
    <p:sldId id="418" r:id="rId144"/>
    <p:sldId id="419" r:id="rId145"/>
    <p:sldId id="428" r:id="rId14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4316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30" autoAdjust="0"/>
    <p:restoredTop sz="97482" autoAdjust="0"/>
  </p:normalViewPr>
  <p:slideViewPr>
    <p:cSldViewPr snapToGrid="0">
      <p:cViewPr>
        <p:scale>
          <a:sx n="100" d="100"/>
          <a:sy n="100" d="100"/>
        </p:scale>
        <p:origin x="-2820" y="6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handoutMaster" Target="handoutMasters/handoutMaster1.xml"/><Relationship Id="rId15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E7414013-1627-7322-50E9-4E0C2A10EB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454F3A8-2814-C7A2-7E75-251C84FD3E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5EAE4-DDC2-4174-98CC-98E8D52C1E23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C572778-C72C-DDFB-DD19-FBD80E04C5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BDE7392-5B94-C656-8EDD-45487CBF4F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B7545-756A-45DD-ACED-E27B092BD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56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454F0-6EE4-41DD-AEE6-D6C5C7226D4B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050D5-1B47-4A1C-8D74-8C95E36C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97850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25C4-13BA-478D-B56D-B0463EF806AA}" type="datetime1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8">
            <a:extLst>
              <a:ext uri="{FF2B5EF4-FFF2-40B4-BE49-F238E27FC236}">
                <a16:creationId xmlns="" xmlns:a16="http://schemas.microsoft.com/office/drawing/2014/main" id="{BA9B8487-78E8-7FC9-EFC1-1C7547C9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fld id="{CF5CD7D8-1478-44BD-B9BD-A1FFD0905E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46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2E15-C70D-4036-A29E-F9229E29F921}" type="datetime1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D7D8-1478-44BD-B9BD-A1FFD0905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100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6462-B880-4210-A7CA-76E1ABFE7A8A}" type="datetime1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D7D8-1478-44BD-B9BD-A1FFD0905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958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48BF-6E9E-4F96-ADB8-8015CC3D88D3}" type="datetime1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576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F630-DD35-43B6-BE05-DEC701A2B11E}" type="datetime1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69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E8F9-383B-4929-95D5-63C31C529F3B}" type="datetime1">
              <a:rPr lang="ru-RU" smtClean="0"/>
              <a:pPr/>
              <a:t>01.08.2024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D7D8-1478-44BD-B9BD-A1FFD0905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734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6684-32B2-42BD-A0E5-2AD82DF8F736}" type="datetime1">
              <a:rPr lang="ru-RU" smtClean="0"/>
              <a:pPr/>
              <a:t>01.08.2024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D7D8-1478-44BD-B9BD-A1FFD0905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465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0FE8-9A1F-4291-AD94-E95CAEAA85F2}" type="datetime1">
              <a:rPr lang="ru-RU" smtClean="0"/>
              <a:pPr/>
              <a:t>01.08.2024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#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298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C336-BC8C-496E-B046-E3BF3C872408}" type="datetime1">
              <a:rPr lang="ru-RU" smtClean="0"/>
              <a:pPr/>
              <a:t>01.08.2024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D7D8-1478-44BD-B9BD-A1FFD0905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313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0640-12C0-4A2F-B13C-009787544CC3}" type="datetime1">
              <a:rPr lang="ru-RU" smtClean="0"/>
              <a:pPr/>
              <a:t>01.08.2024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D7D8-1478-44BD-B9BD-A1FFD0905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264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47F7-F41B-4D92-AE2D-541147EDF2F1}" type="datetime1">
              <a:rPr lang="ru-RU" smtClean="0"/>
              <a:pPr/>
              <a:t>01.08.2024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D7D8-1478-44BD-B9BD-A1FFD0905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797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AC717-D4B6-4714-8160-BACEFA1186DA}" type="datetime1">
              <a:rPr lang="ru-RU" smtClean="0"/>
              <a:pPr/>
              <a:t>01.08.2024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CD7D8-1478-44BD-B9BD-A1FFD0905E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0856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sv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24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sv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24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sv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24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sv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24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sv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24.pn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sv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24.png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sv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24.png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sv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24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sv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sv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24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sv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24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sv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24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sv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24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sv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24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sv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24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sv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24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sv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24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sv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FD4DA97C-706A-FB4A-4A46-B10332C544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497DED98-A6DA-FEEC-DF98-7592FD9781B1}"/>
              </a:ext>
            </a:extLst>
          </p:cNvPr>
          <p:cNvSpPr txBox="1"/>
          <p:nvPr/>
        </p:nvSpPr>
        <p:spPr>
          <a:xfrm>
            <a:off x="1361901" y="3951317"/>
            <a:ext cx="4134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3200" dirty="0">
                <a:solidFill>
                  <a:srgbClr val="243164"/>
                </a:solidFill>
                <a:latin typeface="Montserrat SemiBold" panose="00000700000000000000" pitchFamily="50" charset="-52"/>
              </a:rPr>
              <a:t>ПРОЕКТНЫЕ</a:t>
            </a:r>
          </a:p>
          <a:p>
            <a:pPr algn="ctr" rtl="0"/>
            <a:r>
              <a:rPr lang="ru-RU" sz="3200" dirty="0">
                <a:solidFill>
                  <a:srgbClr val="243164"/>
                </a:solidFill>
                <a:latin typeface="Montserrat SemiBold" panose="00000700000000000000" pitchFamily="50" charset="-52"/>
              </a:rPr>
              <a:t>ПРЕДЛОЖЕНИЯ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0247F351-C769-563B-5256-A70D79E71D81}"/>
              </a:ext>
            </a:extLst>
          </p:cNvPr>
          <p:cNvSpPr txBox="1"/>
          <p:nvPr/>
        </p:nvSpPr>
        <p:spPr>
          <a:xfrm>
            <a:off x="1713808" y="7280163"/>
            <a:ext cx="343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900" dirty="0">
                <a:solidFill>
                  <a:srgbClr val="243164"/>
                </a:solidFill>
                <a:latin typeface="Montserrat SemiBold" panose="00000700000000000000" pitchFamily="50" charset="-52"/>
              </a:rPr>
              <a:t>www.loyiha.miit.uz</a:t>
            </a:r>
            <a:endParaRPr lang="ru-RU" sz="900" dirty="0">
              <a:solidFill>
                <a:srgbClr val="243164"/>
              </a:solidFill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0498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69333" y="1037488"/>
            <a:ext cx="5486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6. ОРГАНИЗАЦИЯ ПРОИЗВОДСТВА УКСУСНОЙ КИСЛОТЫ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Навоийская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50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240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$14,4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4606"/>
            <a:ext cx="233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414943" y="4577729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35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224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84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$120,0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1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84833" y="2332062"/>
            <a:ext cx="154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уксусной кислоты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47216" y="7269132"/>
            <a:ext cx="17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г. Навои, 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МЭЗ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Навоий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39620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790878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874246" y="538003"/>
            <a:ext cx="5305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91. ОРГАНИЗАЦИЯ ПРОИЗВОДСТВА МЕТАЛЛОПРОКАТА, ТРУБ, ПРОФИЛЕЙ И ДРУГИХ ИЗДЕЛИЙ</a:t>
            </a:r>
            <a:b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</a:b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ИЗ МЕТАЛЛА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886429" y="2110628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150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Навоийская 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50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150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$20,0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84833" y="4590973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50,0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219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30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1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57346" y="2328384"/>
            <a:ext cx="168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металлических изделий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5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84043" y="7171046"/>
            <a:ext cx="225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Карманайский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район, ул.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Узбекистан, 32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396206"/>
            <a:ext cx="188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791177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38879" y="851820"/>
            <a:ext cx="5449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92. ОРГАНИЗАЦИЯ ПРОИЗВОДСТВА ФЕРРОСИЛИЦИЯ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Ташкентская 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50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50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$4,2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84832" y="4590973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219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24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5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$35,0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1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84832" y="2487892"/>
            <a:ext cx="187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ферросилиция</a:t>
            </a:r>
            <a:endParaRPr lang="ru-RU" sz="11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9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74340" y="7284622"/>
            <a:ext cx="17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г. Ангрен,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ОЭЗ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Ангрен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396206"/>
            <a:ext cx="188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297388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831850" y="503823"/>
            <a:ext cx="519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93. ПРОИЗВОДСТВО МЕДНЫХ СПЛАВОВ (ЛАТУНЬ, БРОНЗА, МЕЛЬХИОР)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36798" y="2343150"/>
            <a:ext cx="5194300" cy="6495321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95283" y="819811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684640" y="7518508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7624267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684640" y="700773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95283" y="6902971"/>
            <a:ext cx="174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Ташкентская </a:t>
            </a:r>
            <a:b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82" y="7000905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684640" y="64900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95283" y="64900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520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43" y="6483225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95283" y="605795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$6,3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95283" y="562585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$4,2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82" y="5619021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684640" y="475902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95283" y="4771419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тыс. 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82" y="4752190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684640" y="423802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82" y="4320088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295283" y="372041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82" y="3713585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684640" y="520058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95283" y="520058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$10,5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82" y="5184292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684640" y="3181184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95283" y="3181184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$35,0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09" y="3181184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684640" y="2651586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95283" y="2577363"/>
            <a:ext cx="1625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медных сплавов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09" y="2668700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06578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57632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01233" y="42238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01233" y="46556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01233" y="51027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01233" y="552945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01233" y="599681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01233" y="64387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01233" y="691540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01233" y="737706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01233" y="804762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00D70E-08DD-2EF9-D6B4-BA0676098637}"/>
              </a:ext>
            </a:extLst>
          </p:cNvPr>
          <p:cNvSpPr txBox="1"/>
          <p:nvPr/>
        </p:nvSpPr>
        <p:spPr>
          <a:xfrm>
            <a:off x="4295283" y="371655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$21,0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30A8B6F-6E3E-794B-087D-41183F7B7749}"/>
              </a:ext>
            </a:extLst>
          </p:cNvPr>
          <p:cNvSpPr txBox="1"/>
          <p:nvPr/>
        </p:nvSpPr>
        <p:spPr>
          <a:xfrm>
            <a:off x="4295283" y="432976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$2,5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B18CD9-F0FC-A195-4953-5A0F5ABE471E}"/>
              </a:ext>
            </a:extLst>
          </p:cNvPr>
          <p:cNvSpPr txBox="1"/>
          <p:nvPr/>
        </p:nvSpPr>
        <p:spPr>
          <a:xfrm>
            <a:off x="4282440" y="7417835"/>
            <a:ext cx="156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Ахангаранский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район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Медный кластер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2C4CC3-875F-797F-015F-F44E6E61AF12}"/>
              </a:ext>
            </a:extLst>
          </p:cNvPr>
          <p:cNvSpPr txBox="1"/>
          <p:nvPr/>
        </p:nvSpPr>
        <p:spPr>
          <a:xfrm>
            <a:off x="1684640" y="562585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4492EBE-4C07-1AC3-6BFB-639E8D3C2FA7}"/>
              </a:ext>
            </a:extLst>
          </p:cNvPr>
          <p:cNvSpPr txBox="1"/>
          <p:nvPr/>
        </p:nvSpPr>
        <p:spPr>
          <a:xfrm>
            <a:off x="1684640" y="818673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5E75E5A-CE74-07A2-D9A6-DA4F292218A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81813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0847F94-A6B1-9228-DD65-3C8276C99272}"/>
              </a:ext>
            </a:extLst>
          </p:cNvPr>
          <p:cNvSpPr txBox="1"/>
          <p:nvPr/>
        </p:nvSpPr>
        <p:spPr>
          <a:xfrm>
            <a:off x="1684640" y="3571292"/>
            <a:ext cx="187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F981217-332C-86B5-5BBE-2FCE843D89F4}"/>
              </a:ext>
            </a:extLst>
          </p:cNvPr>
          <p:cNvSpPr txBox="1"/>
          <p:nvPr/>
        </p:nvSpPr>
        <p:spPr>
          <a:xfrm>
            <a:off x="1684640" y="5979622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89EA1EF-5E26-FBEB-3CC7-461CACA5C99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6065055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184860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783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42950" y="584454"/>
            <a:ext cx="5372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94. </a:t>
            </a:r>
            <a:r>
              <a:rPr lang="uz-Cyrl-UZ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</a:t>
            </a: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СПЕЦИАЛЬНЫХ ФЕРРОСПЛАВОВ ДЛЯ УКРЕПЛЕНИЯ СОСТАВА МЕТАЛЛОВ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475693"/>
            <a:ext cx="5194300" cy="6547657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681103" y="7672798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23" y="7778557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681103" y="715330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45" y="7146476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681103" y="663566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06" y="6628796"/>
            <a:ext cx="290740" cy="29074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45" y="5764592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681103" y="490459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45" y="4897761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681103" y="4396291"/>
            <a:ext cx="2397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45" y="4465659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45" y="3948056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681103" y="5346154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45" y="5329863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681103" y="3392376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09" y="3354276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681103" y="284739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09" y="2864512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30126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74830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097696" y="443296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097696" y="480126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097696" y="52483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097696" y="56750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097696" y="614238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097696" y="658434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097696" y="706097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097696" y="752264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097696" y="822788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178807" y="842526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178807" y="7062951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Навоийская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178807" y="663764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178807" y="620550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$5,4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178807" y="5773400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$3,6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178807" y="4906569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35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462784" y="395686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178807" y="5348130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$9,0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178807" y="3394352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178807" y="2781942"/>
            <a:ext cx="166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ферросплавов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40F520D-6C3E-7D43-52F6-98772E45C108}"/>
              </a:ext>
            </a:extLst>
          </p:cNvPr>
          <p:cNvSpPr txBox="1"/>
          <p:nvPr/>
        </p:nvSpPr>
        <p:spPr>
          <a:xfrm>
            <a:off x="4178807" y="7560765"/>
            <a:ext cx="1794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Карманайский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район, ул. Узбекистан, 32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DFE6BD-4D3D-176A-2CAA-FD5A0EB58B3D}"/>
              </a:ext>
            </a:extLst>
          </p:cNvPr>
          <p:cNvSpPr txBox="1"/>
          <p:nvPr/>
        </p:nvSpPr>
        <p:spPr>
          <a:xfrm>
            <a:off x="4178807" y="3978167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$15,0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FA21D37-2AB7-617B-67A8-CA0B71710B0D}"/>
              </a:ext>
            </a:extLst>
          </p:cNvPr>
          <p:cNvSpPr txBox="1"/>
          <p:nvPr/>
        </p:nvSpPr>
        <p:spPr>
          <a:xfrm>
            <a:off x="4178807" y="4450635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981CF40-AF72-AAC9-3BAB-8A56E16C2976}"/>
              </a:ext>
            </a:extLst>
          </p:cNvPr>
          <p:cNvSpPr txBox="1"/>
          <p:nvPr/>
        </p:nvSpPr>
        <p:spPr>
          <a:xfrm>
            <a:off x="1681103" y="578483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CCB0618-71AC-5CC4-8C84-AC7527BF8B61}"/>
              </a:ext>
            </a:extLst>
          </p:cNvPr>
          <p:cNvSpPr txBox="1"/>
          <p:nvPr/>
        </p:nvSpPr>
        <p:spPr>
          <a:xfrm>
            <a:off x="1681103" y="8416938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5A1B451-E29E-2A4A-5F41-114DA0D595B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23" y="8411523"/>
            <a:ext cx="290740" cy="29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762776F-4E97-D225-ACF2-2DF0C46EDC54}"/>
              </a:ext>
            </a:extLst>
          </p:cNvPr>
          <p:cNvSpPr txBox="1"/>
          <p:nvPr/>
        </p:nvSpPr>
        <p:spPr>
          <a:xfrm>
            <a:off x="1681103" y="3778205"/>
            <a:ext cx="187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167332B-2DAF-C1A5-A8D1-C62B3849A3DA}"/>
              </a:ext>
            </a:extLst>
          </p:cNvPr>
          <p:cNvSpPr txBox="1"/>
          <p:nvPr/>
        </p:nvSpPr>
        <p:spPr>
          <a:xfrm>
            <a:off x="1668928" y="6129287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5AB5E69-53E1-F57E-502D-D58E7561506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48" y="6214720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87350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1C3F6A3-FA8C-B661-39B5-0B32A926D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704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0341A3C-9BA0-6452-B805-C0BC88680D8D}"/>
              </a:ext>
            </a:extLst>
          </p:cNvPr>
          <p:cNvSpPr txBox="1"/>
          <p:nvPr/>
        </p:nvSpPr>
        <p:spPr>
          <a:xfrm>
            <a:off x="1280161" y="4466705"/>
            <a:ext cx="432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Montserrat SemiBold" panose="00000700000000000000" pitchFamily="50" charset="-52"/>
              </a:rPr>
              <a:t>ЭЛЕКТРОТЕХНИЧЕСКАЯ ПРОМЫШЛЕННОСТЬ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245498633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719380"/>
            <a:ext cx="519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95. ПРОИЗВОДСТВО СОЛНЕЧНЫХ ПАНЕЛЕЙ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46646"/>
            <a:ext cx="5194300" cy="6540676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37474" y="803482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23410" y="803482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15,0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80" y="8029406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323410" y="7331113"/>
            <a:ext cx="166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Ахангаранский район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27791" y="7378404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97" y="7484163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27791" y="686763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23410" y="6796590"/>
            <a:ext cx="173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Ташкентская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19" y="6860801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27791" y="634999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23410" y="634999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120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80" y="6343121"/>
            <a:ext cx="290740" cy="29074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ECFD11C-D6A3-0C8E-6D9B-F716EEF2F726}"/>
              </a:ext>
            </a:extLst>
          </p:cNvPr>
          <p:cNvSpPr txBox="1"/>
          <p:nvPr/>
        </p:nvSpPr>
        <p:spPr>
          <a:xfrm>
            <a:off x="1727791" y="584448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23410" y="591785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23410" y="548574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19" y="5478917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27791" y="461891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23410" y="4618918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00 МВт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19" y="4612086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27791" y="4097916"/>
            <a:ext cx="242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</a:t>
            </a:r>
            <a:r>
              <a:rPr lang="ru-RU" sz="1200" b="1" dirty="0">
                <a:latin typeface="Montserrat SemiBold" panose="00000700000000000000" pitchFamily="50" charset="-52"/>
                <a:cs typeface="Arial" panose="020B0604020202020204" pitchFamily="34" charset="0"/>
              </a:rPr>
              <a:t>промышленная ипотека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19" y="4179984"/>
            <a:ext cx="290663" cy="2906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E7DB048-2ABC-B6AE-E566-AC2B6D2CFAEE}"/>
              </a:ext>
            </a:extLst>
          </p:cNvPr>
          <p:cNvSpPr txBox="1"/>
          <p:nvPr/>
        </p:nvSpPr>
        <p:spPr>
          <a:xfrm>
            <a:off x="1770223" y="3449982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</a:t>
            </a:r>
            <a:endParaRPr lang="en-US" sz="1200" b="1" dirty="0">
              <a:effectLst/>
              <a:latin typeface="Montserrat SemiBold" panose="000007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19" y="3618545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27791" y="5060479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23410" y="5060479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19" y="5044188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42935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23410" y="3042935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19" y="3042935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477500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23410" y="2395840"/>
            <a:ext cx="1732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солнечных панелей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19" y="2494614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9198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4369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34701" y="414818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34701" y="451558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34701" y="496262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34701" y="53893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34701" y="585670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34701" y="629866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34701" y="677530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34701" y="729097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34701" y="790752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3270181-3D55-E506-B5BB-41C9290B9FF4}"/>
              </a:ext>
            </a:extLst>
          </p:cNvPr>
          <p:cNvSpPr txBox="1"/>
          <p:nvPr/>
        </p:nvSpPr>
        <p:spPr>
          <a:xfrm>
            <a:off x="4323410" y="3615517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4535579-CA92-951A-0042-62332AEE0863}"/>
              </a:ext>
            </a:extLst>
          </p:cNvPr>
          <p:cNvSpPr txBox="1"/>
          <p:nvPr/>
        </p:nvSpPr>
        <p:spPr>
          <a:xfrm>
            <a:off x="4323410" y="4170913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8D8D4E7-0065-B81A-6368-EA306416A524}"/>
              </a:ext>
            </a:extLst>
          </p:cNvPr>
          <p:cNvSpPr txBox="1"/>
          <p:nvPr/>
        </p:nvSpPr>
        <p:spPr>
          <a:xfrm>
            <a:off x="1727791" y="548574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5F5A0CA-5DD1-A55F-D82C-978819FB87A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93" y="5929919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43673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76452" y="413763"/>
            <a:ext cx="5305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96. ПРОИЗВОДСТВО ЭЛЕКТРОДВИГАТЕЛЕЙ РАЗЛИЧНОЙ МОЩНОСТИ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051050"/>
            <a:ext cx="5194300" cy="645795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61490" y="795254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96047" y="795254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7947131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61490" y="7157768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221532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61490" y="664699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640165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61490" y="612935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96047" y="612935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264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122485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96047" y="569721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$14,4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96047" y="526511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258281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61490" y="439828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96047" y="4398282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830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шт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391450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959348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296047" y="344857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42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441745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61490" y="483984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96047" y="483984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$24,0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823552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61490" y="294733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96047" y="294733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94733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61490" y="2389180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96047" y="2315122"/>
            <a:ext cx="1736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электродвигателей</a:t>
            </a:r>
            <a:endParaRPr lang="ru-RU" sz="9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406294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8943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28985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392754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29495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7419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16871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6360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0780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55466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01632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76308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E30348-D817-929C-519B-4CE14F1BF39C}"/>
              </a:ext>
            </a:extLst>
          </p:cNvPr>
          <p:cNvSpPr txBox="1"/>
          <p:nvPr/>
        </p:nvSpPr>
        <p:spPr>
          <a:xfrm>
            <a:off x="1761490" y="387093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</a:t>
            </a:r>
            <a:r>
              <a:rPr lang="ru-RU" sz="1200" b="1" dirty="0">
                <a:latin typeface="Montserrat SemiBold" panose="00000700000000000000" pitchFamily="50" charset="-52"/>
                <a:cs typeface="Arial" panose="020B0604020202020204" pitchFamily="34" charset="0"/>
              </a:rPr>
              <a:t>промышленная ипотека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F90446D-2E69-76D9-DBF3-CA2977556CA6}"/>
              </a:ext>
            </a:extLst>
          </p:cNvPr>
          <p:cNvSpPr txBox="1"/>
          <p:nvPr/>
        </p:nvSpPr>
        <p:spPr>
          <a:xfrm>
            <a:off x="4296047" y="396618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5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F67C763-2CA9-9698-1581-B6B540AA2B91}"/>
              </a:ext>
            </a:extLst>
          </p:cNvPr>
          <p:cNvSpPr txBox="1"/>
          <p:nvPr/>
        </p:nvSpPr>
        <p:spPr>
          <a:xfrm>
            <a:off x="4296047" y="6554664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Джизакская</a:t>
            </a:r>
          </a:p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073997-EC18-3A00-7180-F5D44FED6FF7}"/>
              </a:ext>
            </a:extLst>
          </p:cNvPr>
          <p:cNvSpPr txBox="1"/>
          <p:nvPr/>
        </p:nvSpPr>
        <p:spPr>
          <a:xfrm>
            <a:off x="4296047" y="7091097"/>
            <a:ext cx="18732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Галляаральский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район,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МСГ</a:t>
            </a:r>
            <a:r>
              <a:rPr lang="en-US" sz="11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ru-RU" sz="11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Кўкбулоқ</a:t>
            </a:r>
            <a:r>
              <a:rPr lang="en-US" sz="11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ru-RU" sz="11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21737B3-07FE-5AE4-3D60-9ABA49D77B6D}"/>
              </a:ext>
            </a:extLst>
          </p:cNvPr>
          <p:cNvSpPr txBox="1"/>
          <p:nvPr/>
        </p:nvSpPr>
        <p:spPr>
          <a:xfrm>
            <a:off x="1761490" y="526511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0B82247-7FDC-00C8-CCF1-E45D26D9D58A}"/>
              </a:ext>
            </a:extLst>
          </p:cNvPr>
          <p:cNvSpPr txBox="1"/>
          <p:nvPr/>
        </p:nvSpPr>
        <p:spPr>
          <a:xfrm>
            <a:off x="1761490" y="3284075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</a:t>
            </a:r>
            <a:endParaRPr lang="en-US" sz="1200" b="1" dirty="0">
              <a:effectLst/>
              <a:latin typeface="Montserrat SemiBold" panose="000007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9598F50-9747-0E53-6333-3709ABBC0EB6}"/>
              </a:ext>
            </a:extLst>
          </p:cNvPr>
          <p:cNvSpPr txBox="1"/>
          <p:nvPr/>
        </p:nvSpPr>
        <p:spPr>
          <a:xfrm>
            <a:off x="1761490" y="5627612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86688D4-160B-369C-F14B-D9DD879FFB8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5713045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052698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76452" y="639149"/>
            <a:ext cx="530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97. ПРОИЗВОДСТВО СВЕТОДИОДНЫХ ЧИПОВ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73300"/>
            <a:ext cx="5194300" cy="638175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799982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38700" y="799982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7994408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367318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473077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85654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38700" y="6764214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Самаркандская</a:t>
            </a:r>
          </a:p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849715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40230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38700" y="640230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293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95432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38700" y="591311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$13,1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38700" y="547466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$8,7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67831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60783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38700" y="4607832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12,2 млн.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шт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01000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68898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238700" y="365812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51295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4939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38700" y="504939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$21,8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33102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131073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38700" y="3131073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$54,4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31073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77266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21593" y="2438766"/>
            <a:ext cx="1608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светодиодных чипов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434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02486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48652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3709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0450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5154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78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3013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097313" y="632977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6421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252310" y="725762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9643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="" xmlns:a16="http://schemas.microsoft.com/office/drawing/2014/main" id="{41F205C7-CF6A-FD7D-77B9-7BB3A2DD7025}"/>
              </a:ext>
            </a:extLst>
          </p:cNvPr>
          <p:cNvCxnSpPr/>
          <p:nvPr/>
        </p:nvCxnSpPr>
        <p:spPr>
          <a:xfrm>
            <a:off x="1178560" y="789643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E30348-D817-929C-519B-4CE14F1BF39C}"/>
              </a:ext>
            </a:extLst>
          </p:cNvPr>
          <p:cNvSpPr txBox="1"/>
          <p:nvPr/>
        </p:nvSpPr>
        <p:spPr>
          <a:xfrm>
            <a:off x="1771650" y="408683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</a:t>
            </a:r>
            <a:r>
              <a:rPr lang="ru-RU" sz="1200" b="1" dirty="0">
                <a:latin typeface="Montserrat SemiBold" panose="00000700000000000000" pitchFamily="50" charset="-52"/>
                <a:cs typeface="Arial" panose="020B0604020202020204" pitchFamily="34" charset="0"/>
              </a:rPr>
              <a:t>промышленная ипотека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A1DB11-1FB6-F6A8-EAB5-33906784775A}"/>
              </a:ext>
            </a:extLst>
          </p:cNvPr>
          <p:cNvSpPr txBox="1"/>
          <p:nvPr/>
        </p:nvSpPr>
        <p:spPr>
          <a:xfrm>
            <a:off x="1771650" y="547466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BC9EB0-2DF7-B8D2-6511-420DAA9E1BED}"/>
              </a:ext>
            </a:extLst>
          </p:cNvPr>
          <p:cNvSpPr txBox="1"/>
          <p:nvPr/>
        </p:nvSpPr>
        <p:spPr>
          <a:xfrm>
            <a:off x="4238700" y="365426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$38,1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2B5631E-A2FF-3AB7-C65C-CB8B3389A5D0}"/>
              </a:ext>
            </a:extLst>
          </p:cNvPr>
          <p:cNvSpPr txBox="1"/>
          <p:nvPr/>
        </p:nvSpPr>
        <p:spPr>
          <a:xfrm>
            <a:off x="4238700" y="4196929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1FC428-7148-7BF3-55AD-11465F0E45A2}"/>
              </a:ext>
            </a:extLst>
          </p:cNvPr>
          <p:cNvSpPr txBox="1"/>
          <p:nvPr/>
        </p:nvSpPr>
        <p:spPr>
          <a:xfrm>
            <a:off x="4238700" y="7298031"/>
            <a:ext cx="16985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Пайаригский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район, МСГ "Ургут"</a:t>
            </a:r>
            <a:endParaRPr lang="ru-RU" sz="105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B7746E-50ED-B3B8-9DFF-E8C26E9EB439}"/>
              </a:ext>
            </a:extLst>
          </p:cNvPr>
          <p:cNvSpPr txBox="1"/>
          <p:nvPr/>
        </p:nvSpPr>
        <p:spPr>
          <a:xfrm>
            <a:off x="1761490" y="3493625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</a:t>
            </a:r>
            <a:endParaRPr lang="en-US" sz="1200" b="1" dirty="0">
              <a:effectLst/>
              <a:latin typeface="Montserrat SemiBold" panose="000007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8621384-02AE-7B99-EDA7-C850F9369CDB}"/>
              </a:ext>
            </a:extLst>
          </p:cNvPr>
          <p:cNvSpPr txBox="1"/>
          <p:nvPr/>
        </p:nvSpPr>
        <p:spPr>
          <a:xfrm>
            <a:off x="1758390" y="5857217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835FE61-C218-7F10-7445-0D58088ACEE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10" y="5942650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880814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78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01040" y="435576"/>
            <a:ext cx="5962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98. ПРОИЗВОДСТВО КОМПРЕССОРНОГО ОБОРУДОВАНИЯ ДЛЯ ХОЛОДИЛЬНИКОВ И КОНДЕНСАТОРОВ РАЗЛИЧНОЙ ЕМКОСТИ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66950"/>
            <a:ext cx="5194300" cy="651510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27791" y="814339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183254" y="814339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14" y="8137980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27791" y="7434533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31" y="7540292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27791" y="692376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183254" y="6831429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Самаркандская</a:t>
            </a:r>
          </a:p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53" y="6916930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27791" y="640612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183254" y="640612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230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14" y="639925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183254" y="597398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$12,0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183254" y="554187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$8,0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53" y="5535046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27791" y="467504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183254" y="4675047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112,7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 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шт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53" y="4668215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27791" y="4151505"/>
            <a:ext cx="242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53" y="4236113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53" y="3718510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27791" y="511660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183254" y="5116608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$20,0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53" y="5100317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27791" y="312859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183254" y="312859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21766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27791" y="261701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183254" y="2477540"/>
            <a:ext cx="16624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компрессорного оборудования</a:t>
            </a:r>
            <a:endParaRPr lang="ru-RU" sz="10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34132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06893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51597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67004" y="420431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67004" y="457171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67004" y="501875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67004" y="544547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67004" y="591283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67004" y="635479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67004" y="683142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67004" y="729309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67004" y="796365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9C2CF2C-DF05-613C-C6DF-1A89CA6FF170}"/>
              </a:ext>
            </a:extLst>
          </p:cNvPr>
          <p:cNvSpPr txBox="1"/>
          <p:nvPr/>
        </p:nvSpPr>
        <p:spPr>
          <a:xfrm>
            <a:off x="4183254" y="3724395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$35,0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E1905D-45A7-0E27-C6BC-8E8D406DA894}"/>
              </a:ext>
            </a:extLst>
          </p:cNvPr>
          <p:cNvSpPr txBox="1"/>
          <p:nvPr/>
        </p:nvSpPr>
        <p:spPr>
          <a:xfrm>
            <a:off x="4183254" y="4238764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$4,2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45B3FBF-F431-5C4C-7B42-5EA09CC556D2}"/>
              </a:ext>
            </a:extLst>
          </p:cNvPr>
          <p:cNvSpPr txBox="1"/>
          <p:nvPr/>
        </p:nvSpPr>
        <p:spPr>
          <a:xfrm>
            <a:off x="4183254" y="7340135"/>
            <a:ext cx="1837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г. </a:t>
            </a:r>
            <a:r>
              <a:rPr lang="ru-RU" sz="11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Каттакурган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МСГ"Ургут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lang="ru-RU" sz="11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6E8496F-D6E7-0140-6DC4-72020E618755}"/>
              </a:ext>
            </a:extLst>
          </p:cNvPr>
          <p:cNvSpPr txBox="1"/>
          <p:nvPr/>
        </p:nvSpPr>
        <p:spPr>
          <a:xfrm>
            <a:off x="1727791" y="554187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2DEB1D-489E-7E75-982A-99E4249C6AF2}"/>
              </a:ext>
            </a:extLst>
          </p:cNvPr>
          <p:cNvSpPr txBox="1"/>
          <p:nvPr/>
        </p:nvSpPr>
        <p:spPr>
          <a:xfrm>
            <a:off x="1727791" y="3535470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</a:t>
            </a:r>
            <a:endParaRPr lang="en-US" sz="1200" b="1" dirty="0">
              <a:effectLst/>
              <a:latin typeface="Montserrat SemiBold" panose="000007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1B43003-8EAF-DD97-99DD-98FB16B3A0A7}"/>
              </a:ext>
            </a:extLst>
          </p:cNvPr>
          <p:cNvSpPr txBox="1"/>
          <p:nvPr/>
        </p:nvSpPr>
        <p:spPr>
          <a:xfrm>
            <a:off x="1727791" y="589171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F283160-0113-BB27-D7B8-0E846B9AC62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11" y="5977144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76162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46" y="-124403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831850" y="385965"/>
            <a:ext cx="519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99. ПРОИЗВОДСТВО СТЕКЛЯННЫХ И КЕРАМИЧЕСКИХ ИЗОЛЯТОРОВ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11746" y="2132979"/>
            <a:ext cx="5194300" cy="655955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65370" y="806245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151744" y="805703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0" y="8057039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65370" y="7348400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07" y="7454159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65370" y="683762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151744" y="6734651"/>
            <a:ext cx="1673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Навоийская</a:t>
            </a:r>
          </a:p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29" y="6830797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65370" y="631998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151744" y="631457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120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0" y="6313117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151744" y="588243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$9,6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151744" y="5450330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$6,4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29" y="5448913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65370" y="458891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151744" y="4583499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 шт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29" y="4582082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65370" y="4072992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29" y="4149980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29" y="3632377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65370" y="5030475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151744" y="5025060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$16,0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29" y="5014184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86578" y="3046050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172952" y="304605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37" y="303921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4546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156823" y="2285689"/>
            <a:ext cx="20441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стеклянных и керамических изоляторов</a:t>
            </a:r>
            <a:endParaRPr lang="ru-RU" sz="9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447837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93905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45531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2280" y="410529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2280" y="448558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2280" y="493262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2280" y="535934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2280" y="582670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2280" y="626866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2280" y="674529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2280" y="720696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2280" y="790927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00D70E-08DD-2EF9-D6B4-BA0676098637}"/>
              </a:ext>
            </a:extLst>
          </p:cNvPr>
          <p:cNvSpPr txBox="1"/>
          <p:nvPr/>
        </p:nvSpPr>
        <p:spPr>
          <a:xfrm>
            <a:off x="4151744" y="3629930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$28,0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30A8B6F-6E3E-794B-087D-41183F7B7749}"/>
              </a:ext>
            </a:extLst>
          </p:cNvPr>
          <p:cNvSpPr txBox="1"/>
          <p:nvPr/>
        </p:nvSpPr>
        <p:spPr>
          <a:xfrm>
            <a:off x="4151744" y="415424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$3,4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B18CD9-F0FC-A195-4953-5A0F5ABE471E}"/>
              </a:ext>
            </a:extLst>
          </p:cNvPr>
          <p:cNvSpPr txBox="1"/>
          <p:nvPr/>
        </p:nvSpPr>
        <p:spPr>
          <a:xfrm>
            <a:off x="4151744" y="7277957"/>
            <a:ext cx="1794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район Кармана,</a:t>
            </a:r>
          </a:p>
          <a:p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МСГ "</a:t>
            </a:r>
            <a:r>
              <a:rPr lang="ru-RU" sz="11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Маликработ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lang="ru-RU" sz="11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2C4CC3-875F-797F-015F-F44E6E61AF12}"/>
              </a:ext>
            </a:extLst>
          </p:cNvPr>
          <p:cNvSpPr txBox="1"/>
          <p:nvPr/>
        </p:nvSpPr>
        <p:spPr>
          <a:xfrm>
            <a:off x="1789434" y="545574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5CF68F6-CA52-52B1-8369-38872E171DFC}"/>
              </a:ext>
            </a:extLst>
          </p:cNvPr>
          <p:cNvSpPr txBox="1"/>
          <p:nvPr/>
        </p:nvSpPr>
        <p:spPr>
          <a:xfrm>
            <a:off x="1777982" y="3440526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</a:t>
            </a:r>
            <a:endParaRPr lang="en-US" sz="1200" b="1" dirty="0">
              <a:effectLst/>
              <a:latin typeface="Montserrat SemiBold" panose="000007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416DEEE-47B5-5614-385C-E0B6368AC8FD}"/>
              </a:ext>
            </a:extLst>
          </p:cNvPr>
          <p:cNvSpPr txBox="1"/>
          <p:nvPr/>
        </p:nvSpPr>
        <p:spPr>
          <a:xfrm>
            <a:off x="1727791" y="582543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D1E9F8E-DA7D-04F9-B5AB-F0DE2CE21C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11" y="5910869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867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52823" y="509497"/>
            <a:ext cx="5486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7. ПРОИЗВОДСТВО ВЫСОКОКАЧЕСТВЕННОЙ СМЕСИ ХИМИЧЕСКИХ УДОБРЕНИЙ ПРЕМИУМ-КЛАССА (NPK)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15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Навоийская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50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150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,2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$10,8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84833" y="4562503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100,0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219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63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36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61490" y="3083592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$90,0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1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66546" y="2351723"/>
            <a:ext cx="187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смеси химических удобрений (NPK) 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7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64233" y="7268978"/>
            <a:ext cx="17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г. Навои, 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МЭЗ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Навоий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39620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893011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70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831850" y="543241"/>
            <a:ext cx="519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100. ПРОИЗВОДСТВО МОБИЛЬНЫХ ГЕНЕРАТОРОВ ПЕРЕМЕННОГО ТОКА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335530"/>
            <a:ext cx="5194300" cy="6433124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27791" y="798894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149694" y="798894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1,5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9" y="7983529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27791" y="7295294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86" y="7401053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27791" y="678452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149694" y="6692190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Джизакская</a:t>
            </a:r>
          </a:p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08" y="6777691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27791" y="626688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149694" y="626688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134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9" y="6260011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149694" y="583474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$7,2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149694" y="54026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08" y="5395807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27791" y="453580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149694" y="4535808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3 130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шт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08" y="4528976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27791" y="4041076"/>
            <a:ext cx="2397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08" y="4096874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149694" y="358610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08" y="3579271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27791" y="4977369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149694" y="4977369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$12,0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08" y="4961078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27791" y="309973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149694" y="309973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$29,9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9973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27791" y="2650522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149694" y="2579556"/>
            <a:ext cx="1873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генераторов</a:t>
            </a:r>
            <a:endParaRPr lang="ru-RU" sz="9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67636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0467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42937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51259" y="409082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51259" y="443247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51259" y="487951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51259" y="530623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51259" y="577359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51259" y="621555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51259" y="66921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51259" y="715385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51259" y="782441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40F520D-6C3E-7D43-52F6-98772E45C108}"/>
              </a:ext>
            </a:extLst>
          </p:cNvPr>
          <p:cNvSpPr txBox="1"/>
          <p:nvPr/>
        </p:nvSpPr>
        <p:spPr>
          <a:xfrm>
            <a:off x="4149694" y="7168910"/>
            <a:ext cx="17945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Ш.Рашидовский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район, </a:t>
            </a:r>
          </a:p>
          <a:p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МСГ "</a:t>
            </a:r>
            <a:r>
              <a:rPr lang="ru-RU" sz="11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Оқтош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ота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lang="ru-RU" sz="11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DFE6BD-4D3D-176A-2CAA-FD5A0EB58B3D}"/>
              </a:ext>
            </a:extLst>
          </p:cNvPr>
          <p:cNvSpPr txBox="1"/>
          <p:nvPr/>
        </p:nvSpPr>
        <p:spPr>
          <a:xfrm>
            <a:off x="4149694" y="360740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$20,9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FA21D37-2AB7-617B-67A8-CA0B71710B0D}"/>
              </a:ext>
            </a:extLst>
          </p:cNvPr>
          <p:cNvSpPr txBox="1"/>
          <p:nvPr/>
        </p:nvSpPr>
        <p:spPr>
          <a:xfrm>
            <a:off x="4149694" y="4079874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$2,5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981CF40-AF72-AAC9-3BAB-8A56E16C2976}"/>
              </a:ext>
            </a:extLst>
          </p:cNvPr>
          <p:cNvSpPr txBox="1"/>
          <p:nvPr/>
        </p:nvSpPr>
        <p:spPr>
          <a:xfrm>
            <a:off x="1727791" y="541604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75A9343-FA2A-07CB-34A2-8D1E62F255AF}"/>
              </a:ext>
            </a:extLst>
          </p:cNvPr>
          <p:cNvSpPr txBox="1"/>
          <p:nvPr/>
        </p:nvSpPr>
        <p:spPr>
          <a:xfrm>
            <a:off x="1727791" y="3414333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</a:t>
            </a:r>
            <a:endParaRPr lang="en-US" sz="1200" b="1" dirty="0">
              <a:effectLst/>
              <a:latin typeface="Montserrat SemiBold" panose="000007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2D0FC17-94A7-DA42-AEB3-8E1103FD97DD}"/>
              </a:ext>
            </a:extLst>
          </p:cNvPr>
          <p:cNvSpPr txBox="1"/>
          <p:nvPr/>
        </p:nvSpPr>
        <p:spPr>
          <a:xfrm>
            <a:off x="1727791" y="576374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80D199F-4E85-E2D2-BE6B-9FD2504518F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11" y="584917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51157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-8832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1029335" y="558908"/>
            <a:ext cx="4799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101. ИЗГОТОВЛЕНИЕ КОМПЛЕКТА РАСПРЕДЕЛИТЕЛЬНЫХ УСТРОЙСТВ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42311"/>
            <a:ext cx="5194300" cy="6500758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07422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38699" y="807422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068808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359946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465705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84917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38699" y="6756842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Джизакская</a:t>
            </a:r>
          </a:p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842343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3153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38699" y="637030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65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24663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38699" y="589939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$7,0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38699" y="54672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60459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600460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38699" y="4600460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5,7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шт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93628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61526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238699" y="365075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43923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42021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38699" y="5042021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$11,6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25730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117254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38699" y="3113287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$29,0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17254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4910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38699" y="2280073"/>
            <a:ext cx="1794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Изготовление комплекта распределительных устройств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08133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00764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50491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4260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9712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4416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7088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3824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8020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5684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2185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890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6AD081-654E-6B2A-F6DF-35570E7FCB90}"/>
              </a:ext>
            </a:extLst>
          </p:cNvPr>
          <p:cNvSpPr txBox="1"/>
          <p:nvPr/>
        </p:nvSpPr>
        <p:spPr>
          <a:xfrm>
            <a:off x="1771650" y="4105728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A41073D-B523-2F55-C041-9850D333476C}"/>
              </a:ext>
            </a:extLst>
          </p:cNvPr>
          <p:cNvSpPr txBox="1"/>
          <p:nvPr/>
        </p:nvSpPr>
        <p:spPr>
          <a:xfrm>
            <a:off x="4238699" y="3637483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$20,3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E90EB7-F659-2673-261C-D3C65101F264}"/>
              </a:ext>
            </a:extLst>
          </p:cNvPr>
          <p:cNvSpPr txBox="1"/>
          <p:nvPr/>
        </p:nvSpPr>
        <p:spPr>
          <a:xfrm>
            <a:off x="4238699" y="4166063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$2,4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6E2271-392D-EB31-281E-7AC35B6183C6}"/>
              </a:ext>
            </a:extLst>
          </p:cNvPr>
          <p:cNvSpPr txBox="1"/>
          <p:nvPr/>
        </p:nvSpPr>
        <p:spPr>
          <a:xfrm>
            <a:off x="4238699" y="7224953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г. Джизак,</a:t>
            </a:r>
          </a:p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МСГ "Джизак"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1FE7D4E-20E5-90C2-D9E9-CECFCB0A52C2}"/>
              </a:ext>
            </a:extLst>
          </p:cNvPr>
          <p:cNvSpPr txBox="1"/>
          <p:nvPr/>
        </p:nvSpPr>
        <p:spPr>
          <a:xfrm>
            <a:off x="1771650" y="547876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EA87CAC-60D3-3932-BB47-97C334AE5A9F}"/>
              </a:ext>
            </a:extLst>
          </p:cNvPr>
          <p:cNvSpPr txBox="1"/>
          <p:nvPr/>
        </p:nvSpPr>
        <p:spPr>
          <a:xfrm>
            <a:off x="1771650" y="3487659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</a:t>
            </a:r>
            <a:endParaRPr lang="en-US" sz="1200" b="1" dirty="0">
              <a:effectLst/>
              <a:latin typeface="Montserrat SemiBold" panose="000007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850386C-960E-5F31-7FFA-66510B63DCC7}"/>
              </a:ext>
            </a:extLst>
          </p:cNvPr>
          <p:cNvSpPr txBox="1"/>
          <p:nvPr/>
        </p:nvSpPr>
        <p:spPr>
          <a:xfrm>
            <a:off x="1771650" y="581844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37DE6F3-5B38-2062-6265-4044351428C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78" y="5942065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132520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4437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01040" y="520145"/>
            <a:ext cx="5570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102. ПРОИЗВОДСТВО ЭНЕРГОЭФФЕКТИВНЫХ И СОВРЕМЕННЫХ ТРАНСФОРМАТОРОВ МОЩНОСТЬЮ 500 КВ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457451"/>
            <a:ext cx="5194300" cy="632460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20977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24659" y="820977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30,0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204361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507018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612777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99624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24659" y="6903914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Самаркандская</a:t>
            </a:r>
          </a:p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89415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47860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24659" y="647860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185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471735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24659" y="604646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24659" y="561436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607531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74753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24659" y="4747532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450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шт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740700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308598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224659" y="379782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790995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18909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24659" y="518909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$9,6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72802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22567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24659" y="322567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$24,0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22567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738983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24659" y="2656402"/>
            <a:ext cx="1873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трансформаторов</a:t>
            </a:r>
            <a:endParaRPr lang="ru-RU" sz="9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756097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1610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62622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30255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64420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9124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5179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8532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42728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90391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36557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803613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E30348-D817-929C-519B-4CE14F1BF39C}"/>
              </a:ext>
            </a:extLst>
          </p:cNvPr>
          <p:cNvSpPr txBox="1"/>
          <p:nvPr/>
        </p:nvSpPr>
        <p:spPr>
          <a:xfrm>
            <a:off x="1771650" y="425280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A1DB11-1FB6-F6A8-EAB5-33906784775A}"/>
              </a:ext>
            </a:extLst>
          </p:cNvPr>
          <p:cNvSpPr txBox="1"/>
          <p:nvPr/>
        </p:nvSpPr>
        <p:spPr>
          <a:xfrm>
            <a:off x="1771650" y="561436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BC9EB0-2DF7-B8D2-6511-420DAA9E1BED}"/>
              </a:ext>
            </a:extLst>
          </p:cNvPr>
          <p:cNvSpPr txBox="1"/>
          <p:nvPr/>
        </p:nvSpPr>
        <p:spPr>
          <a:xfrm>
            <a:off x="4224659" y="379396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$16,8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2B5631E-A2FF-3AB7-C65C-CB8B3389A5D0}"/>
              </a:ext>
            </a:extLst>
          </p:cNvPr>
          <p:cNvSpPr txBox="1"/>
          <p:nvPr/>
        </p:nvSpPr>
        <p:spPr>
          <a:xfrm>
            <a:off x="4224659" y="4336629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1FC428-7148-7BF3-55AD-11465F0E45A2}"/>
              </a:ext>
            </a:extLst>
          </p:cNvPr>
          <p:cNvSpPr txBox="1"/>
          <p:nvPr/>
        </p:nvSpPr>
        <p:spPr>
          <a:xfrm>
            <a:off x="4224658" y="7389809"/>
            <a:ext cx="179451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Каттакурганский</a:t>
            </a:r>
            <a:r>
              <a:rPr lang="ru-RU" sz="115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район</a:t>
            </a:r>
            <a:endParaRPr lang="ru-RU" sz="115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73DC9DE-5A6B-135E-F32F-842EC6A21C41}"/>
              </a:ext>
            </a:extLst>
          </p:cNvPr>
          <p:cNvSpPr txBox="1"/>
          <p:nvPr/>
        </p:nvSpPr>
        <p:spPr>
          <a:xfrm>
            <a:off x="1761490" y="3633325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</a:t>
            </a:r>
            <a:endParaRPr lang="en-US" sz="1200" b="1" dirty="0">
              <a:effectLst/>
              <a:latin typeface="Montserrat SemiBold" panose="000007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E2BD390-223B-538F-B3EB-E5832B81B288}"/>
              </a:ext>
            </a:extLst>
          </p:cNvPr>
          <p:cNvSpPr txBox="1"/>
          <p:nvPr/>
        </p:nvSpPr>
        <p:spPr>
          <a:xfrm>
            <a:off x="1761490" y="598058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4CFC519-A3B0-8527-F04B-B428481FE93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048189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985222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051" y="-14092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522515" y="475317"/>
            <a:ext cx="5791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103. ПРОИЗВОДСТВО БАТАРЕЙ (ЛИТИЙ-ИОННЫЕ АККУМУЛЯТОРЫ РАЗЛИЧНЫХ КАЛИБРОВ)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343150"/>
            <a:ext cx="5194300" cy="638810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61490" y="8078829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71009" y="807882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073414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61490" y="7364034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443047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61490" y="688194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71009" y="6789614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Самаркандская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875115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61490" y="638935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71009" y="636430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90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57435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71009" y="593216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71009" y="550006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93231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61490" y="463323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71009" y="4633232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591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шт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26400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94298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271009" y="368352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76695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61490" y="507479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71009" y="507479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$9,6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58502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61490" y="3151065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71009" y="3151065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$24,0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51065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61490" y="2662974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71009" y="2524474"/>
            <a:ext cx="1460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аккумуляторов</a:t>
            </a:r>
            <a:endParaRPr lang="ru-RU" sz="9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56142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07085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51192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7537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61269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7694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036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7102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1298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8961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25127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="" xmlns:a16="http://schemas.microsoft.com/office/drawing/2014/main" id="{41F205C7-CF6A-FD7D-77B9-7BB3A2DD7025}"/>
              </a:ext>
            </a:extLst>
          </p:cNvPr>
          <p:cNvCxnSpPr/>
          <p:nvPr/>
        </p:nvCxnSpPr>
        <p:spPr>
          <a:xfrm>
            <a:off x="1178560" y="789824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E30348-D817-929C-519B-4CE14F1BF39C}"/>
              </a:ext>
            </a:extLst>
          </p:cNvPr>
          <p:cNvSpPr txBox="1"/>
          <p:nvPr/>
        </p:nvSpPr>
        <p:spPr>
          <a:xfrm>
            <a:off x="1761490" y="415102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A1DB11-1FB6-F6A8-EAB5-33906784775A}"/>
              </a:ext>
            </a:extLst>
          </p:cNvPr>
          <p:cNvSpPr txBox="1"/>
          <p:nvPr/>
        </p:nvSpPr>
        <p:spPr>
          <a:xfrm>
            <a:off x="1761490" y="550006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BC9EB0-2DF7-B8D2-6511-420DAA9E1BED}"/>
              </a:ext>
            </a:extLst>
          </p:cNvPr>
          <p:cNvSpPr txBox="1"/>
          <p:nvPr/>
        </p:nvSpPr>
        <p:spPr>
          <a:xfrm>
            <a:off x="4271009" y="367966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$16,8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2B5631E-A2FF-3AB7-C65C-CB8B3389A5D0}"/>
              </a:ext>
            </a:extLst>
          </p:cNvPr>
          <p:cNvSpPr txBox="1"/>
          <p:nvPr/>
        </p:nvSpPr>
        <p:spPr>
          <a:xfrm>
            <a:off x="4271009" y="4222329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1FC428-7148-7BF3-55AD-11465F0E45A2}"/>
              </a:ext>
            </a:extLst>
          </p:cNvPr>
          <p:cNvSpPr txBox="1"/>
          <p:nvPr/>
        </p:nvSpPr>
        <p:spPr>
          <a:xfrm>
            <a:off x="4271009" y="7308545"/>
            <a:ext cx="1680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город </a:t>
            </a:r>
            <a:r>
              <a:rPr lang="ru-RU" sz="10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Каттакурган</a:t>
            </a:r>
            <a:r>
              <a:rPr lang="ru-RU" sz="10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br>
              <a:rPr lang="ru-RU" sz="10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0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МСГ»Исломшои</a:t>
            </a:r>
            <a:r>
              <a:rPr lang="ru-RU" sz="10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», </a:t>
            </a:r>
            <a:r>
              <a:rPr lang="uz-Cyrl-UZ" sz="10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ru-RU" sz="10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Ургут</a:t>
            </a:r>
            <a:r>
              <a:rPr lang="uz-Cyrl-UZ" sz="10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ru-RU" sz="10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СЭЗ</a:t>
            </a:r>
            <a:endParaRPr lang="ru-RU" sz="10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6188FD0-58F4-ED52-3DD8-D7AAAD83869B}"/>
              </a:ext>
            </a:extLst>
          </p:cNvPr>
          <p:cNvSpPr txBox="1"/>
          <p:nvPr/>
        </p:nvSpPr>
        <p:spPr>
          <a:xfrm>
            <a:off x="1761490" y="358165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7E602F4-6702-FDF0-03D7-4B7395268AB1}"/>
              </a:ext>
            </a:extLst>
          </p:cNvPr>
          <p:cNvSpPr txBox="1"/>
          <p:nvPr/>
        </p:nvSpPr>
        <p:spPr>
          <a:xfrm>
            <a:off x="1761490" y="5865967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38A697F-9313-5BED-851D-6F44CEAC3B0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78" y="5951400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890125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31269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555478"/>
            <a:ext cx="519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104. ПРОИЗВОДСТВО ШВЕЙНЫХ МАШИН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32330"/>
            <a:ext cx="5194300" cy="6245234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61490" y="777439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26890" y="777439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1,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760653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61490" y="7068868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174627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61490" y="659619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26890" y="6514930"/>
            <a:ext cx="166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Наманган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ская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589365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61490" y="610360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26890" y="607855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70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071685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26890" y="564641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5,5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26890" y="521431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3,7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207481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61490" y="434748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26890" y="4347482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0,0 </a:t>
            </a:r>
            <a:r>
              <a:rPr lang="ru-RU" sz="1200" dirty="0" err="1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шт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340650"/>
            <a:ext cx="290663" cy="29066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326890" y="391538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908548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26890" y="339777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390945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61490" y="478904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26890" y="478904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9,2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772752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61490" y="289653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26890" y="289653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23,1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89653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61490" y="2378713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26890" y="2325706"/>
            <a:ext cx="1735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швейных машин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395827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8435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25193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38509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3127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6911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11791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5852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0272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50386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696552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63608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7B6CB48-FC32-A4F9-3883-3FABE022363A}"/>
              </a:ext>
            </a:extLst>
          </p:cNvPr>
          <p:cNvSpPr txBox="1"/>
          <p:nvPr/>
        </p:nvSpPr>
        <p:spPr>
          <a:xfrm>
            <a:off x="4326890" y="6964531"/>
            <a:ext cx="1662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Давлатабадский</a:t>
            </a:r>
            <a:r>
              <a:rPr lang="en-US" sz="10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район, </a:t>
            </a:r>
          </a:p>
          <a:p>
            <a:r>
              <a:rPr lang="ru-RU" sz="10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массив Янги </a:t>
            </a:r>
            <a:r>
              <a:rPr lang="ru-RU" sz="10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хаёт</a:t>
            </a:r>
            <a:r>
              <a:rPr lang="ru-RU" sz="10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МСГ“Янги</a:t>
            </a:r>
            <a:r>
              <a:rPr lang="ru-RU" sz="10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ҳаёт</a:t>
            </a:r>
            <a:r>
              <a:rPr lang="ru-RU" sz="10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”</a:t>
            </a:r>
            <a:endParaRPr lang="ru-RU" sz="10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5CEFE3-065F-E14B-85BC-F745035CA5E5}"/>
              </a:ext>
            </a:extLst>
          </p:cNvPr>
          <p:cNvSpPr txBox="1"/>
          <p:nvPr/>
        </p:nvSpPr>
        <p:spPr>
          <a:xfrm>
            <a:off x="1761490" y="385275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3E8DFF2-0732-B0FF-06CE-E8881BDD7C5C}"/>
              </a:ext>
            </a:extLst>
          </p:cNvPr>
          <p:cNvSpPr txBox="1"/>
          <p:nvPr/>
        </p:nvSpPr>
        <p:spPr>
          <a:xfrm>
            <a:off x="1761490" y="521431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F48EFF6-F1D0-91B8-4E9B-BB3A7078F5F4}"/>
              </a:ext>
            </a:extLst>
          </p:cNvPr>
          <p:cNvSpPr txBox="1"/>
          <p:nvPr/>
        </p:nvSpPr>
        <p:spPr>
          <a:xfrm>
            <a:off x="4326890" y="3359891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16,2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6AB669-4B15-96A7-830E-73156C5E2B48}"/>
              </a:ext>
            </a:extLst>
          </p:cNvPr>
          <p:cNvSpPr txBox="1"/>
          <p:nvPr/>
        </p:nvSpPr>
        <p:spPr>
          <a:xfrm>
            <a:off x="4326890" y="3877494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1,9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342F5CF-28D6-02EC-764C-F4FEDB268E27}"/>
              </a:ext>
            </a:extLst>
          </p:cNvPr>
          <p:cNvSpPr txBox="1"/>
          <p:nvPr/>
        </p:nvSpPr>
        <p:spPr>
          <a:xfrm>
            <a:off x="1761490" y="323327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79C0BC4-F0FE-A8DA-9D77-DA0246239A89}"/>
              </a:ext>
            </a:extLst>
          </p:cNvPr>
          <p:cNvSpPr txBox="1"/>
          <p:nvPr/>
        </p:nvSpPr>
        <p:spPr>
          <a:xfrm>
            <a:off x="1761490" y="555877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EAB0D13-7D57-879D-BE14-25960D63B28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12" y="564420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24623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667351" y="568409"/>
            <a:ext cx="5690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105. ПРОИЗВОДСТВО ЭЛЕКТРОТЕХНИЧЕСКОГО СТРОИТЕЛЬНОГО ОБОРУДОВАНИЯ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86000"/>
            <a:ext cx="5194300" cy="6269712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61490" y="797323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76381" y="797323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1,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7967815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61490" y="727186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7762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61490" y="679939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76381" y="6736044"/>
            <a:ext cx="174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Кашкадарынская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2565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61490" y="628175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76381" y="632979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85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274885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76381" y="584961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4,8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76381" y="541751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3,2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10681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61490" y="455068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76381" y="4550682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15,0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43850"/>
            <a:ext cx="290663" cy="29066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276381" y="411858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11748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276381" y="360097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94145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61490" y="499224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76381" y="499224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$8,0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975952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61490" y="309973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76381" y="309973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9973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61490" y="2593395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76381" y="2362442"/>
            <a:ext cx="1775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электротехнического строительного оборудования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10509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01699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45513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4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0831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8943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2111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7884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304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0706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16872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3928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7B6CB48-FC32-A4F9-3883-3FABE022363A}"/>
              </a:ext>
            </a:extLst>
          </p:cNvPr>
          <p:cNvSpPr txBox="1"/>
          <p:nvPr/>
        </p:nvSpPr>
        <p:spPr>
          <a:xfrm>
            <a:off x="4276381" y="7293361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город Карши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, “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Чироқчи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”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СЭЗ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6C4F9A-06B4-02E8-BBC8-DECA429D4497}"/>
              </a:ext>
            </a:extLst>
          </p:cNvPr>
          <p:cNvSpPr txBox="1"/>
          <p:nvPr/>
        </p:nvSpPr>
        <p:spPr>
          <a:xfrm>
            <a:off x="1761490" y="405595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CEA80A7-61BC-9477-70C4-A32FA5045EA4}"/>
              </a:ext>
            </a:extLst>
          </p:cNvPr>
          <p:cNvSpPr txBox="1"/>
          <p:nvPr/>
        </p:nvSpPr>
        <p:spPr>
          <a:xfrm>
            <a:off x="1761490" y="541751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50387A6-986F-CF27-A1EC-3DF900EFD209}"/>
              </a:ext>
            </a:extLst>
          </p:cNvPr>
          <p:cNvSpPr txBox="1"/>
          <p:nvPr/>
        </p:nvSpPr>
        <p:spPr>
          <a:xfrm>
            <a:off x="4276381" y="358756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14,0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88B0A00-AD4D-5E61-71B2-C8CA693148CF}"/>
              </a:ext>
            </a:extLst>
          </p:cNvPr>
          <p:cNvSpPr txBox="1"/>
          <p:nvPr/>
        </p:nvSpPr>
        <p:spPr>
          <a:xfrm>
            <a:off x="4276381" y="4075101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1,7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326BC93-DB3C-F5CA-8D0C-6D7C3FC161A4}"/>
              </a:ext>
            </a:extLst>
          </p:cNvPr>
          <p:cNvSpPr txBox="1"/>
          <p:nvPr/>
        </p:nvSpPr>
        <p:spPr>
          <a:xfrm>
            <a:off x="1761490" y="349910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4D0F8CA-15AB-BD2A-310D-272F16997BCE}"/>
              </a:ext>
            </a:extLst>
          </p:cNvPr>
          <p:cNvSpPr txBox="1"/>
          <p:nvPr/>
        </p:nvSpPr>
        <p:spPr>
          <a:xfrm>
            <a:off x="1761490" y="578030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6705AD1-EB15-0D63-9BF4-F5A8FA01004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78" y="5865738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502237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589547" y="561247"/>
            <a:ext cx="5690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106. ПРОИЗВОДСТВО КОМБИНИРОВАННЫХ РАБОЧИХ ПЕЧЕЙ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349500"/>
            <a:ext cx="5194300" cy="645795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13841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51922" y="813841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2,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133000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418118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23877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90734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51922" y="6835219"/>
            <a:ext cx="174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Самаркандская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00515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8970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51922" y="643774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82835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51922" y="595756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3,5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51922" y="552546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2,3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18631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65863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51922" y="4658632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50,0 </a:t>
            </a:r>
            <a:r>
              <a:rPr lang="ru-RU" sz="1200" dirty="0" err="1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51800"/>
            <a:ext cx="290663" cy="29066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251922" y="422653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19698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251922" y="370892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702095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10019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51922" y="510019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83902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20768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51922" y="320768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4,5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20768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713725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51922" y="2709074"/>
            <a:ext cx="19399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печей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706893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1500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56308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6213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60102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0234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290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9642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3838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1501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27667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80349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7B6CB48-FC32-A4F9-3883-3FABE022363A}"/>
              </a:ext>
            </a:extLst>
          </p:cNvPr>
          <p:cNvSpPr txBox="1"/>
          <p:nvPr/>
        </p:nvSpPr>
        <p:spPr>
          <a:xfrm>
            <a:off x="4244994" y="7243126"/>
            <a:ext cx="166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Жамбайский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район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МСГ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“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Нахар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”,</a:t>
            </a:r>
            <a:b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“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Ургут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”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СЭЗ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C7AF03-9FCB-6403-E4F7-5658ED80E93F}"/>
              </a:ext>
            </a:extLst>
          </p:cNvPr>
          <p:cNvSpPr txBox="1"/>
          <p:nvPr/>
        </p:nvSpPr>
        <p:spPr>
          <a:xfrm>
            <a:off x="1771650" y="416390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C37394-82E6-8747-9DD7-16B1B4830DDD}"/>
              </a:ext>
            </a:extLst>
          </p:cNvPr>
          <p:cNvSpPr txBox="1"/>
          <p:nvPr/>
        </p:nvSpPr>
        <p:spPr>
          <a:xfrm>
            <a:off x="1771650" y="552546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636F5FC-0724-BAD8-88F3-A91E0C1C2217}"/>
              </a:ext>
            </a:extLst>
          </p:cNvPr>
          <p:cNvSpPr txBox="1"/>
          <p:nvPr/>
        </p:nvSpPr>
        <p:spPr>
          <a:xfrm>
            <a:off x="4251922" y="3729131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$10,2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035107E-8478-0E20-8B3E-9FAA768829CE}"/>
              </a:ext>
            </a:extLst>
          </p:cNvPr>
          <p:cNvSpPr txBox="1"/>
          <p:nvPr/>
        </p:nvSpPr>
        <p:spPr>
          <a:xfrm>
            <a:off x="4251922" y="4209852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$1,2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5266F39-7A0C-45DA-382A-CEB2310BA0D3}"/>
              </a:ext>
            </a:extLst>
          </p:cNvPr>
          <p:cNvSpPr txBox="1"/>
          <p:nvPr/>
        </p:nvSpPr>
        <p:spPr>
          <a:xfrm>
            <a:off x="1761490" y="3594529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0DB942D-4E08-F79A-8DCE-AE4D78F57BE0}"/>
              </a:ext>
            </a:extLst>
          </p:cNvPr>
          <p:cNvSpPr txBox="1"/>
          <p:nvPr/>
        </p:nvSpPr>
        <p:spPr>
          <a:xfrm>
            <a:off x="1771650" y="5890577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3026A8A-C6A9-C93E-7354-EA72DB593A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976010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707794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589547" y="443903"/>
            <a:ext cx="5690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107. ПРОИЗВОДСТВО АВТОМАТИЧЕСКИХ ВЫКЛЮЧАТЕЛЕЙ И ПРОВОДНИКОВ РАЗЛИЧНОЙ МОЩНОСТИ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362200"/>
            <a:ext cx="5194300" cy="648335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61490" y="823339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17670" y="82333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227981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61490" y="7475268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81027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61490" y="696449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17670" y="6892369"/>
            <a:ext cx="174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Самаркандская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57665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61490" y="647975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17670" y="647975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90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472883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17670" y="601471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3,2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17670" y="558261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2,2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75781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61490" y="471578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17670" y="4715782"/>
            <a:ext cx="1719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300,0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708950"/>
            <a:ext cx="290663" cy="29066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217670" y="428368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76848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217670" y="376607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759245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61490" y="515734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17670" y="515734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$5,4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41052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61490" y="326483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17670" y="326483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3,5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26483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61490" y="270090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17670" y="2484176"/>
            <a:ext cx="1844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автоматических выключателей и проводников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718022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2118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62023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2192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61245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594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8621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535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955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7216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33382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81535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7B6CB48-FC32-A4F9-3883-3FABE022363A}"/>
              </a:ext>
            </a:extLst>
          </p:cNvPr>
          <p:cNvSpPr txBox="1"/>
          <p:nvPr/>
        </p:nvSpPr>
        <p:spPr>
          <a:xfrm>
            <a:off x="4217670" y="7360100"/>
            <a:ext cx="1719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Акдарьинский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район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МСГ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“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Дахбед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”,</a:t>
            </a:r>
            <a:b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“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Ургут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”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СЭЗ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C7AF03-9FCB-6403-E4F7-5658ED80E93F}"/>
              </a:ext>
            </a:extLst>
          </p:cNvPr>
          <p:cNvSpPr txBox="1"/>
          <p:nvPr/>
        </p:nvSpPr>
        <p:spPr>
          <a:xfrm>
            <a:off x="1761490" y="420852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C37394-82E6-8747-9DD7-16B1B4830DDD}"/>
              </a:ext>
            </a:extLst>
          </p:cNvPr>
          <p:cNvSpPr txBox="1"/>
          <p:nvPr/>
        </p:nvSpPr>
        <p:spPr>
          <a:xfrm>
            <a:off x="1761490" y="558261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636F5FC-0724-BAD8-88F3-A91E0C1C2217}"/>
              </a:ext>
            </a:extLst>
          </p:cNvPr>
          <p:cNvSpPr txBox="1"/>
          <p:nvPr/>
        </p:nvSpPr>
        <p:spPr>
          <a:xfrm>
            <a:off x="4217670" y="3689100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$9,5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035107E-8478-0E20-8B3E-9FAA768829CE}"/>
              </a:ext>
            </a:extLst>
          </p:cNvPr>
          <p:cNvSpPr txBox="1"/>
          <p:nvPr/>
        </p:nvSpPr>
        <p:spPr>
          <a:xfrm>
            <a:off x="4217670" y="4267002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$1,1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AF90CBE-DDE1-A490-77E5-CF9ADAE3B143}"/>
              </a:ext>
            </a:extLst>
          </p:cNvPr>
          <p:cNvSpPr txBox="1"/>
          <p:nvPr/>
        </p:nvSpPr>
        <p:spPr>
          <a:xfrm>
            <a:off x="1761490" y="360157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BC673E7-5EA6-2237-1EC7-3C1282D566AF}"/>
              </a:ext>
            </a:extLst>
          </p:cNvPr>
          <p:cNvSpPr txBox="1"/>
          <p:nvPr/>
        </p:nvSpPr>
        <p:spPr>
          <a:xfrm>
            <a:off x="1761490" y="5936382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CC3ADFA-747A-C01D-1758-F9C4F033D0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021815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737062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589547" y="443903"/>
            <a:ext cx="5690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108. ПРОИЗВОДСТВО ВЕРХНИЙ МОНТАЖ ЭЛЕКТРОННЫЙ ПО ТЕХНОЛОГИИ ПЕЧАТНЫЕ ДОСКИ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330450"/>
            <a:ext cx="5194300" cy="636270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61490" y="809904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132871" y="809904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2,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093625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61490" y="7329218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434977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61490" y="681844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132871" y="6746319"/>
            <a:ext cx="174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Самаркандская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811615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61490" y="630080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132871" y="634884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293935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132871" y="586866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132871" y="543656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29731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61490" y="456973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132870" y="4569732"/>
            <a:ext cx="1714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700,0 </a:t>
            </a:r>
            <a:r>
              <a:rPr lang="ru-RU" sz="1200" dirty="0" err="1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шт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62900"/>
            <a:ext cx="290663" cy="29066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132871" y="413763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30798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132871" y="362002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13195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61490" y="501129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132871" y="501129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995002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61490" y="311878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132871" y="311878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2,6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1878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61490" y="2597922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132871" y="2610305"/>
            <a:ext cx="1939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печатных плат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15036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01667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47418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206791" y="407323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273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1344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401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0752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4948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2611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18777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90785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7B6CB48-FC32-A4F9-3883-3FABE022363A}"/>
              </a:ext>
            </a:extLst>
          </p:cNvPr>
          <p:cNvSpPr txBox="1"/>
          <p:nvPr/>
        </p:nvSpPr>
        <p:spPr>
          <a:xfrm>
            <a:off x="4108434" y="7170157"/>
            <a:ext cx="1941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Пастдаргамский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район</a:t>
            </a:r>
            <a:r>
              <a:rPr lang="en-US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,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/>
            </a:r>
            <a:br>
              <a:rPr lang="en-US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МСГ</a:t>
            </a:r>
            <a:r>
              <a:rPr lang="en-US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“</a:t>
            </a:r>
            <a:r>
              <a:rPr lang="ru-RU" sz="11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Дўслик</a:t>
            </a:r>
            <a:r>
              <a:rPr lang="en-US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”,</a:t>
            </a:r>
            <a:br>
              <a:rPr lang="en-US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“</a:t>
            </a:r>
            <a:r>
              <a:rPr lang="uz-Cyrl-UZ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Ургут</a:t>
            </a:r>
            <a:r>
              <a:rPr lang="en-US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”</a:t>
            </a:r>
            <a:r>
              <a:rPr lang="uz-Cyrl-UZ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СЭЗ</a:t>
            </a:r>
            <a:endParaRPr lang="ru-RU" sz="11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C7AF03-9FCB-6403-E4F7-5658ED80E93F}"/>
              </a:ext>
            </a:extLst>
          </p:cNvPr>
          <p:cNvSpPr txBox="1"/>
          <p:nvPr/>
        </p:nvSpPr>
        <p:spPr>
          <a:xfrm>
            <a:off x="1761490" y="407500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C37394-82E6-8747-9DD7-16B1B4830DDD}"/>
              </a:ext>
            </a:extLst>
          </p:cNvPr>
          <p:cNvSpPr txBox="1"/>
          <p:nvPr/>
        </p:nvSpPr>
        <p:spPr>
          <a:xfrm>
            <a:off x="1761490" y="543656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636F5FC-0724-BAD8-88F3-A91E0C1C2217}"/>
              </a:ext>
            </a:extLst>
          </p:cNvPr>
          <p:cNvSpPr txBox="1"/>
          <p:nvPr/>
        </p:nvSpPr>
        <p:spPr>
          <a:xfrm>
            <a:off x="4132871" y="361376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$8,8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035107E-8478-0E20-8B3E-9FAA768829CE}"/>
              </a:ext>
            </a:extLst>
          </p:cNvPr>
          <p:cNvSpPr txBox="1"/>
          <p:nvPr/>
        </p:nvSpPr>
        <p:spPr>
          <a:xfrm>
            <a:off x="4132871" y="4120952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$1,1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23169F-ABBF-7A21-F631-C7F89E8E3DC5}"/>
              </a:ext>
            </a:extLst>
          </p:cNvPr>
          <p:cNvSpPr txBox="1"/>
          <p:nvPr/>
        </p:nvSpPr>
        <p:spPr>
          <a:xfrm>
            <a:off x="1761490" y="345552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77A0C49-23EE-87F6-AF2E-960B5E83F864}"/>
              </a:ext>
            </a:extLst>
          </p:cNvPr>
          <p:cNvSpPr txBox="1"/>
          <p:nvPr/>
        </p:nvSpPr>
        <p:spPr>
          <a:xfrm>
            <a:off x="1761490" y="5799758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63FE038-1483-56E8-B672-E18EF726144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85191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498964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589547" y="582266"/>
            <a:ext cx="5690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109. ПРОИЗВОДСТВО ЗАРЯДНЫХ УСТРОЙСТВ ДЛЯ ЭЛЕКТРОМОБИЛЕЙ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324100"/>
            <a:ext cx="5194300" cy="648335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19453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164912" y="819453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0,5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189118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468918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74677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95814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164912" y="6891515"/>
            <a:ext cx="168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Джиззакская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51315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44050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164912" y="647551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120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433635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164912" y="600836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2,4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164912" y="557626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,6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69431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70943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164912" y="4709432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0,0 </a:t>
            </a:r>
            <a:r>
              <a:rPr lang="ru-RU" sz="1200" dirty="0" err="1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шт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702600"/>
            <a:ext cx="290663" cy="29066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164912" y="427733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70498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164912" y="375972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752895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15099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164912" y="515099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34702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25848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164912" y="325848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25848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661233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164912" y="2499650"/>
            <a:ext cx="183583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электрических зарядных устройств</a:t>
            </a:r>
            <a:endParaRPr lang="ru-RU" sz="10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54401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07256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61388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21293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67468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5314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798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4722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2769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6581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32747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811868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7B6CB48-FC32-A4F9-3883-3FABE022363A}"/>
              </a:ext>
            </a:extLst>
          </p:cNvPr>
          <p:cNvSpPr txBox="1"/>
          <p:nvPr/>
        </p:nvSpPr>
        <p:spPr>
          <a:xfrm>
            <a:off x="4164912" y="7336322"/>
            <a:ext cx="1772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Ш. 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Рашидовский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район </a:t>
            </a:r>
          </a:p>
          <a:p>
            <a:r>
              <a:rPr lang="ru-RU" sz="120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МСГ</a:t>
            </a:r>
            <a:r>
              <a:rPr lang="en-US" sz="120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“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Янги 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ҳаёт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”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D0482BE-0553-8D95-45D6-2A27DD06CB6E}"/>
              </a:ext>
            </a:extLst>
          </p:cNvPr>
          <p:cNvSpPr txBox="1"/>
          <p:nvPr/>
        </p:nvSpPr>
        <p:spPr>
          <a:xfrm>
            <a:off x="1771650" y="421470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145BB1-904A-53D9-ED0F-74EBE99CDDCA}"/>
              </a:ext>
            </a:extLst>
          </p:cNvPr>
          <p:cNvSpPr txBox="1"/>
          <p:nvPr/>
        </p:nvSpPr>
        <p:spPr>
          <a:xfrm>
            <a:off x="1771650" y="557626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9E65028-E455-0626-D4D6-85DC853D6220}"/>
              </a:ext>
            </a:extLst>
          </p:cNvPr>
          <p:cNvSpPr txBox="1"/>
          <p:nvPr/>
        </p:nvSpPr>
        <p:spPr>
          <a:xfrm>
            <a:off x="4164912" y="3749526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DE0076-579B-1A7A-FDF5-E4D5C80BB5DF}"/>
              </a:ext>
            </a:extLst>
          </p:cNvPr>
          <p:cNvSpPr txBox="1"/>
          <p:nvPr/>
        </p:nvSpPr>
        <p:spPr>
          <a:xfrm>
            <a:off x="4164912" y="4266686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D67AF3B-8A0B-1B3E-90B1-C09DAEF44B9B}"/>
              </a:ext>
            </a:extLst>
          </p:cNvPr>
          <p:cNvSpPr txBox="1"/>
          <p:nvPr/>
        </p:nvSpPr>
        <p:spPr>
          <a:xfrm>
            <a:off x="1748964" y="365785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323E4C0-FF48-12E7-1641-F30579E40954}"/>
              </a:ext>
            </a:extLst>
          </p:cNvPr>
          <p:cNvSpPr txBox="1"/>
          <p:nvPr/>
        </p:nvSpPr>
        <p:spPr>
          <a:xfrm>
            <a:off x="1771650" y="591385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FB28707-1A89-D3C5-DFB1-5EBA91B54D1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99928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1591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69333" y="786968"/>
            <a:ext cx="5486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8. ОРГАНИЗАЦИЯ ПРОИЗВОДСТВА БОПП-ПЛЕНКИ ДЛЯ ТОВАРОВ НАРОДНОГО ПОТРЕБЛЕНИЯ 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Джиззакская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50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60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19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$8,4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96662" y="458890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30,0 тыс.тонн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219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49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$70,0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843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64233" y="2501518"/>
            <a:ext cx="154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</a:t>
            </a:r>
            <a:r>
              <a:rPr lang="ru-RU" sz="1200" dirty="0" err="1">
                <a:solidFill>
                  <a:srgbClr val="0070C0"/>
                </a:solidFill>
                <a:latin typeface="Montserrat SemiBold" panose="00000700000000000000" pitchFamily="50" charset="-52"/>
              </a:rPr>
              <a:t>Бопп</a:t>
            </a:r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-пленки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5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9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57916" y="7370881"/>
            <a:ext cx="17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МЭЗ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Жиззах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39620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460542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1C3F6A3-FA8C-B661-39B5-0B32A926D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65"/>
            <a:ext cx="6858000" cy="9704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0341A3C-9BA0-6452-B805-C0BC88680D8D}"/>
              </a:ext>
            </a:extLst>
          </p:cNvPr>
          <p:cNvSpPr txBox="1"/>
          <p:nvPr/>
        </p:nvSpPr>
        <p:spPr>
          <a:xfrm>
            <a:off x="1479665" y="4466705"/>
            <a:ext cx="3940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Montserrat SemiBold" panose="00000700000000000000" pitchFamily="50" charset="-52"/>
              </a:rPr>
              <a:t>КОЖЕВЕННО-ОБУВНАЯ ПРОМЫШЛЕННОСТЬ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88232110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525832" y="463131"/>
            <a:ext cx="58063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110. ПРОИЗВОДСТВО ОБОРУДОВАНИЕ И КОМПОНЕНТЫ ДЛЯ ОБУВНОЙ ПРОМЫШЛЕННОСТИ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(оборудование для прессов и ножей, прокладок)</a:t>
            </a:r>
            <a:endParaRPr lang="ru-RU" sz="2000" dirty="0">
              <a:solidFill>
                <a:srgbClr val="0070C0"/>
              </a:solidFill>
              <a:latin typeface="Montserrat SemiBold" panose="00000700000000000000" pitchFamily="50" charset="-52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576830"/>
            <a:ext cx="5194300" cy="619513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173617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72610" y="829887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255884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563994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669753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705322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72610" y="6960890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Хорезмская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7046391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53558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72610" y="653558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234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528711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72610" y="610344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$8,6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72610" y="56713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664507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80450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72610" y="4804508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100 т</a:t>
            </a:r>
            <a:r>
              <a:rPr lang="ru-RU" sz="1200" dirty="0" err="1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ыс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шт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797676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372406"/>
            <a:ext cx="254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</a:t>
            </a:r>
            <a:b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  <a:p>
            <a:endParaRPr lang="ru-RU" sz="1200" b="1" dirty="0">
              <a:latin typeface="Montserrat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365574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72610" y="385480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847971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246069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72610" y="5246069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$14,4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229778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34103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72610" y="334103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$48,0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34103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891822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72610" y="2783474"/>
            <a:ext cx="166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оборудования и комплектующих</a:t>
            </a:r>
            <a:endParaRPr lang="ru-RU" sz="7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908936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2880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68355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32089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77633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14821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57493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604229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48425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9608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42255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809311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9C2CF2C-DF05-613C-C6DF-1A89CA6FF170}"/>
              </a:ext>
            </a:extLst>
          </p:cNvPr>
          <p:cNvSpPr txBox="1"/>
          <p:nvPr/>
        </p:nvSpPr>
        <p:spPr>
          <a:xfrm>
            <a:off x="4372610" y="3923861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$33,6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E1905D-45A7-0E27-C6BC-8E8D406DA894}"/>
              </a:ext>
            </a:extLst>
          </p:cNvPr>
          <p:cNvSpPr txBox="1"/>
          <p:nvPr/>
        </p:nvSpPr>
        <p:spPr>
          <a:xfrm>
            <a:off x="4372610" y="4368225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45B3FBF-F431-5C4C-7B42-5EA09CC556D2}"/>
              </a:ext>
            </a:extLst>
          </p:cNvPr>
          <p:cNvSpPr txBox="1"/>
          <p:nvPr/>
        </p:nvSpPr>
        <p:spPr>
          <a:xfrm>
            <a:off x="4358153" y="7542579"/>
            <a:ext cx="168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Кошкупырский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район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6E8496F-D6E7-0140-6DC4-72020E618755}"/>
              </a:ext>
            </a:extLst>
          </p:cNvPr>
          <p:cNvSpPr txBox="1"/>
          <p:nvPr/>
        </p:nvSpPr>
        <p:spPr>
          <a:xfrm>
            <a:off x="1771650" y="56713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C2A8B52-6ED4-0F97-817B-DA0B8F758A4F}"/>
              </a:ext>
            </a:extLst>
          </p:cNvPr>
          <p:cNvSpPr txBox="1"/>
          <p:nvPr/>
        </p:nvSpPr>
        <p:spPr>
          <a:xfrm>
            <a:off x="1761490" y="3677775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</a:t>
            </a:r>
            <a:endParaRPr lang="en-US" sz="1200" b="1" dirty="0">
              <a:effectLst/>
              <a:latin typeface="Montserrat SemiBold" panose="000007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559BFAA-B820-D233-DFAC-65E0E3B3CF4B}"/>
              </a:ext>
            </a:extLst>
          </p:cNvPr>
          <p:cNvSpPr txBox="1"/>
          <p:nvPr/>
        </p:nvSpPr>
        <p:spPr>
          <a:xfrm>
            <a:off x="1771650" y="604035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253E146-A0DF-BF5D-8677-DA568B9AA74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1040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753597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826770" y="732015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111. ПРОИЗВОДСТВО ИСКУССТВЕННОЙ КОЖИ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387600"/>
            <a:ext cx="5194300" cy="648970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61490" y="817143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184015" y="817143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166015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177836" y="7373756"/>
            <a:ext cx="1937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Канлыкульский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район, </a:t>
            </a:r>
            <a:b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МФО «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Канлыколь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61490" y="7462568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68327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61490" y="695179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184015" y="6885778"/>
            <a:ext cx="173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Республика Каракалпакстан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44965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61490" y="643415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184015" y="643415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377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427285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184015" y="600201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$7,0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184015" y="556991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$4,7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63081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61490" y="470308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184015" y="4703082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15 млн. </a:t>
            </a:r>
            <a:r>
              <a:rPr lang="ru-RU" sz="1200" dirty="0" err="1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п.м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96250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61490" y="4173383"/>
            <a:ext cx="242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  <a:p>
            <a:endParaRPr lang="ru-RU" sz="1200" b="1" dirty="0">
              <a:latin typeface="Montserrat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64148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26890" y="375337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746545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61490" y="514464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184015" y="514464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$11,7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28352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61490" y="325213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184015" y="325213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$39,0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25213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61490" y="2719367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184650" y="2544664"/>
            <a:ext cx="146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искусственной кожи</a:t>
            </a:r>
            <a:endParaRPr lang="ru-RU" sz="1200" b="1" dirty="0">
              <a:solidFill>
                <a:srgbClr val="0070C0"/>
              </a:solidFill>
              <a:latin typeface="Montserrat SemiBold" panose="000007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736481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1991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59465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21946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9975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467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7351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408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828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5946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32112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99168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3270181-3D55-E506-B5BB-41C9290B9FF4}"/>
              </a:ext>
            </a:extLst>
          </p:cNvPr>
          <p:cNvSpPr txBox="1"/>
          <p:nvPr/>
        </p:nvSpPr>
        <p:spPr>
          <a:xfrm>
            <a:off x="4184015" y="3699681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$27,3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4535579-CA92-951A-0042-62332AEE0863}"/>
              </a:ext>
            </a:extLst>
          </p:cNvPr>
          <p:cNvSpPr txBox="1"/>
          <p:nvPr/>
        </p:nvSpPr>
        <p:spPr>
          <a:xfrm>
            <a:off x="4184015" y="4255077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$3,3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8D8D4E7-0065-B81A-6368-EA306416A524}"/>
              </a:ext>
            </a:extLst>
          </p:cNvPr>
          <p:cNvSpPr txBox="1"/>
          <p:nvPr/>
        </p:nvSpPr>
        <p:spPr>
          <a:xfrm>
            <a:off x="1761490" y="556991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450BA92-6D67-FCED-9511-9EB88AE2F76D}"/>
              </a:ext>
            </a:extLst>
          </p:cNvPr>
          <p:cNvSpPr txBox="1"/>
          <p:nvPr/>
        </p:nvSpPr>
        <p:spPr>
          <a:xfrm>
            <a:off x="1761490" y="3588875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</a:t>
            </a:r>
            <a:endParaRPr lang="en-US" sz="1200" b="1" dirty="0">
              <a:effectLst/>
              <a:latin typeface="Montserrat SemiBold" panose="000007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5401BEA-3D5C-68A3-69DF-2F44C160D761}"/>
              </a:ext>
            </a:extLst>
          </p:cNvPr>
          <p:cNvSpPr txBox="1"/>
          <p:nvPr/>
        </p:nvSpPr>
        <p:spPr>
          <a:xfrm>
            <a:off x="1761490" y="592971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4299EFD-D87D-18C2-03AB-4079EFFDFD5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0151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865573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788" y="-30597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813165" y="606428"/>
            <a:ext cx="519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112. ПРОИЗВОДСТВО ТКАНЕЙ ИЗ МИКРОВОЛОКНА НА ОСНОВЕ ПОЛИУРЕТАНА И ПОЛИАМИДА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92350"/>
            <a:ext cx="5194300" cy="644525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09996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12955" y="809996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094549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381967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457746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88829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12955" y="6813389"/>
            <a:ext cx="174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Хорезмская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881465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7065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12955" y="637065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104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63785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12955" y="593851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$3,6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12955" y="550641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$2,4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99581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63958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49466" y="4651979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 кв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 дм.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32750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122136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  <a:p>
            <a:endParaRPr lang="ru-RU" sz="1200" b="1" dirty="0">
              <a:latin typeface="Montserrat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00648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72610" y="368987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83045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8114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12955" y="508114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64852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18863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12955" y="318863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8863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663985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49466" y="2489299"/>
            <a:ext cx="166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тканей из микрофибры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81099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1356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54403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5596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3625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832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1001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773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193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9596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25762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92818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00D70E-08DD-2EF9-D6B4-BA0676098637}"/>
              </a:ext>
            </a:extLst>
          </p:cNvPr>
          <p:cNvSpPr txBox="1"/>
          <p:nvPr/>
        </p:nvSpPr>
        <p:spPr>
          <a:xfrm>
            <a:off x="4249466" y="368601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$14,0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30A8B6F-6E3E-794B-087D-41183F7B7749}"/>
              </a:ext>
            </a:extLst>
          </p:cNvPr>
          <p:cNvSpPr txBox="1"/>
          <p:nvPr/>
        </p:nvSpPr>
        <p:spPr>
          <a:xfrm>
            <a:off x="4251172" y="421032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$1,7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B18CD9-F0FC-A195-4953-5A0F5ABE471E}"/>
              </a:ext>
            </a:extLst>
          </p:cNvPr>
          <p:cNvSpPr txBox="1"/>
          <p:nvPr/>
        </p:nvSpPr>
        <p:spPr>
          <a:xfrm>
            <a:off x="4212955" y="7321007"/>
            <a:ext cx="174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Хазораспский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район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МПЗ 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Хазорасп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2C4CC3-875F-797F-015F-F44E6E61AF12}"/>
              </a:ext>
            </a:extLst>
          </p:cNvPr>
          <p:cNvSpPr txBox="1"/>
          <p:nvPr/>
        </p:nvSpPr>
        <p:spPr>
          <a:xfrm>
            <a:off x="1795714" y="550641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35DF146-AB9B-24CE-4930-86FE16BB6696}"/>
              </a:ext>
            </a:extLst>
          </p:cNvPr>
          <p:cNvSpPr txBox="1"/>
          <p:nvPr/>
        </p:nvSpPr>
        <p:spPr>
          <a:xfrm>
            <a:off x="1761490" y="3525375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</a:t>
            </a:r>
            <a:endParaRPr lang="en-US" sz="1200" b="1" dirty="0">
              <a:effectLst/>
              <a:latin typeface="Montserrat SemiBold" panose="000007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B9D01A7-4D7C-81A1-CDA4-1A04F3FA9572}"/>
              </a:ext>
            </a:extLst>
          </p:cNvPr>
          <p:cNvSpPr txBox="1"/>
          <p:nvPr/>
        </p:nvSpPr>
        <p:spPr>
          <a:xfrm>
            <a:off x="1771650" y="586621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0CE552B-592D-5E99-78F3-8EA02AE8BBD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951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791469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66" y="7874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1047750" y="520669"/>
            <a:ext cx="519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113. ПРОИЗВОДСТВО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ИСКУССТВЕННО ВЫРАЩЕННОЙ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 КОЖЕВЕННОЙ ТКАНИ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16150"/>
            <a:ext cx="5194300" cy="635000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794138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22750" y="794138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7935969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61490" y="7259368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65127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61490" y="674859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22750" y="6656264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Хорезмская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41765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61490" y="623095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22750" y="623095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59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224085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22750" y="579881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$3,1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22750" y="536671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359881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61490" y="449988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22750" y="4499882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 млн. кв. дм.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493050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61490" y="3982436"/>
            <a:ext cx="2397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060948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46575" y="355017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43345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61490" y="494144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22750" y="494144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$5,1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925152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61490" y="304893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22750" y="304893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$17,0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4893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61490" y="251014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36452" y="2357446"/>
            <a:ext cx="152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кожаных тканей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03316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9451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40433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033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39655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8435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27031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7376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1796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255887" y="665626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11792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78848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40F520D-6C3E-7D43-52F6-98772E45C108}"/>
              </a:ext>
            </a:extLst>
          </p:cNvPr>
          <p:cNvSpPr txBox="1"/>
          <p:nvPr/>
        </p:nvSpPr>
        <p:spPr>
          <a:xfrm>
            <a:off x="4184650" y="7161946"/>
            <a:ext cx="1662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Хазораспский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район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МПЗ 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Хазорасп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DFE6BD-4D3D-176A-2CAA-FD5A0EB58B3D}"/>
              </a:ext>
            </a:extLst>
          </p:cNvPr>
          <p:cNvSpPr txBox="1"/>
          <p:nvPr/>
        </p:nvSpPr>
        <p:spPr>
          <a:xfrm>
            <a:off x="4222750" y="3571480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$11,9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FA21D37-2AB7-617B-67A8-CA0B71710B0D}"/>
              </a:ext>
            </a:extLst>
          </p:cNvPr>
          <p:cNvSpPr txBox="1"/>
          <p:nvPr/>
        </p:nvSpPr>
        <p:spPr>
          <a:xfrm>
            <a:off x="4222750" y="4043948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$1,4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981CF40-AF72-AAC9-3BAB-8A56E16C2976}"/>
              </a:ext>
            </a:extLst>
          </p:cNvPr>
          <p:cNvSpPr txBox="1"/>
          <p:nvPr/>
        </p:nvSpPr>
        <p:spPr>
          <a:xfrm>
            <a:off x="1761490" y="538012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31A7B49-84DA-097A-BFF9-D80876150A8D}"/>
              </a:ext>
            </a:extLst>
          </p:cNvPr>
          <p:cNvSpPr txBox="1"/>
          <p:nvPr/>
        </p:nvSpPr>
        <p:spPr>
          <a:xfrm>
            <a:off x="1761490" y="3385675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</a:t>
            </a:r>
            <a:endParaRPr lang="en-US" sz="1200" b="1" dirty="0">
              <a:effectLst/>
              <a:latin typeface="Montserrat SemiBold" panose="000007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B879439-1EBC-BB46-2605-5B044182A10D}"/>
              </a:ext>
            </a:extLst>
          </p:cNvPr>
          <p:cNvSpPr txBox="1"/>
          <p:nvPr/>
        </p:nvSpPr>
        <p:spPr>
          <a:xfrm>
            <a:off x="1761490" y="572651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F15EC9A-CA8C-4F1F-1673-3A3CC0D1D61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119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307274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788" y="-30597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831850" y="572006"/>
            <a:ext cx="519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114. ПРОИЗВОДСТВО ПРЕСС-ФОРМ ДЛЯ ИЗГОТОВЛЕНИЯ ПОДОШВ ОБУВИ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86000"/>
            <a:ext cx="5194300" cy="6390014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61490" y="807389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72610" y="807389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068480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61490" y="7405418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11177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61490" y="689464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72610" y="6819739"/>
            <a:ext cx="174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Ферганская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887815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61490" y="637700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72610" y="637700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91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70135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72610" y="594486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$2,7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72610" y="551276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05931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61490" y="464593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72610" y="4658329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200 т</a:t>
            </a:r>
            <a:r>
              <a:rPr lang="ru-RU" sz="1200" dirty="0" err="1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ыс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шт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39100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61490" y="4140678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06998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72610" y="369622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89395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61490" y="508749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72610" y="508749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$4,51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71202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61490" y="319498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72610" y="319498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$15,0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9498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61490" y="2637325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72610" y="2373686"/>
            <a:ext cx="1625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пресс-форм для изготовления подошв обуви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54439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12386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55038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4943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4260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8964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163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8372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2568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0231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26397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93453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00D70E-08DD-2EF9-D6B4-BA0676098637}"/>
              </a:ext>
            </a:extLst>
          </p:cNvPr>
          <p:cNvSpPr txBox="1"/>
          <p:nvPr/>
        </p:nvSpPr>
        <p:spPr>
          <a:xfrm>
            <a:off x="4372610" y="369236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$10,5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30A8B6F-6E3E-794B-087D-41183F7B7749}"/>
              </a:ext>
            </a:extLst>
          </p:cNvPr>
          <p:cNvSpPr txBox="1"/>
          <p:nvPr/>
        </p:nvSpPr>
        <p:spPr>
          <a:xfrm>
            <a:off x="4372610" y="421667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$1,3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B18CD9-F0FC-A195-4953-5A0F5ABE471E}"/>
              </a:ext>
            </a:extLst>
          </p:cNvPr>
          <p:cNvSpPr txBox="1"/>
          <p:nvPr/>
        </p:nvSpPr>
        <p:spPr>
          <a:xfrm>
            <a:off x="4372610" y="7303108"/>
            <a:ext cx="1833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Учкоприкский</a:t>
            </a:r>
            <a:r>
              <a:rPr lang="ru-RU" sz="1000" dirty="0">
                <a:solidFill>
                  <a:srgbClr val="0070C0"/>
                </a:solidFill>
                <a:latin typeface="Montserrat Black" panose="00000A00000000000000" pitchFamily="50" charset="-52"/>
              </a:rPr>
              <a:t> район, МФО "</a:t>
            </a:r>
            <a:r>
              <a:rPr lang="ru-RU" sz="100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Таджий</a:t>
            </a:r>
            <a:r>
              <a:rPr lang="ru-RU" sz="1000" dirty="0">
                <a:solidFill>
                  <a:srgbClr val="0070C0"/>
                </a:solidFill>
                <a:latin typeface="Montserrat Black" panose="00000A00000000000000" pitchFamily="50" charset="-52"/>
              </a:rPr>
              <a:t>", </a:t>
            </a:r>
            <a:br>
              <a:rPr lang="ru-RU" sz="10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ru-RU" sz="1000" dirty="0">
                <a:solidFill>
                  <a:srgbClr val="0070C0"/>
                </a:solidFill>
                <a:latin typeface="Montserrat Black" panose="00000A00000000000000" pitchFamily="50" charset="-52"/>
              </a:rPr>
              <a:t>СЭЗ "Коканд"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2C4CC3-875F-797F-015F-F44E6E61AF12}"/>
              </a:ext>
            </a:extLst>
          </p:cNvPr>
          <p:cNvSpPr txBox="1"/>
          <p:nvPr/>
        </p:nvSpPr>
        <p:spPr>
          <a:xfrm>
            <a:off x="1761490" y="551276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206843B-A322-C23E-A7D6-4AEBAF184508}"/>
              </a:ext>
            </a:extLst>
          </p:cNvPr>
          <p:cNvSpPr txBox="1"/>
          <p:nvPr/>
        </p:nvSpPr>
        <p:spPr>
          <a:xfrm>
            <a:off x="1761490" y="3531725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</a:t>
            </a:r>
            <a:endParaRPr lang="en-US" sz="1200" b="1" dirty="0">
              <a:effectLst/>
              <a:latin typeface="Montserrat SemiBold" panose="000007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9E494E4-9958-ECC3-ABE7-F03BEFD79B57}"/>
              </a:ext>
            </a:extLst>
          </p:cNvPr>
          <p:cNvSpPr txBox="1"/>
          <p:nvPr/>
        </p:nvSpPr>
        <p:spPr>
          <a:xfrm>
            <a:off x="1761490" y="587256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AC15B7F-C250-A719-0681-E7FB79FA75F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95799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310307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66" y="7874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1047750" y="520669"/>
            <a:ext cx="519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115. ПРОИЗВОДСТВО ХИМИЧЕСКИХ ДУБИЛЬНЫХ ВЕЩЕСТВ ИЗ ВАТНОГО ТАМПОНА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73300"/>
            <a:ext cx="5194300" cy="643255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08235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72610" y="808235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076941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373494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479253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86272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72610" y="6770390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Джизакская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855891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4508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72610" y="634508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59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38211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72610" y="591294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$2,3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72610" y="54808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74007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61400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72610" y="4671285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 тыс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07176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49" y="4084370"/>
            <a:ext cx="2397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75074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72610" y="366430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57471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55569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72610" y="5055569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$3,9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39278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15053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72610" y="315053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$13,0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5053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7989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43400" y="2448883"/>
            <a:ext cx="17614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химических дубильных веществ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97012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0975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50593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1751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1067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5771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8443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5179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9375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703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23205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95341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40F520D-6C3E-7D43-52F6-98772E45C108}"/>
              </a:ext>
            </a:extLst>
          </p:cNvPr>
          <p:cNvSpPr txBox="1"/>
          <p:nvPr/>
        </p:nvSpPr>
        <p:spPr>
          <a:xfrm>
            <a:off x="4346575" y="7314234"/>
            <a:ext cx="15906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05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Зафарабадский район, </a:t>
            </a:r>
            <a:br>
              <a:rPr lang="uz-Cyrl-UZ" sz="105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</a:br>
            <a:r>
              <a:rPr lang="uz-Cyrl-UZ" sz="105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МФО 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«</a:t>
            </a:r>
            <a:r>
              <a:rPr lang="uz-Cyrl-UZ" sz="105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Темирязев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</a:t>
            </a:r>
            <a:endParaRPr lang="ru-RU" sz="105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DFE6BD-4D3D-176A-2CAA-FD5A0EB58B3D}"/>
              </a:ext>
            </a:extLst>
          </p:cNvPr>
          <p:cNvSpPr txBox="1"/>
          <p:nvPr/>
        </p:nvSpPr>
        <p:spPr>
          <a:xfrm>
            <a:off x="4372610" y="368560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$9,1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FA21D37-2AB7-617B-67A8-CA0B71710B0D}"/>
              </a:ext>
            </a:extLst>
          </p:cNvPr>
          <p:cNvSpPr txBox="1"/>
          <p:nvPr/>
        </p:nvSpPr>
        <p:spPr>
          <a:xfrm>
            <a:off x="4346575" y="4158074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$1,1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981CF40-AF72-AAC9-3BAB-8A56E16C2976}"/>
              </a:ext>
            </a:extLst>
          </p:cNvPr>
          <p:cNvSpPr txBox="1"/>
          <p:nvPr/>
        </p:nvSpPr>
        <p:spPr>
          <a:xfrm>
            <a:off x="1771650" y="549424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081E979-09AC-A58C-2687-63CAE5ABBBF7}"/>
              </a:ext>
            </a:extLst>
          </p:cNvPr>
          <p:cNvSpPr txBox="1"/>
          <p:nvPr/>
        </p:nvSpPr>
        <p:spPr>
          <a:xfrm>
            <a:off x="1761490" y="3487275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</a:t>
            </a:r>
            <a:endParaRPr lang="en-US" sz="1200" b="1" dirty="0">
              <a:effectLst/>
              <a:latin typeface="Montserrat SemiBold" panose="000007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8C68722-B001-2EFE-80FF-E9A342C300D7}"/>
              </a:ext>
            </a:extLst>
          </p:cNvPr>
          <p:cNvSpPr txBox="1"/>
          <p:nvPr/>
        </p:nvSpPr>
        <p:spPr>
          <a:xfrm>
            <a:off x="1771650" y="584716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8A017FC-DEAC-5F64-081B-58A6EC2ABD8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9135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338311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4689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589548" y="491376"/>
            <a:ext cx="5678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116. ПРОИЗВОДСТВО ПОВЕРХНОСТНО-АКТИВНЫХ ВЕЩЕСТВ (ПВА), ИСПОЛЬЗУЕМЫХ В ПРОЦЕССАХ ОБРАБОТКИ КОЖИ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368550"/>
            <a:ext cx="5194300" cy="643890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61490" y="8129242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46575" y="812924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123827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61490" y="7443344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49103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61490" y="693257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46575" y="6840240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Бухарская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25741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61490" y="641493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46575" y="641493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46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408061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46575" y="59827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$2,3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46575" y="555068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$1,5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43857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61490" y="468385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46575" y="4683858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12 тыс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77026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61490" y="4154220"/>
            <a:ext cx="2397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44924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46575" y="373415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727321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61490" y="5125419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46575" y="5125419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09128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61490" y="322038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46575" y="322038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$12,5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22038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61490" y="269465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46575" y="2428626"/>
            <a:ext cx="1590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поверхностно-активных веществ (ПВА) 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87827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12936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57578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8736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8052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2756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5428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216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6360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4024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30190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97246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40F520D-6C3E-7D43-52F6-98772E45C108}"/>
              </a:ext>
            </a:extLst>
          </p:cNvPr>
          <p:cNvSpPr txBox="1"/>
          <p:nvPr/>
        </p:nvSpPr>
        <p:spPr>
          <a:xfrm>
            <a:off x="4346575" y="7412831"/>
            <a:ext cx="16271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05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Бухарский район, МПЗ 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«</a:t>
            </a:r>
            <a:r>
              <a:rPr lang="uz-Cyrl-UZ" sz="105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Новметан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</a:t>
            </a:r>
            <a:endParaRPr lang="ru-RU" sz="105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DFE6BD-4D3D-176A-2CAA-FD5A0EB58B3D}"/>
              </a:ext>
            </a:extLst>
          </p:cNvPr>
          <p:cNvSpPr txBox="1"/>
          <p:nvPr/>
        </p:nvSpPr>
        <p:spPr>
          <a:xfrm>
            <a:off x="4346575" y="375545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$8,8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FA21D37-2AB7-617B-67A8-CA0B71710B0D}"/>
              </a:ext>
            </a:extLst>
          </p:cNvPr>
          <p:cNvSpPr txBox="1"/>
          <p:nvPr/>
        </p:nvSpPr>
        <p:spPr>
          <a:xfrm>
            <a:off x="4346575" y="4227924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$1,1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981CF40-AF72-AAC9-3BAB-8A56E16C2976}"/>
              </a:ext>
            </a:extLst>
          </p:cNvPr>
          <p:cNvSpPr txBox="1"/>
          <p:nvPr/>
        </p:nvSpPr>
        <p:spPr>
          <a:xfrm>
            <a:off x="1761490" y="556409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90459CA-30E7-947B-7B38-38A901FC9AF4}"/>
              </a:ext>
            </a:extLst>
          </p:cNvPr>
          <p:cNvSpPr txBox="1"/>
          <p:nvPr/>
        </p:nvSpPr>
        <p:spPr>
          <a:xfrm>
            <a:off x="1761490" y="3557125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</a:t>
            </a:r>
            <a:endParaRPr lang="en-US" sz="1200" b="1" dirty="0">
              <a:effectLst/>
              <a:latin typeface="Montserrat SemiBold" panose="000007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4ABD033-EE83-2AED-5444-4559E2281439}"/>
              </a:ext>
            </a:extLst>
          </p:cNvPr>
          <p:cNvSpPr txBox="1"/>
          <p:nvPr/>
        </p:nvSpPr>
        <p:spPr>
          <a:xfrm>
            <a:off x="1761490" y="589796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B4B123A-F90A-7C9A-953F-F164020CBCB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98339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188099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831850" y="463695"/>
            <a:ext cx="519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117. ПЕРЕРАБОТКА КОЖЕВЕННЫХ ОТХОДОВ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23860"/>
            <a:ext cx="5194300" cy="6467689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03241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72610" y="803241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027001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53018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58777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4224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72610" y="6610398"/>
            <a:ext cx="174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Ферганская</a:t>
            </a:r>
          </a:p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35415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22460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72610" y="622460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104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217735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72610" y="579246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$2,2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72610" y="536036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$1,4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353531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49353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72610" y="4493532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486700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396389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054598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72610" y="354382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36995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493509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72610" y="493509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$3,6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918802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4258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72610" y="304258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$12,0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4258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39627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72610" y="2358617"/>
            <a:ext cx="15468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Переработка кожевенных отходов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3279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98958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8510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399703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39020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83724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2639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73132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17328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57911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11157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8318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00D70E-08DD-2EF9-D6B4-BA0676098637}"/>
              </a:ext>
            </a:extLst>
          </p:cNvPr>
          <p:cNvSpPr txBox="1"/>
          <p:nvPr/>
        </p:nvSpPr>
        <p:spPr>
          <a:xfrm>
            <a:off x="4372610" y="353996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$10,5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30A8B6F-6E3E-794B-087D-41183F7B7749}"/>
              </a:ext>
            </a:extLst>
          </p:cNvPr>
          <p:cNvSpPr txBox="1"/>
          <p:nvPr/>
        </p:nvSpPr>
        <p:spPr>
          <a:xfrm>
            <a:off x="4372610" y="406427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$1,3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B18CD9-F0FC-A195-4953-5A0F5ABE471E}"/>
              </a:ext>
            </a:extLst>
          </p:cNvPr>
          <p:cNvSpPr txBox="1"/>
          <p:nvPr/>
        </p:nvSpPr>
        <p:spPr>
          <a:xfrm>
            <a:off x="4372609" y="7153860"/>
            <a:ext cx="2077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Ахангаранский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район, </a:t>
            </a:r>
            <a:b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МПЗ по производстве кожевенно-обувных изделий</a:t>
            </a:r>
            <a:endParaRPr lang="ru-RU" sz="1100" dirty="0">
              <a:solidFill>
                <a:srgbClr val="0070C0"/>
              </a:solidFill>
              <a:latin typeface="Montserrat Black" panose="00000A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2C4CC3-875F-797F-015F-F44E6E61AF12}"/>
              </a:ext>
            </a:extLst>
          </p:cNvPr>
          <p:cNvSpPr txBox="1"/>
          <p:nvPr/>
        </p:nvSpPr>
        <p:spPr>
          <a:xfrm>
            <a:off x="1795714" y="536036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ECD0A7B-C54C-1489-6670-BC137C90D509}"/>
              </a:ext>
            </a:extLst>
          </p:cNvPr>
          <p:cNvSpPr txBox="1"/>
          <p:nvPr/>
        </p:nvSpPr>
        <p:spPr>
          <a:xfrm>
            <a:off x="1761490" y="3379325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</a:t>
            </a:r>
            <a:endParaRPr lang="en-US" sz="1200" b="1" dirty="0">
              <a:effectLst/>
              <a:latin typeface="Montserrat SemiBold" panose="000007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518FDAD-B82C-1367-A66E-D59CFA630CD1}"/>
              </a:ext>
            </a:extLst>
          </p:cNvPr>
          <p:cNvSpPr txBox="1"/>
          <p:nvPr/>
        </p:nvSpPr>
        <p:spPr>
          <a:xfrm>
            <a:off x="1771650" y="572016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93948CC-9321-27FB-CD07-6E76E1DB26B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0559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264666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1047750" y="664300"/>
            <a:ext cx="519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118. ПРОИЗВОДСТВО ХИМИЧЕСКИХ ДУБИЛЬНЫХ ВЕЩЕСТВ, НЕ СОДЕРЖАЩИХ ХРОМА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095500"/>
            <a:ext cx="5194300" cy="655320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61490" y="795166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13224" y="795166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7946246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61490" y="7271894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77653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61490" y="676112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13224" y="6668790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Хорезмская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54291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61490" y="624348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13224" y="624348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150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236611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13224" y="581134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13224" y="53792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$1,3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372407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61490" y="451240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13224" y="4512408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2,5 тыс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05576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61490" y="3994962"/>
            <a:ext cx="2397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073474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213224" y="356270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55871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61490" y="4953969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13224" y="4953969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$3,3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937678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61490" y="304893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13224" y="304893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$11,0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4893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61490" y="2474931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13224" y="2198527"/>
            <a:ext cx="1724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химических дубильных веществ, не содержащих хрома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468099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96737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40433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1591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0907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85611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28283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75019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19215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6687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13045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="" xmlns:a16="http://schemas.microsoft.com/office/drawing/2014/main" id="{41F205C7-CF6A-FD7D-77B9-7BB3A2DD7025}"/>
              </a:ext>
            </a:extLst>
          </p:cNvPr>
          <p:cNvCxnSpPr/>
          <p:nvPr/>
        </p:nvCxnSpPr>
        <p:spPr>
          <a:xfrm>
            <a:off x="1178560" y="782509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40F520D-6C3E-7D43-52F6-98772E45C108}"/>
              </a:ext>
            </a:extLst>
          </p:cNvPr>
          <p:cNvSpPr txBox="1"/>
          <p:nvPr/>
        </p:nvSpPr>
        <p:spPr>
          <a:xfrm>
            <a:off x="4213224" y="7183112"/>
            <a:ext cx="175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Хазораспский район, 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МЭЗ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Хазорасп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DFE6BD-4D3D-176A-2CAA-FD5A0EB58B3D}"/>
              </a:ext>
            </a:extLst>
          </p:cNvPr>
          <p:cNvSpPr txBox="1"/>
          <p:nvPr/>
        </p:nvSpPr>
        <p:spPr>
          <a:xfrm>
            <a:off x="4213224" y="358400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$7,7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FA21D37-2AB7-617B-67A8-CA0B71710B0D}"/>
              </a:ext>
            </a:extLst>
          </p:cNvPr>
          <p:cNvSpPr txBox="1"/>
          <p:nvPr/>
        </p:nvSpPr>
        <p:spPr>
          <a:xfrm>
            <a:off x="4213224" y="4056474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$0,9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981CF40-AF72-AAC9-3BAB-8A56E16C2976}"/>
              </a:ext>
            </a:extLst>
          </p:cNvPr>
          <p:cNvSpPr txBox="1"/>
          <p:nvPr/>
        </p:nvSpPr>
        <p:spPr>
          <a:xfrm>
            <a:off x="1761490" y="539264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F84D24-DB33-194D-CAA1-E06927BB8F98}"/>
              </a:ext>
            </a:extLst>
          </p:cNvPr>
          <p:cNvSpPr txBox="1"/>
          <p:nvPr/>
        </p:nvSpPr>
        <p:spPr>
          <a:xfrm>
            <a:off x="1761490" y="3385675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</a:t>
            </a:r>
            <a:endParaRPr lang="en-US" sz="1200" b="1" dirty="0">
              <a:effectLst/>
              <a:latin typeface="Montserrat SemiBold" panose="000007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B23BAB3-FFF8-4BB0-595F-72518B97C5E1}"/>
              </a:ext>
            </a:extLst>
          </p:cNvPr>
          <p:cNvSpPr txBox="1"/>
          <p:nvPr/>
        </p:nvSpPr>
        <p:spPr>
          <a:xfrm>
            <a:off x="1761490" y="572651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FE51812-354A-42F6-6A12-17D7E9437BC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119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22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37260" y="823623"/>
            <a:ext cx="5305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9. ПРОИЗВОДСТВО УГЛЕРОДНОГО ВОЛОКНА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84833" y="793771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83515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95630" y="6729731"/>
            <a:ext cx="1651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Бухарская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828322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1751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408413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1200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10642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,2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$8,2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84833" y="4565544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110,0 тыс.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219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47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6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28000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62924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,4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94393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$68,0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53541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84833" y="2251389"/>
            <a:ext cx="156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углеродного волокна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5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7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84833" y="7195740"/>
            <a:ext cx="19358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100" dirty="0">
                <a:solidFill>
                  <a:srgbClr val="0070C0"/>
                </a:solidFill>
                <a:latin typeface="Montserrat Black" panose="00000A00000000000000" pitchFamily="50" charset="-52"/>
              </a:rPr>
              <a:t>Каракульский район, </a:t>
            </a:r>
          </a:p>
          <a:p>
            <a:r>
              <a:rPr lang="uz-Cyrl-UZ" sz="1100" dirty="0">
                <a:solidFill>
                  <a:srgbClr val="0070C0"/>
                </a:solidFill>
                <a:latin typeface="Montserrat Black" panose="00000A00000000000000" pitchFamily="50" charset="-52"/>
              </a:rPr>
              <a:t>МСГ 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</a:rPr>
              <a:t>«</a:t>
            </a:r>
            <a:r>
              <a:rPr lang="uz-Cyrl-UZ" sz="1100" dirty="0">
                <a:solidFill>
                  <a:srgbClr val="0070C0"/>
                </a:solidFill>
                <a:latin typeface="Montserrat Black" panose="00000A00000000000000" pitchFamily="50" charset="-52"/>
              </a:rPr>
              <a:t>Коракул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</a:rPr>
              <a:t>»</a:t>
            </a:r>
            <a:r>
              <a:rPr lang="en-US" sz="1100" dirty="0">
                <a:solidFill>
                  <a:srgbClr val="0070C0"/>
                </a:solidFill>
                <a:latin typeface="Montserrat Black" panose="00000A00000000000000" pitchFamily="50" charset="-52"/>
              </a:rPr>
              <a:t>, </a:t>
            </a:r>
            <a:endParaRPr lang="ru-RU" sz="11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  <a:p>
            <a:r>
              <a:rPr lang="ru-RU" sz="110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МЭЗ«Коракул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8038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39620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547409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66" y="7874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36935" y="520669"/>
            <a:ext cx="567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119. ПРОИЗВОДСТВО БЕЛКОВОГО КОНЦЕНТРАТА ИЗ НЕСТАНДАРТНОЙ КОЖУРЫ И ОТХОДОВ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438400"/>
            <a:ext cx="5194300" cy="629285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46598" y="816525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72610" y="829051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234995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468918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37330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95814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72610" y="6865814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/>
                <a:cs typeface="Arial" panose="020B0604020202020204" pitchFamily="34" charset="0"/>
              </a:rPr>
              <a:t>Ташкентская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51315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44050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72610" y="644050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52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433635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72610" y="600836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72610" y="557626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$1,2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69431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70943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72610" y="4709432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200 тонн.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702600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49" y="4214700"/>
            <a:ext cx="2397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70498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72610" y="375972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752895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15099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72610" y="515099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34702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25848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72610" y="325848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25848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719975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72609" y="2611754"/>
            <a:ext cx="15386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белкового концентрата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737089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20548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61388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21293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60610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5314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798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4722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8918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6581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32747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="" xmlns:a16="http://schemas.microsoft.com/office/drawing/2014/main" id="{41F205C7-CF6A-FD7D-77B9-7BB3A2DD7025}"/>
              </a:ext>
            </a:extLst>
          </p:cNvPr>
          <p:cNvCxnSpPr/>
          <p:nvPr/>
        </p:nvCxnSpPr>
        <p:spPr>
          <a:xfrm>
            <a:off x="1178560" y="816207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DFE6BD-4D3D-176A-2CAA-FD5A0EB58B3D}"/>
              </a:ext>
            </a:extLst>
          </p:cNvPr>
          <p:cNvSpPr txBox="1"/>
          <p:nvPr/>
        </p:nvSpPr>
        <p:spPr>
          <a:xfrm>
            <a:off x="4372610" y="3781030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$7,0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FA21D37-2AB7-617B-67A8-CA0B71710B0D}"/>
              </a:ext>
            </a:extLst>
          </p:cNvPr>
          <p:cNvSpPr txBox="1"/>
          <p:nvPr/>
        </p:nvSpPr>
        <p:spPr>
          <a:xfrm>
            <a:off x="4346575" y="4253498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$0,8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981CF40-AF72-AAC9-3BAB-8A56E16C2976}"/>
              </a:ext>
            </a:extLst>
          </p:cNvPr>
          <p:cNvSpPr txBox="1"/>
          <p:nvPr/>
        </p:nvSpPr>
        <p:spPr>
          <a:xfrm>
            <a:off x="1771650" y="558967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1CFD347-5F2A-823A-FC73-C51D1534D0BC}"/>
              </a:ext>
            </a:extLst>
          </p:cNvPr>
          <p:cNvSpPr txBox="1"/>
          <p:nvPr/>
        </p:nvSpPr>
        <p:spPr>
          <a:xfrm>
            <a:off x="4390225" y="7368874"/>
            <a:ext cx="15646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Black" panose="00000A00000000000000" pitchFamily="50" charset="-52"/>
                <a:ea typeface="+mn-ea"/>
                <a:cs typeface="Arial" panose="020B0604020202020204" pitchFamily="34" charset="0"/>
              </a:rPr>
              <a:t>Ахангаранский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Black" panose="00000A00000000000000" pitchFamily="50" charset="-52"/>
                <a:ea typeface="+mn-ea"/>
                <a:cs typeface="Arial" panose="020B0604020202020204" pitchFamily="34" charset="0"/>
              </a:rPr>
              <a:t> район, МПЗ по производстве кожевенно-обувных изделий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 Black" panose="00000A00000000000000" pitchFamily="50" charset="-52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E3A18C7-A969-5ABA-4AD8-EED3F9E1F7C2}"/>
              </a:ext>
            </a:extLst>
          </p:cNvPr>
          <p:cNvSpPr txBox="1"/>
          <p:nvPr/>
        </p:nvSpPr>
        <p:spPr>
          <a:xfrm>
            <a:off x="1761490" y="3595225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</a:t>
            </a:r>
            <a:endParaRPr lang="en-US" sz="1200" b="1" dirty="0">
              <a:effectLst/>
              <a:latin typeface="Montserrat SemiBold" panose="000007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5EAE901-9E15-E75A-CFBA-73DF31743A57}"/>
              </a:ext>
            </a:extLst>
          </p:cNvPr>
          <p:cNvSpPr txBox="1"/>
          <p:nvPr/>
        </p:nvSpPr>
        <p:spPr>
          <a:xfrm>
            <a:off x="1771650" y="593606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72E4927-41AE-9310-B1EA-B98A23D9FE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02149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881231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1335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809953" y="714601"/>
            <a:ext cx="5305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120. ПРОИЗВОДСТВО ПИГМЕНТОВ НА ОСНОВЕ БЕНТОНИТОВОГО ГРУНТА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339567"/>
            <a:ext cx="5194300" cy="6558502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61490" y="8181549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128316" y="831933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213712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61490" y="7547029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652788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61490" y="706100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128316" y="6990468"/>
            <a:ext cx="184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Республики Каракальпакистан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7054173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61490" y="654336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536493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128316" y="658437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3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3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61490" y="5630144"/>
            <a:ext cx="2059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128316" y="567912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1,2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672289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61490" y="4812290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128316" y="4797761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тонн.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805458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61490" y="4225640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373356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128316" y="370647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752721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61490" y="5253851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128316" y="5253851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$2,9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237560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61490" y="324578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128316" y="324578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$9,7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24578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61490" y="263957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128316" y="2513743"/>
            <a:ext cx="1749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Производство пигментов на основе </a:t>
            </a:r>
            <a:r>
              <a:rPr lang="ru-RU" sz="1000" dirty="0" err="1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бентонитового</a:t>
            </a:r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 грунта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56693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204088" y="316657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60118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25140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70895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15599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58271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605007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49203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96867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43033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128316" y="432401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,8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53A8774-98EF-96BA-5D4A-9C7BBB09321E}"/>
              </a:ext>
            </a:extLst>
          </p:cNvPr>
          <p:cNvSpPr txBox="1"/>
          <p:nvPr/>
        </p:nvSpPr>
        <p:spPr>
          <a:xfrm>
            <a:off x="4128316" y="613343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$1,7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A0C0A30-C333-2EEC-98F3-94E5BFB3E072}"/>
              </a:ext>
            </a:extLst>
          </p:cNvPr>
          <p:cNvSpPr txBox="1"/>
          <p:nvPr/>
        </p:nvSpPr>
        <p:spPr>
          <a:xfrm>
            <a:off x="4128316" y="7521149"/>
            <a:ext cx="1986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Бозатавский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 район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</a:p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Кускантау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7F2E1CD3-DC66-394B-568C-EFF710E267A9}"/>
              </a:ext>
            </a:extLst>
          </p:cNvPr>
          <p:cNvCxnSpPr/>
          <p:nvPr/>
        </p:nvCxnSpPr>
        <p:spPr>
          <a:xfrm>
            <a:off x="1178560" y="811599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8C76E2B-07E4-7024-AE4C-FDE8513AB985}"/>
              </a:ext>
            </a:extLst>
          </p:cNvPr>
          <p:cNvSpPr txBox="1"/>
          <p:nvPr/>
        </p:nvSpPr>
        <p:spPr>
          <a:xfrm>
            <a:off x="1761490" y="3595404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</a:t>
            </a:r>
            <a:endParaRPr lang="en-US" sz="1200" b="1" dirty="0">
              <a:effectLst/>
              <a:latin typeface="Montserrat SemiBold" panose="000007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6FD4F0F-D11B-D94F-1DB0-AF9594B50718}"/>
              </a:ext>
            </a:extLst>
          </p:cNvPr>
          <p:cNvSpPr txBox="1"/>
          <p:nvPr/>
        </p:nvSpPr>
        <p:spPr>
          <a:xfrm>
            <a:off x="1761490" y="604136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6C127CC-64AA-7446-08BA-8105A12745F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126799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070562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9786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15670" y="701032"/>
            <a:ext cx="519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121. ПРОИЗВОДСТВО</a:t>
            </a:r>
            <a:r>
              <a:rPr lang="en-US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ОРТОПЕДИЧЕСКОЙ И СПЕЦИАЛЬНОЙ ОБУВИ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15670" y="2076451"/>
            <a:ext cx="5194300" cy="657225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Black" panose="00000A0000000000000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011588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72610" y="816016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1,5 га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081329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326263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9516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2391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72610" y="6631585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/>
                <a:cs typeface="Arial" panose="020B0604020202020204" pitchFamily="34" charset="0"/>
              </a:rPr>
              <a:t>Ташкентская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17086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25433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72610" y="620627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26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247462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72610" y="582930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34203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72610" y="534203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$1,0 млн.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335202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47520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72610" y="4475203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50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тыс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шт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468371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3933373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Из них,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372610" y="4043101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,7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036269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72610" y="346110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$5,6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454271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4916764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72610" y="4916764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$2,4 млн.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900473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294733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72610" y="294733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$8,0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94733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396974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85136" y="2148475"/>
            <a:ext cx="1649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</a:t>
            </a:r>
            <a:r>
              <a:rPr lang="en-US" sz="11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 </a:t>
            </a:r>
            <a:r>
              <a:rPr lang="ru-RU" sz="11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ортопедической и специальной обуви</a:t>
            </a:r>
            <a:endParaRPr lang="ru-RU" sz="1100" dirty="0">
              <a:solidFill>
                <a:srgbClr val="0070C0"/>
              </a:solidFill>
              <a:latin typeface="Montserrat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414088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8943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28985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396582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37187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81891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24563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76730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19229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63158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09325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="" xmlns:a16="http://schemas.microsoft.com/office/drawing/2014/main" id="{41F205C7-CF6A-FD7D-77B9-7BB3A2DD7025}"/>
              </a:ext>
            </a:extLst>
          </p:cNvPr>
          <p:cNvCxnSpPr/>
          <p:nvPr/>
        </p:nvCxnSpPr>
        <p:spPr>
          <a:xfrm>
            <a:off x="1178560" y="803802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6DD3A6D-CEC5-C01E-2794-911D3050624A}"/>
              </a:ext>
            </a:extLst>
          </p:cNvPr>
          <p:cNvSpPr txBox="1"/>
          <p:nvPr/>
        </p:nvSpPr>
        <p:spPr>
          <a:xfrm>
            <a:off x="4372609" y="7166468"/>
            <a:ext cx="18146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Black" panose="00000A00000000000000" pitchFamily="50" charset="-52"/>
                <a:ea typeface="+mn-ea"/>
                <a:cs typeface="Arial" panose="020B0604020202020204" pitchFamily="34" charset="0"/>
              </a:rPr>
              <a:t>Ахангаранский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Black" panose="00000A00000000000000" pitchFamily="50" charset="-52"/>
                <a:ea typeface="+mn-ea"/>
                <a:cs typeface="Arial" panose="020B0604020202020204" pitchFamily="34" charset="0"/>
              </a:rPr>
              <a:t> район, МПЗ по производстве кожевенно-обувных изделий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 Black" panose="00000A00000000000000" pitchFamily="50" charset="-5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8F5AD54-5C66-AF1C-35B7-AA52D3954616}"/>
              </a:ext>
            </a:extLst>
          </p:cNvPr>
          <p:cNvSpPr txBox="1"/>
          <p:nvPr/>
        </p:nvSpPr>
        <p:spPr>
          <a:xfrm>
            <a:off x="1761490" y="3284075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</a:t>
            </a:r>
            <a:endParaRPr lang="en-US" sz="1200" b="1" dirty="0">
              <a:effectLst/>
              <a:latin typeface="Montserrat SemiBold" panose="000007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13BCBD4-254D-8407-F30B-2BA0143A2E4C}"/>
              </a:ext>
            </a:extLst>
          </p:cNvPr>
          <p:cNvSpPr txBox="1"/>
          <p:nvPr/>
        </p:nvSpPr>
        <p:spPr>
          <a:xfrm>
            <a:off x="1771650" y="573062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67B4E31-8CA5-0DF1-CBDE-21FD29F8730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16059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910403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1C3F6A3-FA8C-B661-39B5-0B32A926D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65"/>
            <a:ext cx="6858000" cy="9704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0341A3C-9BA0-6452-B805-C0BC88680D8D}"/>
              </a:ext>
            </a:extLst>
          </p:cNvPr>
          <p:cNvSpPr txBox="1"/>
          <p:nvPr/>
        </p:nvSpPr>
        <p:spPr>
          <a:xfrm>
            <a:off x="1479665" y="4683374"/>
            <a:ext cx="394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400" b="1" dirty="0">
                <a:solidFill>
                  <a:schemeClr val="bg1"/>
                </a:solidFill>
                <a:latin typeface="Montserrat SemiBold" panose="00000700000000000000" pitchFamily="50" charset="-52"/>
              </a:rPr>
              <a:t>СЕЛЬСКОЕ ХОЗЯЙСТВО</a:t>
            </a:r>
          </a:p>
        </p:txBody>
      </p:sp>
    </p:spTree>
    <p:extLst>
      <p:ext uri="{BB962C8B-B14F-4D97-AF65-F5344CB8AC3E}">
        <p14:creationId xmlns="" xmlns:p14="http://schemas.microsoft.com/office/powerpoint/2010/main" val="276400828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-89505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899721" y="528497"/>
            <a:ext cx="5305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122. ОРГАНИЗАЦИЯ ЖИВОТНОВОДЧЕСКОГО КЛАСТЕРА ПО ПРОИЗВОДСТВУ ГОТОВОЙ МОЛОЧНОЙ ПРОДУКЦИИ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5000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71954" y="6720371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Джизакская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50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Создание рабочих мест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1300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90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$60,0 млн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84832" y="4590973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309,0 тыс.тн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1871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Промышленная </a:t>
            </a:r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350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миллион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150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500,0 млн долларов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1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84832" y="2373240"/>
            <a:ext cx="18732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Создание животноводческого кластера</a:t>
            </a:r>
            <a:endParaRPr lang="ru-RU" sz="10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42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 миллионов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74340" y="7284622"/>
            <a:ext cx="17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Фаришский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район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39620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за счет фонда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234614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899721" y="618002"/>
            <a:ext cx="5305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123. ОРГАНИЗАЦИЯ СОВРЕМЕННОГО ПРОМЫШЛЕННОГО ПТИЦЕВОДЧЕСКОГО АГРОКЛАСТЕРА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42739" y="6724671"/>
            <a:ext cx="1819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Ташкентская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807745" y="635509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Создание рабочих мест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2500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31,2 млн. долл.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84832" y="4590973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900,0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1871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Промышленная </a:t>
            </a:r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91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52,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130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1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84832" y="2373240"/>
            <a:ext cx="18732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Создание птицеводческого </a:t>
            </a:r>
            <a:r>
              <a:rPr lang="ru-RU" sz="1050" dirty="0" err="1">
                <a:solidFill>
                  <a:srgbClr val="0070C0"/>
                </a:solidFill>
                <a:latin typeface="Montserrat SemiBold" panose="00000700000000000000" pitchFamily="50" charset="-52"/>
              </a:rPr>
              <a:t>агрокластера</a:t>
            </a:r>
            <a:endParaRPr lang="ru-RU" sz="10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10,9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88713" y="7169035"/>
            <a:ext cx="17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Охангаронский район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39620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за счет фонда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01650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719380"/>
            <a:ext cx="519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124. ПРОИЗВОДСТВО ДЕТСКОГО ПИТАНИЯ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051050"/>
            <a:ext cx="5194300" cy="6569568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6730" y="805682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183380" y="805682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10,0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50" y="8051408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183380" y="716429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Янгикурганский район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5728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6304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5921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183380" y="6666881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Наманган</a:t>
            </a:r>
            <a:r>
              <a:rPr lang="ru-RU" sz="1200" dirty="0" err="1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ская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52382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29237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Создание рабочих мест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183380" y="629237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80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285502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183380" y="586023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12,2 млн. долл.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41420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183380" y="5428130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8,1 млн. долл.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2129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6129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183380" y="4561299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150тыс.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5446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12919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Промышленная </a:t>
            </a:r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2236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183380" y="356079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5396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860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183380" y="5002860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20,3 млн. долл.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98656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297908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183380" y="297908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67,5 млн. долл.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97908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395063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412177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89278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4772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261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579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050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317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7990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410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66688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128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568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A58989-6C46-4891-8A0B-94E45874E3D9}"/>
              </a:ext>
            </a:extLst>
          </p:cNvPr>
          <p:cNvSpPr txBox="1"/>
          <p:nvPr/>
        </p:nvSpPr>
        <p:spPr>
          <a:xfrm>
            <a:off x="4183380" y="350821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47,3 млн. долл.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6BFEEBB-677E-6FEC-D029-9169C72D4F92}"/>
              </a:ext>
            </a:extLst>
          </p:cNvPr>
          <p:cNvSpPr txBox="1"/>
          <p:nvPr/>
        </p:nvSpPr>
        <p:spPr>
          <a:xfrm>
            <a:off x="4183380" y="4083454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5,7 млн. долл.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27DC57-1438-A468-2542-DB3EE03F0536}"/>
              </a:ext>
            </a:extLst>
          </p:cNvPr>
          <p:cNvSpPr txBox="1"/>
          <p:nvPr/>
        </p:nvSpPr>
        <p:spPr>
          <a:xfrm>
            <a:off x="1771650" y="3377269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за счет фонда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65FF738-F068-8D5C-5468-1C31F41984F1}"/>
              </a:ext>
            </a:extLst>
          </p:cNvPr>
          <p:cNvSpPr txBox="1"/>
          <p:nvPr/>
        </p:nvSpPr>
        <p:spPr>
          <a:xfrm>
            <a:off x="1771650" y="576855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30CA95F-091E-1045-0459-65B19FD6BFE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53986"/>
            <a:ext cx="302915" cy="30291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A44E2E0-A5E4-4B4C-A583-E3861673DADC}"/>
              </a:ext>
            </a:extLst>
          </p:cNvPr>
          <p:cNvSpPr txBox="1"/>
          <p:nvPr/>
        </p:nvSpPr>
        <p:spPr>
          <a:xfrm>
            <a:off x="4064000" y="2337516"/>
            <a:ext cx="1873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Создание производство </a:t>
            </a:r>
            <a:r>
              <a:rPr lang="ru-RU" sz="1050" dirty="0" err="1">
                <a:solidFill>
                  <a:srgbClr val="0070C0"/>
                </a:solidFill>
                <a:latin typeface="Montserrat SemiBold" panose="00000700000000000000" pitchFamily="50" charset="-52"/>
              </a:rPr>
              <a:t>деского</a:t>
            </a:r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 питания</a:t>
            </a:r>
            <a:endParaRPr lang="ru-RU" sz="10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704791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495318"/>
            <a:ext cx="519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125. ПРОИЗВОДСТВО ПЛОДООВОЩНОГО КОНЦЕНТРАТА И ПЕКТИНА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006299"/>
            <a:ext cx="5194300" cy="6595954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784495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72610" y="784495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140,0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7839543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18130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287066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7213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72610" y="6679803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Ташкентский район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6530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25449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Создание рабочих мест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72610" y="625449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190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247624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72610" y="576555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9,9 миллиона долларов.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33345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72610" y="533345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6,6 миллиона долларов.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326620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46662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72610" y="4364241"/>
            <a:ext cx="2485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125 тонн пектина</a:t>
            </a: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459789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02255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Промышленная </a:t>
            </a:r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027687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72610" y="341531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408484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4908182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72610" y="4908182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16,5 миллионов долларов.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891891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2915287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72610" y="2915287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55,0 млн долл.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915287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37832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72610" y="2216746"/>
            <a:ext cx="166243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плодоовощного концентрата и пектина</a:t>
            </a:r>
            <a:endParaRPr lang="ru-RU" sz="1050" b="1" dirty="0">
              <a:solidFill>
                <a:srgbClr val="0070C0"/>
              </a:solidFill>
              <a:latin typeface="Montserrat SemiBold" panose="000007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371497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86227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0931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393148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36328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81032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23704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70440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0316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67980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14146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74217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A58989-6C46-4891-8A0B-94E45874E3D9}"/>
              </a:ext>
            </a:extLst>
          </p:cNvPr>
          <p:cNvSpPr txBox="1"/>
          <p:nvPr/>
        </p:nvSpPr>
        <p:spPr>
          <a:xfrm>
            <a:off x="4372610" y="3502441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38,5 млн </a:t>
            </a:r>
            <a:r>
              <a:rPr lang="ru-RU" sz="1200" dirty="0" err="1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долл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6BFEEBB-677E-6FEC-D029-9169C72D4F92}"/>
              </a:ext>
            </a:extLst>
          </p:cNvPr>
          <p:cNvSpPr txBox="1"/>
          <p:nvPr/>
        </p:nvSpPr>
        <p:spPr>
          <a:xfrm>
            <a:off x="4372610" y="3988776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4,6 млн. долл.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9A160BB-1E7F-A774-79F2-86D3EEF07D8B}"/>
              </a:ext>
            </a:extLst>
          </p:cNvPr>
          <p:cNvSpPr txBox="1"/>
          <p:nvPr/>
        </p:nvSpPr>
        <p:spPr>
          <a:xfrm>
            <a:off x="4372610" y="719839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Кибрайский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район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0A94694-7EB7-6457-9356-355E2DD32F19}"/>
              </a:ext>
            </a:extLst>
          </p:cNvPr>
          <p:cNvSpPr txBox="1"/>
          <p:nvPr/>
        </p:nvSpPr>
        <p:spPr>
          <a:xfrm>
            <a:off x="1771650" y="3300768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за счет фонда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8E4EBF3-0F44-DA40-5D8A-483ADCD686E3}"/>
              </a:ext>
            </a:extLst>
          </p:cNvPr>
          <p:cNvSpPr txBox="1"/>
          <p:nvPr/>
        </p:nvSpPr>
        <p:spPr>
          <a:xfrm>
            <a:off x="1771650" y="570475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1F230E6-9CA4-2688-555D-2B87E7BC95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790185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660312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01413" y="699339"/>
            <a:ext cx="5486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126. ПРОИЗВОДСТВО БЕЛКОВЫХ КОРМОВ ДЛЯ РЫБ И ОРГАНИЗАЦИЯ ЛОСОСЕВОГО ХОЗЯЙСТВА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15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Наманганская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50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Создание рабочих мест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60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6,4 миллиона долларов.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84832" y="4590973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23,6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1871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Промышленная </a:t>
            </a:r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28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миллион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16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40,0 млн долларов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1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3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4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87023" y="7159132"/>
            <a:ext cx="17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Учкурганский район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39620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за счет фонда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622376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572221"/>
            <a:ext cx="519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127. РАЗРАБОТКА БИОКОРМОВ ДЛЯ ЖИВОТНЫХ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496220"/>
            <a:ext cx="5194300" cy="6344249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03476" y="815585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04436" y="815585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2.0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96" y="8150443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03476" y="74476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96" y="7553453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03476" y="701312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04436" y="6920790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 err="1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Кашкадарья</a:t>
            </a:r>
            <a:endParaRPr lang="ru-RU" sz="1200" dirty="0">
              <a:solidFill>
                <a:srgbClr val="0070C0"/>
              </a:solidFill>
              <a:effectLst/>
              <a:latin typeface="Montserrat Black" panose="00000A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18" y="7006291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03476" y="649548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Создание рабочих мест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04436" y="649548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85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79" y="6488611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04436" y="606334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6,5 миллионов долларов.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03476" y="56312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04436" y="56312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4,3 миллиона долларов.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18" y="5624407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03476" y="476440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04436" y="4764408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7,0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тысяча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18" y="4757576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03476" y="433230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Промышленная </a:t>
            </a:r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18" y="4325474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04436" y="381470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18" y="3807871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03476" y="5205969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04436" y="5205969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10,8 млн долларов.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18" y="5189678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03476" y="3226777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04436" y="3226777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36,0 млн долларов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226777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03476" y="2732607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749721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14198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5699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20069" y="422927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20069" y="466107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20069" y="510811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20069" y="553483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20069" y="600219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20069" y="644415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20069" y="69207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20069" y="738245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20069" y="806571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A58989-6C46-4891-8A0B-94E45874E3D9}"/>
              </a:ext>
            </a:extLst>
          </p:cNvPr>
          <p:cNvSpPr txBox="1"/>
          <p:nvPr/>
        </p:nvSpPr>
        <p:spPr>
          <a:xfrm>
            <a:off x="4304436" y="368592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25,2 миллиона долларов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6BFEEBB-677E-6FEC-D029-9169C72D4F92}"/>
              </a:ext>
            </a:extLst>
          </p:cNvPr>
          <p:cNvSpPr txBox="1"/>
          <p:nvPr/>
        </p:nvSpPr>
        <p:spPr>
          <a:xfrm>
            <a:off x="4304436" y="4286563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3,0 миллиона долларов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E447D6-57E0-9CAE-B2B2-A4697E79A5C9}"/>
              </a:ext>
            </a:extLst>
          </p:cNvPr>
          <p:cNvSpPr txBox="1"/>
          <p:nvPr/>
        </p:nvSpPr>
        <p:spPr>
          <a:xfrm>
            <a:off x="1703476" y="3590342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за счет фонда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91B16F7-673F-AAEB-EAF1-525E932B9759}"/>
              </a:ext>
            </a:extLst>
          </p:cNvPr>
          <p:cNvSpPr txBox="1"/>
          <p:nvPr/>
        </p:nvSpPr>
        <p:spPr>
          <a:xfrm>
            <a:off x="1703476" y="59824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F0E83DC-594B-F2D9-F385-E470EC095D0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79" y="6067901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7184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29943" y="616448"/>
            <a:ext cx="530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10. ОРГАНИЗАЦИЯ ПРОИЗВОДСТВА МОНОФОСФАТА АММОНИЯ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95489"/>
            <a:ext cx="5194300" cy="6453193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796794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103206" y="796794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7962525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37566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481422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95379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103206" y="6863071"/>
            <a:ext cx="1846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Ташкентская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46960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43615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42928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103206" y="649571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7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50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103206" y="557190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7,2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65076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70507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103206" y="4607418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820,0 тыс.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98245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09338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15343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103206" y="363003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$42,0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83440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49" y="5146638"/>
            <a:ext cx="2251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103206" y="5146638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$18,0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30347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76507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103206" y="3076507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76507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627291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103206" y="2420565"/>
            <a:ext cx="15601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Производство </a:t>
            </a:r>
            <a:r>
              <a:rPr lang="ru-RU" sz="1050" dirty="0" err="1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монофосфата</a:t>
            </a:r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 аммония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06090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9729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41973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8104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60174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4878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7550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4286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8482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6145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32312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90478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103206" y="417888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39D4F09-3915-A165-5E84-7F59106EE81D}"/>
              </a:ext>
            </a:extLst>
          </p:cNvPr>
          <p:cNvSpPr txBox="1"/>
          <p:nvPr/>
        </p:nvSpPr>
        <p:spPr>
          <a:xfrm>
            <a:off x="4103206" y="7433512"/>
            <a:ext cx="1560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г. Чирчик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53A8774-98EF-96BA-5D4A-9C7BBB09321E}"/>
              </a:ext>
            </a:extLst>
          </p:cNvPr>
          <p:cNvSpPr txBox="1"/>
          <p:nvPr/>
        </p:nvSpPr>
        <p:spPr>
          <a:xfrm>
            <a:off x="4103206" y="600842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,8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A728EB5-32AF-8115-D2A5-7952F9FE0976}"/>
              </a:ext>
            </a:extLst>
          </p:cNvPr>
          <p:cNvSpPr txBox="1"/>
          <p:nvPr/>
        </p:nvSpPr>
        <p:spPr>
          <a:xfrm>
            <a:off x="1771650" y="557692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F655DD8-27B8-E88E-9532-FB3C7E33DF9B}"/>
              </a:ext>
            </a:extLst>
          </p:cNvPr>
          <p:cNvSpPr txBox="1"/>
          <p:nvPr/>
        </p:nvSpPr>
        <p:spPr>
          <a:xfrm>
            <a:off x="1761490" y="341324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03ADC13-3549-1E72-0851-579A7B200546}"/>
              </a:ext>
            </a:extLst>
          </p:cNvPr>
          <p:cNvSpPr txBox="1"/>
          <p:nvPr/>
        </p:nvSpPr>
        <p:spPr>
          <a:xfrm>
            <a:off x="1771650" y="593297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6744BED-207E-179B-2B3F-8064E074AF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018412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996717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18863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831850" y="719380"/>
            <a:ext cx="519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128. НАТУРАЛЬНЫЕ ПИЩЕВЫЕ КРАСИТЕЛИ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65681"/>
            <a:ext cx="5194300" cy="637734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61967" y="807652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62927" y="807652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8071111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5877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64531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87500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72610" y="6782668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Ташкентская область 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868169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736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Создание рабочих мест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72610" y="635736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50489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72610" y="5925219"/>
            <a:ext cx="1348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5,6 миллиона долларов.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49311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72610" y="5493117"/>
            <a:ext cx="1348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3,7 миллиона долларов.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86285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62628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72610" y="4626286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2.3</a:t>
            </a:r>
            <a:r>
              <a:rPr lang="ru-RU" sz="1200" dirty="0" err="1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тысяча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19454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19418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Промышленная </a:t>
            </a:r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87352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72610" y="35495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42749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67847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72610" y="5067847"/>
            <a:ext cx="1398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9,3 миллиона долларов.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51556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2988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72610" y="302988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31,0 млн долларов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2988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80672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97786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97688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4772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9115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2295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6999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9671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6407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0603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8266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24433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91315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A58989-6C46-4891-8A0B-94E45874E3D9}"/>
              </a:ext>
            </a:extLst>
          </p:cNvPr>
          <p:cNvSpPr txBox="1"/>
          <p:nvPr/>
        </p:nvSpPr>
        <p:spPr>
          <a:xfrm>
            <a:off x="4372610" y="3497006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21,7 миллиона долларов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6BFEEBB-677E-6FEC-D029-9169C72D4F92}"/>
              </a:ext>
            </a:extLst>
          </p:cNvPr>
          <p:cNvSpPr txBox="1"/>
          <p:nvPr/>
        </p:nvSpPr>
        <p:spPr>
          <a:xfrm>
            <a:off x="4372610" y="4148441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2,6 миллиона долларов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FEA020-609C-C346-1A17-2A44119FD56C}"/>
              </a:ext>
            </a:extLst>
          </p:cNvPr>
          <p:cNvSpPr txBox="1"/>
          <p:nvPr/>
        </p:nvSpPr>
        <p:spPr>
          <a:xfrm>
            <a:off x="1771650" y="337709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за счет фонда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0105B86-CAE4-9F4B-E8F3-2780947FA611}"/>
              </a:ext>
            </a:extLst>
          </p:cNvPr>
          <p:cNvSpPr txBox="1"/>
          <p:nvPr/>
        </p:nvSpPr>
        <p:spPr>
          <a:xfrm>
            <a:off x="1771650" y="584805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49D4BF3-84C9-2412-DCDB-64A39F45F23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933488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064716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18863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72308" y="630622"/>
            <a:ext cx="5313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129. ГОТОВАЯ ЕДА</a:t>
            </a:r>
            <a:b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</a:b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(СУШИ ДЛЯ ЗАВТРАКА, МЮСЛИ) РАЗРАБОТКА ПРОДУКЦИИ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831850" y="2159996"/>
            <a:ext cx="5194300" cy="65073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620028" y="802879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20988" y="802879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48" y="8023380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620028" y="72843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7" y="7390098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620028" y="679896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31640" y="6706635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Самаркандская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6792136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620028" y="628132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Создание рабочих мест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31640" y="628132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00" y="6274456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31640" y="584918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4,9 миллиона долларов.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620028" y="541708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31640" y="541708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3,2 миллиона долларов.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5410252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620028" y="455025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31640" y="4550253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21.1</a:t>
            </a:r>
            <a:r>
              <a:rPr lang="ru-RU" sz="1200" dirty="0" err="1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тысяча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4543421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620028" y="411815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Промышленная </a:t>
            </a:r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4111319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231640" y="360054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3593716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620028" y="4991814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31640" y="4991814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8,1 миллиона долларов.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4975523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620028" y="3035562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31640" y="3035562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27,0 млн долларов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3035562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620028" y="2483725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2476893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037590" y="292649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037590" y="337879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037590" y="40151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037590" y="44469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037590" y="489396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037590" y="532068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037590" y="578804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037590" y="623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037590" y="670663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037590" y="716830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037590" y="788858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A58989-6C46-4891-8A0B-94E45874E3D9}"/>
              </a:ext>
            </a:extLst>
          </p:cNvPr>
          <p:cNvSpPr txBox="1"/>
          <p:nvPr/>
        </p:nvSpPr>
        <p:spPr>
          <a:xfrm>
            <a:off x="4231640" y="3547973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18,9 миллиона долларов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6BFEEBB-677E-6FEC-D029-9169C72D4F92}"/>
              </a:ext>
            </a:extLst>
          </p:cNvPr>
          <p:cNvSpPr txBox="1"/>
          <p:nvPr/>
        </p:nvSpPr>
        <p:spPr>
          <a:xfrm>
            <a:off x="4231640" y="407240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2,3 миллиона долларов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C014D17-338A-D808-1A37-599D4062CFAD}"/>
              </a:ext>
            </a:extLst>
          </p:cNvPr>
          <p:cNvSpPr txBox="1"/>
          <p:nvPr/>
        </p:nvSpPr>
        <p:spPr>
          <a:xfrm>
            <a:off x="1620028" y="3357502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за счет фонда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A83C351-763D-C61E-71CC-E039101BD658}"/>
              </a:ext>
            </a:extLst>
          </p:cNvPr>
          <p:cNvSpPr txBox="1"/>
          <p:nvPr/>
        </p:nvSpPr>
        <p:spPr>
          <a:xfrm>
            <a:off x="1620028" y="575131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4EF3AFE-0D95-A01D-93DD-8F3B3A69FF6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20" y="5836751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414312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62208" y="562760"/>
            <a:ext cx="5333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130. ОРГАНИЗАЦИЯ СПЕЦИАЛИЗИРОВАННЫХ ПИТОМНИКОВ ДЛЯ ПОСАДКИ ОРЕХОВЫХ ДЕРЕВЬЕВ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47980"/>
            <a:ext cx="5194300" cy="652137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04642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72610" y="804642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3.0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041009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364260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470019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94238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72610" y="6850056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Джизакский район</a:t>
            </a:r>
            <a:endParaRPr lang="ru-RU" sz="1200" dirty="0">
              <a:solidFill>
                <a:srgbClr val="0070C0"/>
              </a:solidFill>
              <a:effectLst/>
              <a:latin typeface="Montserrat Black" panose="00000A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35557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42474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Создание рабочих мест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72610" y="642474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endParaRPr lang="ru-RU" sz="1200" dirty="0">
              <a:solidFill>
                <a:srgbClr val="0070C0"/>
              </a:solidFill>
              <a:effectLst/>
              <a:latin typeface="Montserrat Black" panose="00000A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417877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72610" y="599260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4,3 миллиона долларов.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56050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72610" y="556050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2,9 миллиона долларов.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53673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69367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72610" y="4693674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18,8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миллион штук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86842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26157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Промышленная </a:t>
            </a:r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54740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72610" y="374396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737137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135235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72610" y="5135235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7,2 миллиона долларов.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18944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96311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72610" y="3096311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25,0 млн долларов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96311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25903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43017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0186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46590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5854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9034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3738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6410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3146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7342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5005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3117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9338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A58989-6C46-4891-8A0B-94E45874E3D9}"/>
              </a:ext>
            </a:extLst>
          </p:cNvPr>
          <p:cNvSpPr txBox="1"/>
          <p:nvPr/>
        </p:nvSpPr>
        <p:spPr>
          <a:xfrm>
            <a:off x="4372610" y="3691394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17,5 миллионов долларов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6BFEEBB-677E-6FEC-D029-9169C72D4F92}"/>
              </a:ext>
            </a:extLst>
          </p:cNvPr>
          <p:cNvSpPr txBox="1"/>
          <p:nvPr/>
        </p:nvSpPr>
        <p:spPr>
          <a:xfrm>
            <a:off x="4372610" y="421582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2,1 миллиона долларов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244884A-E35A-AADD-8E8B-B28D882FC2DD}"/>
              </a:ext>
            </a:extLst>
          </p:cNvPr>
          <p:cNvSpPr txBox="1"/>
          <p:nvPr/>
        </p:nvSpPr>
        <p:spPr>
          <a:xfrm>
            <a:off x="4274820" y="7371304"/>
            <a:ext cx="16624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05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Зоминский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район</a:t>
            </a:r>
            <a:endParaRPr lang="ru-RU" sz="105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A191FE1-FFC0-0E66-3103-6494DC983D81}"/>
              </a:ext>
            </a:extLst>
          </p:cNvPr>
          <p:cNvSpPr txBox="1"/>
          <p:nvPr/>
        </p:nvSpPr>
        <p:spPr>
          <a:xfrm>
            <a:off x="1771650" y="348359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за счет фонда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A6495A9-60EE-1266-7FF6-2F95CDC5FA25}"/>
              </a:ext>
            </a:extLst>
          </p:cNvPr>
          <p:cNvSpPr txBox="1"/>
          <p:nvPr/>
        </p:nvSpPr>
        <p:spPr>
          <a:xfrm>
            <a:off x="1771650" y="592484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DDC4A50-A50E-7249-D3BC-76D0279B013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010274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818982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538130" y="551894"/>
            <a:ext cx="578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131. ПРОИЗВОДСТВО УПАКОВОЧНЫХ МАТЕРИАЛОВ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95334"/>
            <a:ext cx="5194300" cy="6178761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62125" y="793124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06437" y="793124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1,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гп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80" y="7927534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62125" y="724900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54760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62125" y="6738230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06437" y="6645897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Джизакская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31398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62125" y="62575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Создание рабочих мест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06437" y="62575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115</a:t>
            </a:r>
            <a:endParaRPr lang="ru-RU" sz="1200" dirty="0">
              <a:solidFill>
                <a:srgbClr val="0070C0"/>
              </a:solidFill>
              <a:effectLst/>
              <a:latin typeface="Montserrat Black" panose="00000A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25071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06437" y="578844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4,3 миллиона долларов.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62125" y="5356346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  <a:p>
            <a:pPr algn="l" rtl="0"/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06437" y="535634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2,9 миллиона долларов.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349514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62125" y="448951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06437" y="4489515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47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миллион штук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482683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62125" y="405741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Промышленная </a:t>
            </a:r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050581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06437" y="353981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32978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62125" y="4931076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06437" y="493107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7,2 миллиона долларов.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914785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62125" y="2942090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06437" y="294209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24,0 миллиона долларов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942090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62125" y="2428917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446031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8435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413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399248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38618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83322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25994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72730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19833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64589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10756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77812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A58989-6C46-4891-8A0B-94E45874E3D9}"/>
              </a:ext>
            </a:extLst>
          </p:cNvPr>
          <p:cNvSpPr txBox="1"/>
          <p:nvPr/>
        </p:nvSpPr>
        <p:spPr>
          <a:xfrm>
            <a:off x="4306437" y="3487235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16,8 миллиона долларов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6BFEEBB-677E-6FEC-D029-9169C72D4F92}"/>
              </a:ext>
            </a:extLst>
          </p:cNvPr>
          <p:cNvSpPr txBox="1"/>
          <p:nvPr/>
        </p:nvSpPr>
        <p:spPr>
          <a:xfrm>
            <a:off x="4306437" y="401167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2,0 миллиона долларов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8C5C0FC-12C2-0F0C-C13D-CC95409D504A}"/>
              </a:ext>
            </a:extLst>
          </p:cNvPr>
          <p:cNvSpPr txBox="1"/>
          <p:nvPr/>
        </p:nvSpPr>
        <p:spPr>
          <a:xfrm>
            <a:off x="4306437" y="7132965"/>
            <a:ext cx="1726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z-Cyrl-UZ" sz="10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Галлаорольский район</a:t>
            </a:r>
            <a:r>
              <a:rPr lang="en-US" sz="10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,</a:t>
            </a:r>
            <a:endParaRPr lang="uz-Cyrl-UZ" sz="1000" dirty="0">
              <a:solidFill>
                <a:srgbClr val="0070C0"/>
              </a:solidFill>
              <a:latin typeface="Montserrat Black" panose="00000A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C9F6D97-DB9E-697A-263D-F40638BDCAF0}"/>
              </a:ext>
            </a:extLst>
          </p:cNvPr>
          <p:cNvSpPr txBox="1"/>
          <p:nvPr/>
        </p:nvSpPr>
        <p:spPr>
          <a:xfrm>
            <a:off x="1762125" y="3342692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за счет фонда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98B5346-DDCC-B8B9-4C8C-DC01CAFBFEB1}"/>
              </a:ext>
            </a:extLst>
          </p:cNvPr>
          <p:cNvSpPr txBox="1"/>
          <p:nvPr/>
        </p:nvSpPr>
        <p:spPr>
          <a:xfrm>
            <a:off x="1762125" y="573326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3B29E27-8F7F-3045-4343-C93B463309A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18694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368998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831850" y="731836"/>
            <a:ext cx="519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132. ПРОИЗВОДСТВО МАРГАРИНА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67773"/>
            <a:ext cx="5194300" cy="650240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61967" y="804453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62927" y="804453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1,5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8039121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33637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442131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82560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62927" y="6733268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Андижанская область</a:t>
            </a:r>
            <a:endParaRPr lang="ru-RU" sz="1200" dirty="0">
              <a:solidFill>
                <a:srgbClr val="0070C0"/>
              </a:solidFill>
              <a:effectLst/>
              <a:latin typeface="Montserrat Black" panose="00000A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818769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0796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Создание рабочих мест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62927" y="630796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100</a:t>
            </a:r>
            <a:endParaRPr lang="ru-RU" sz="1200" dirty="0">
              <a:solidFill>
                <a:srgbClr val="0070C0"/>
              </a:solidFill>
              <a:effectLst/>
              <a:latin typeface="Montserrat Black" panose="00000A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01089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62927" y="587581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3,8 миллиона долларов.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44371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62927" y="544371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2,5 миллиона долларов.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36885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7688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62927" y="4576886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11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тысяча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0054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14478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Промышленная </a:t>
            </a:r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37952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62927" y="36271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20349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18447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15302" y="4894622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6,3 миллиона долларов.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02156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75670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62927" y="303757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20,8 миллиона долларов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75670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74790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67958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99040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42474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1795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7355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2059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4731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1467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5663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3326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19493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6549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A58989-6C46-4891-8A0B-94E45874E3D9}"/>
              </a:ext>
            </a:extLst>
          </p:cNvPr>
          <p:cNvSpPr txBox="1"/>
          <p:nvPr/>
        </p:nvSpPr>
        <p:spPr>
          <a:xfrm>
            <a:off x="4362927" y="3574606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14,6 миллиона долларов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6BFEEBB-677E-6FEC-D029-9169C72D4F92}"/>
              </a:ext>
            </a:extLst>
          </p:cNvPr>
          <p:cNvSpPr txBox="1"/>
          <p:nvPr/>
        </p:nvSpPr>
        <p:spPr>
          <a:xfrm>
            <a:off x="4362927" y="4086341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2,0 миллиона долларов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1F6524-115D-42AB-5C31-8E347554E7C8}"/>
              </a:ext>
            </a:extLst>
          </p:cNvPr>
          <p:cNvSpPr txBox="1"/>
          <p:nvPr/>
        </p:nvSpPr>
        <p:spPr>
          <a:xfrm>
            <a:off x="1771650" y="344511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за счет фонда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9993AC4-4A80-83C2-689B-C324BC557B3A}"/>
              </a:ext>
            </a:extLst>
          </p:cNvPr>
          <p:cNvSpPr txBox="1"/>
          <p:nvPr/>
        </p:nvSpPr>
        <p:spPr>
          <a:xfrm>
            <a:off x="1771650" y="581583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3771136-F807-9AC6-C7E0-04ABC5963C0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901266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75783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C8626F8-46D0-3CB1-E71A-56CB9C0830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634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38879" y="851820"/>
            <a:ext cx="5449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11. ПРОИЗВОДСТВО МАЛЕИНОВОГО АНГИДРИДА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Навоийская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50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350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$10,8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$7,2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84832" y="4590973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40,0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224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42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1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84832" y="2373240"/>
            <a:ext cx="187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малеинового ангидрида</a:t>
            </a:r>
            <a:endParaRPr lang="ru-RU" sz="11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5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82904" y="7138950"/>
            <a:ext cx="2251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</a:rPr>
              <a:t>г. Навои, </a:t>
            </a:r>
            <a:b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</a:rPr>
              <a:t>«Навоийский химический </a:t>
            </a:r>
          </a:p>
          <a:p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</a:rPr>
              <a:t>технопарк»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396206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1738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841287" y="633504"/>
            <a:ext cx="5485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12. ПРОИЗВОДСТВО КАТАЛИЗАТОРОВ ИЗ МЕДИ ДЛЯ ИСПОЛЬЗОВАНИЯ В ПОЛУЧЕНИИ ВОДОРОДНОЙ МАССЫ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Навоийская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50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300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$10,8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$7,2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84832" y="4590973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15,0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219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42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1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84832" y="2361208"/>
            <a:ext cx="187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катализаторов из меди</a:t>
            </a:r>
            <a:endParaRPr lang="ru-RU" sz="11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5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74340" y="7200398"/>
            <a:ext cx="188374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Карманинский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 район, МСГ «</a:t>
            </a:r>
            <a:r>
              <a:rPr lang="ru-RU" sz="105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Маликработ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», </a:t>
            </a:r>
            <a:b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МИЗ «Навои»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396206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3297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29943" y="616448"/>
            <a:ext cx="5305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13. ПРОИЗВОДСТВО КАУСТИЧЕСКОЙ СОДЫ И ДРУГИХ ХЛОРНЫХ ПРОДУКТОВ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92288"/>
            <a:ext cx="5194300" cy="6582545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6730" y="803449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46839" y="803449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50" y="8029080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396899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02658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88612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46839" y="6828024"/>
            <a:ext cx="1560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Навоийская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879296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42975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61616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46839" y="593634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,8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46839" y="550424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7,2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97412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63741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46839" y="4622884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150,0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30581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138320"/>
            <a:ext cx="236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98479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246839" y="358383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$42,0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30076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77190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46839" y="5078974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$18,0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62683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46839" y="305946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24882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37355" y="2365771"/>
            <a:ext cx="145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каустической соды и других хлорных продуктов</a:t>
            </a:r>
            <a:endParaRPr lang="ru-RU" sz="800" b="1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41996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4408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1498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3408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811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0784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752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1716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9379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2554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92602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246839" y="420011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39D4F09-3915-A165-5E84-7F59106EE81D}"/>
              </a:ext>
            </a:extLst>
          </p:cNvPr>
          <p:cNvSpPr txBox="1"/>
          <p:nvPr/>
        </p:nvSpPr>
        <p:spPr>
          <a:xfrm>
            <a:off x="4244965" y="7377385"/>
            <a:ext cx="1560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г. Навои,</a:t>
            </a:r>
          </a:p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МИЗ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«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Навоий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C16CBE2-C57A-954A-28AF-B0954C5F1CC7}"/>
              </a:ext>
            </a:extLst>
          </p:cNvPr>
          <p:cNvSpPr txBox="1"/>
          <p:nvPr/>
        </p:nvSpPr>
        <p:spPr>
          <a:xfrm>
            <a:off x="1771650" y="551876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928909D-2887-CBE9-5350-FB1AAE129368}"/>
              </a:ext>
            </a:extLst>
          </p:cNvPr>
          <p:cNvSpPr txBox="1"/>
          <p:nvPr/>
        </p:nvSpPr>
        <p:spPr>
          <a:xfrm>
            <a:off x="4246839" y="644884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7034E3C-1285-4220-5543-BDAD91D0D4BD}"/>
              </a:ext>
            </a:extLst>
          </p:cNvPr>
          <p:cNvSpPr txBox="1"/>
          <p:nvPr/>
        </p:nvSpPr>
        <p:spPr>
          <a:xfrm>
            <a:off x="1761490" y="3472406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25E3523-FC62-E403-5145-2CF2A61CC8E7}"/>
              </a:ext>
            </a:extLst>
          </p:cNvPr>
          <p:cNvSpPr txBox="1"/>
          <p:nvPr/>
        </p:nvSpPr>
        <p:spPr>
          <a:xfrm>
            <a:off x="1771650" y="586322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BB36834-9E52-757E-DCE6-32068569CC2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948653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6224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244475" y="514220"/>
            <a:ext cx="6536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14. </a:t>
            </a:r>
            <a:r>
              <a:rPr lang="ru-RU" sz="19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ПЛАСТИКОВЫХ БУТЫЛОК И ПЛАСТИКОВЫХ АВТОМОБИЛЬНЫХ КОМПОНЕНТОВ ДЛЯ ПИЩЕВОЙ, ХИМИЧЕСКОЙ И КОСМЕТИЧЕСКОЙ ПРОМЫШЛЕННОСТИ НА ОСНОВЕ ТЕХНОЛОГИИ ИН-МОЛД ЛАБЕЛИНГ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533057"/>
            <a:ext cx="5194300" cy="6349685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46880" y="829072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650126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755885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719015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46880" y="7131073"/>
            <a:ext cx="184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Самаркандская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7183323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73601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729143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46880" y="675304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176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46880" y="588322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7,0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864939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5004940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46880" y="5012156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1400,0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998108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444048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66006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246880" y="389931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$41,0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984903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446501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46880" y="545795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$17,6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30210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418940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46880" y="3453115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,5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418940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901894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46881" y="2714712"/>
            <a:ext cx="1739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Производство пластиковой тары и автомобильных компонентов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919008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4750" y="336245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75949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41900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90160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34864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77536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624272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68468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709782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5594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81792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246880" y="454100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$4,9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39D4F09-3915-A165-5E84-7F59106EE81D}"/>
              </a:ext>
            </a:extLst>
          </p:cNvPr>
          <p:cNvSpPr txBox="1"/>
          <p:nvPr/>
        </p:nvSpPr>
        <p:spPr>
          <a:xfrm>
            <a:off x="4211680" y="7587370"/>
            <a:ext cx="20951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Пастдаргомский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 район,</a:t>
            </a:r>
          </a:p>
          <a:p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МСГ </a:t>
            </a:r>
            <a:r>
              <a:rPr lang="en-US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“</a:t>
            </a:r>
            <a:r>
              <a:rPr lang="ru-RU" sz="105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Кимёгарлар</a:t>
            </a:r>
            <a:r>
              <a:rPr lang="en-US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”, 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М</a:t>
            </a:r>
            <a:r>
              <a:rPr lang="uz-Cyrl-UZ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ИЗ</a:t>
            </a:r>
            <a:r>
              <a:rPr lang="en-US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“</a:t>
            </a:r>
            <a:r>
              <a:rPr lang="ru-RU" sz="105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Кимёгарлар</a:t>
            </a:r>
            <a:r>
              <a:rPr lang="en-US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”</a:t>
            </a:r>
            <a:endParaRPr lang="ru-RU" sz="105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53A8774-98EF-96BA-5D4A-9C7BBB09321E}"/>
              </a:ext>
            </a:extLst>
          </p:cNvPr>
          <p:cNvSpPr txBox="1"/>
          <p:nvPr/>
        </p:nvSpPr>
        <p:spPr>
          <a:xfrm>
            <a:off x="4246880" y="635821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,5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BB163A0-2B73-1D35-70A0-D0689F1B28CF}"/>
              </a:ext>
            </a:extLst>
          </p:cNvPr>
          <p:cNvSpPr txBox="1"/>
          <p:nvPr/>
        </p:nvSpPr>
        <p:spPr>
          <a:xfrm>
            <a:off x="1771650" y="831860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98E8789-6B74-4BC8-32ED-D335FE6968F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313188"/>
            <a:ext cx="290740" cy="290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9BBAE4E-4065-A471-6732-CD4A521DD683}"/>
              </a:ext>
            </a:extLst>
          </p:cNvPr>
          <p:cNvSpPr txBox="1"/>
          <p:nvPr/>
        </p:nvSpPr>
        <p:spPr>
          <a:xfrm>
            <a:off x="1771650" y="587678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CA4D4A-6A2C-EB30-C633-EC8D5A094929}"/>
              </a:ext>
            </a:extLst>
          </p:cNvPr>
          <p:cNvSpPr txBox="1"/>
          <p:nvPr/>
        </p:nvSpPr>
        <p:spPr>
          <a:xfrm>
            <a:off x="1771650" y="3756430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8B0C6F6-1B5B-B0E6-F562-AE6A5F1EE040}"/>
              </a:ext>
            </a:extLst>
          </p:cNvPr>
          <p:cNvSpPr txBox="1"/>
          <p:nvPr/>
        </p:nvSpPr>
        <p:spPr>
          <a:xfrm>
            <a:off x="1771650" y="6220809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154B78B-6F2D-103D-6526-0AE4483C133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06242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0595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69333" y="1037488"/>
            <a:ext cx="5486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15. СТРОИТЕЛЬСТВО ХИМИКО-ТЕХНОЛОГИЧЕСКОГО ЦЕНТРА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Навоийская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50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210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,4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414943" y="4577729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 дона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219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38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5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$55,0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1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57916" y="2350311"/>
            <a:ext cx="19725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Строительство химико-технологического центра</a:t>
            </a:r>
            <a:endParaRPr lang="ru-RU" sz="10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4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403150" y="7321017"/>
            <a:ext cx="17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г. Навои,</a:t>
            </a:r>
          </a:p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МИЗ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Навоий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»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396206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337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55431E7-9E28-C4AE-BD5C-E74DDCB9CDD3}"/>
              </a:ext>
            </a:extLst>
          </p:cNvPr>
          <p:cNvSpPr txBox="1"/>
          <p:nvPr/>
        </p:nvSpPr>
        <p:spPr>
          <a:xfrm>
            <a:off x="1479665" y="781396"/>
            <a:ext cx="394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36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СОДЕРЖАНИЕ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C9D07A8-A17C-BCC7-ADC5-265CEFE180E5}"/>
              </a:ext>
            </a:extLst>
          </p:cNvPr>
          <p:cNvSpPr txBox="1"/>
          <p:nvPr/>
        </p:nvSpPr>
        <p:spPr>
          <a:xfrm>
            <a:off x="1028701" y="2949218"/>
            <a:ext cx="524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4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Химическая промышленность</a:t>
            </a:r>
            <a:r>
              <a:rPr lang="ru-RU" sz="1400" b="1" dirty="0" smtClean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…………………….……….……..……….</a:t>
            </a:r>
            <a:r>
              <a:rPr lang="uz-Cyrl-UZ" sz="14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ru-RU" sz="1400" dirty="0">
              <a:latin typeface="Montserrat SemiBold" panose="00000700000000000000" pitchFamily="50" charset="-52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D21C5C8E-4B52-93E4-0E5F-FE83F52963F2}"/>
              </a:ext>
            </a:extLst>
          </p:cNvPr>
          <p:cNvCxnSpPr>
            <a:cxnSpLocks/>
          </p:cNvCxnSpPr>
          <p:nvPr/>
        </p:nvCxnSpPr>
        <p:spPr>
          <a:xfrm>
            <a:off x="1028701" y="3419302"/>
            <a:ext cx="4898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3584F52-F917-5FD9-AF42-E6AE1D53B338}"/>
              </a:ext>
            </a:extLst>
          </p:cNvPr>
          <p:cNvSpPr txBox="1"/>
          <p:nvPr/>
        </p:nvSpPr>
        <p:spPr>
          <a:xfrm>
            <a:off x="1028701" y="3541485"/>
            <a:ext cx="5354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4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Фармацевтика</a:t>
            </a:r>
            <a:r>
              <a:rPr lang="ru-RU" sz="1400" b="1" dirty="0" smtClean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….</a:t>
            </a:r>
            <a:r>
              <a:rPr lang="ru-RU" sz="1400" b="1" dirty="0" smtClean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……………………………….….…………</a:t>
            </a:r>
            <a:r>
              <a:rPr lang="uz-Cyrl-UZ" sz="14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32</a:t>
            </a:r>
            <a:endParaRPr lang="ru-RU" sz="1400" dirty="0">
              <a:latin typeface="Montserrat SemiBold" panose="00000700000000000000" pitchFamily="50" charset="-52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D09F8E0D-B05B-8C96-F7CB-93B8113F54D3}"/>
              </a:ext>
            </a:extLst>
          </p:cNvPr>
          <p:cNvCxnSpPr>
            <a:cxnSpLocks/>
          </p:cNvCxnSpPr>
          <p:nvPr/>
        </p:nvCxnSpPr>
        <p:spPr>
          <a:xfrm>
            <a:off x="1028701" y="3937693"/>
            <a:ext cx="4898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7109548-0C67-2EBD-5236-818F5CCD286C}"/>
              </a:ext>
            </a:extLst>
          </p:cNvPr>
          <p:cNvSpPr txBox="1"/>
          <p:nvPr/>
        </p:nvSpPr>
        <p:spPr>
          <a:xfrm>
            <a:off x="1057276" y="3939694"/>
            <a:ext cx="535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4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Строительные материалы</a:t>
            </a:r>
            <a:r>
              <a:rPr lang="ru-RU" sz="1400" b="1" dirty="0" smtClean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….………………………………….……….…..… </a:t>
            </a:r>
            <a:r>
              <a:rPr lang="ru-RU" sz="14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41</a:t>
            </a:r>
            <a:endParaRPr lang="ru-RU" sz="1400" dirty="0">
              <a:latin typeface="Montserrat SemiBold" panose="00000700000000000000" pitchFamily="50" charset="-52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45B1A924-DD8D-1841-4EE9-9F1143349658}"/>
              </a:ext>
            </a:extLst>
          </p:cNvPr>
          <p:cNvCxnSpPr>
            <a:cxnSpLocks/>
          </p:cNvCxnSpPr>
          <p:nvPr/>
        </p:nvCxnSpPr>
        <p:spPr>
          <a:xfrm>
            <a:off x="1028701" y="4430017"/>
            <a:ext cx="4898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0A5A4C-9419-0D2D-AE28-126840DCA88A}"/>
              </a:ext>
            </a:extLst>
          </p:cNvPr>
          <p:cNvSpPr txBox="1"/>
          <p:nvPr/>
        </p:nvSpPr>
        <p:spPr>
          <a:xfrm>
            <a:off x="1028701" y="4439971"/>
            <a:ext cx="535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4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Текстильная промышленность</a:t>
            </a:r>
            <a:r>
              <a:rPr lang="ru-RU" sz="1400" b="1" dirty="0" smtClean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…………..……………………….…..……</a:t>
            </a:r>
            <a:r>
              <a:rPr lang="uz-Cyrl-UZ" sz="14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66</a:t>
            </a:r>
            <a:endParaRPr lang="ru-RU" sz="1400" dirty="0">
              <a:latin typeface="Montserrat SemiBold" panose="00000700000000000000" pitchFamily="50" charset="-52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4B3CE742-026F-30A1-EA5B-045359C7ABF8}"/>
              </a:ext>
            </a:extLst>
          </p:cNvPr>
          <p:cNvCxnSpPr>
            <a:cxnSpLocks/>
          </p:cNvCxnSpPr>
          <p:nvPr/>
        </p:nvCxnSpPr>
        <p:spPr>
          <a:xfrm>
            <a:off x="1028701" y="4887147"/>
            <a:ext cx="4898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821EA45-431B-75D7-FD5D-8C8A08F5F9A3}"/>
              </a:ext>
            </a:extLst>
          </p:cNvPr>
          <p:cNvSpPr txBox="1"/>
          <p:nvPr/>
        </p:nvSpPr>
        <p:spPr>
          <a:xfrm>
            <a:off x="1009651" y="5051779"/>
            <a:ext cx="5354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4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Машиностроение</a:t>
            </a:r>
            <a:r>
              <a:rPr lang="ru-RU" sz="1400" b="1" dirty="0" smtClean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….. …</a:t>
            </a:r>
            <a:r>
              <a:rPr lang="ru-RU" sz="1400" b="1" dirty="0" smtClean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1400" b="1" dirty="0" smtClean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……………………………..………</a:t>
            </a:r>
            <a:r>
              <a:rPr lang="uz-Cyrl-UZ" sz="14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77</a:t>
            </a:r>
            <a:endParaRPr lang="ru-RU" sz="1400" dirty="0">
              <a:latin typeface="Montserrat SemiBold" panose="00000700000000000000" pitchFamily="50" charset="-52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151BF12-CFDB-BFF4-B6F5-18D336B0468C}"/>
              </a:ext>
            </a:extLst>
          </p:cNvPr>
          <p:cNvCxnSpPr>
            <a:cxnSpLocks/>
          </p:cNvCxnSpPr>
          <p:nvPr/>
        </p:nvCxnSpPr>
        <p:spPr>
          <a:xfrm>
            <a:off x="1040893" y="5371787"/>
            <a:ext cx="4898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DE165E6-B219-1B5B-2057-F028D6B7BA5E}"/>
              </a:ext>
            </a:extLst>
          </p:cNvPr>
          <p:cNvSpPr txBox="1"/>
          <p:nvPr/>
        </p:nvSpPr>
        <p:spPr>
          <a:xfrm>
            <a:off x="1000126" y="5526992"/>
            <a:ext cx="5354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4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Металлургия</a:t>
            </a:r>
            <a:r>
              <a:rPr lang="ru-RU" sz="1400" b="1" dirty="0" smtClean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…………………………………………..………</a:t>
            </a:r>
            <a:r>
              <a:rPr lang="ru-RU" sz="14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86</a:t>
            </a:r>
            <a:endParaRPr lang="ru-RU" sz="1400" dirty="0">
              <a:latin typeface="Montserrat SemiBold" panose="00000700000000000000" pitchFamily="50" charset="-52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82705CCE-504B-8F35-9A72-100F6A249456}"/>
              </a:ext>
            </a:extLst>
          </p:cNvPr>
          <p:cNvCxnSpPr>
            <a:cxnSpLocks/>
          </p:cNvCxnSpPr>
          <p:nvPr/>
        </p:nvCxnSpPr>
        <p:spPr>
          <a:xfrm>
            <a:off x="1028701" y="5856525"/>
            <a:ext cx="4898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FD64604-682A-E982-A36F-73C64A8CB146}"/>
              </a:ext>
            </a:extLst>
          </p:cNvPr>
          <p:cNvSpPr txBox="1"/>
          <p:nvPr/>
        </p:nvSpPr>
        <p:spPr>
          <a:xfrm>
            <a:off x="1040893" y="5899040"/>
            <a:ext cx="535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4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Электротехническая промышленность</a:t>
            </a:r>
            <a:r>
              <a:rPr lang="ru-RU" sz="1400" b="1" dirty="0" smtClean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……..……..……………………..……… </a:t>
            </a:r>
            <a:r>
              <a:rPr lang="ru-RU" sz="14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104</a:t>
            </a:r>
            <a:endParaRPr lang="ru-RU" sz="1400" dirty="0">
              <a:latin typeface="Montserrat SemiBold" panose="00000700000000000000" pitchFamily="50" charset="-52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59D3AB6B-9B8B-CB51-653A-8B6A8D348AB1}"/>
              </a:ext>
            </a:extLst>
          </p:cNvPr>
          <p:cNvCxnSpPr>
            <a:cxnSpLocks/>
          </p:cNvCxnSpPr>
          <p:nvPr/>
        </p:nvCxnSpPr>
        <p:spPr>
          <a:xfrm>
            <a:off x="1028701" y="6366373"/>
            <a:ext cx="4898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A118D77-B0AE-4C7D-838F-949724041D11}"/>
              </a:ext>
            </a:extLst>
          </p:cNvPr>
          <p:cNvSpPr txBox="1"/>
          <p:nvPr/>
        </p:nvSpPr>
        <p:spPr>
          <a:xfrm>
            <a:off x="1028701" y="6394576"/>
            <a:ext cx="535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4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Кожевенно-обувная промышленность</a:t>
            </a:r>
            <a:r>
              <a:rPr lang="ru-RU" sz="1400" b="1" dirty="0" smtClean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……………..……………..……..……….</a:t>
            </a:r>
            <a:r>
              <a:rPr lang="uz-Cyrl-UZ" sz="14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120</a:t>
            </a:r>
            <a:endParaRPr lang="ru-RU" sz="1400" dirty="0">
              <a:latin typeface="Montserrat SemiBold" panose="00000700000000000000" pitchFamily="50" charset="-52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EDBA23E9-8C35-7792-E02E-882A06DBCCC8}"/>
              </a:ext>
            </a:extLst>
          </p:cNvPr>
          <p:cNvCxnSpPr>
            <a:cxnSpLocks/>
          </p:cNvCxnSpPr>
          <p:nvPr/>
        </p:nvCxnSpPr>
        <p:spPr>
          <a:xfrm>
            <a:off x="1028701" y="6876221"/>
            <a:ext cx="4898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60509A4-F708-4E9F-5608-6EC0E9DCB43A}"/>
              </a:ext>
            </a:extLst>
          </p:cNvPr>
          <p:cNvSpPr txBox="1"/>
          <p:nvPr/>
        </p:nvSpPr>
        <p:spPr>
          <a:xfrm>
            <a:off x="1066801" y="6844747"/>
            <a:ext cx="5354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4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Сельское хозяйство……….………………..…..…….…………..…….</a:t>
            </a:r>
            <a:r>
              <a:rPr lang="uz-Cyrl-UZ" sz="14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133</a:t>
            </a:r>
            <a:endParaRPr lang="ru-RU" sz="1400" dirty="0">
              <a:latin typeface="Montserrat SemiBold" panose="00000700000000000000" pitchFamily="50" charset="-52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146D1D13-466A-F1F7-8159-12F73B96319A}"/>
              </a:ext>
            </a:extLst>
          </p:cNvPr>
          <p:cNvCxnSpPr>
            <a:cxnSpLocks/>
          </p:cNvCxnSpPr>
          <p:nvPr/>
        </p:nvCxnSpPr>
        <p:spPr>
          <a:xfrm>
            <a:off x="1028701" y="7360861"/>
            <a:ext cx="4898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5AA56B-7DE1-4B31-C355-07276AD96748}"/>
              </a:ext>
            </a:extLst>
          </p:cNvPr>
          <p:cNvSpPr txBox="1"/>
          <p:nvPr/>
        </p:nvSpPr>
        <p:spPr>
          <a:xfrm>
            <a:off x="990601" y="2601938"/>
            <a:ext cx="5638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4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Основные показатели</a:t>
            </a:r>
            <a:r>
              <a:rPr lang="ru-RU" sz="1400" b="1" dirty="0" smtClean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……………………………...…….…</a:t>
            </a:r>
            <a:r>
              <a:rPr lang="en-US" sz="14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ru-RU" sz="1400" dirty="0">
              <a:latin typeface="Montserrat SemiBold" panose="00000700000000000000" pitchFamily="50" charset="-52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DA87913B-BA93-EF56-575F-3DC3DB19CA47}"/>
              </a:ext>
            </a:extLst>
          </p:cNvPr>
          <p:cNvCxnSpPr>
            <a:cxnSpLocks/>
          </p:cNvCxnSpPr>
          <p:nvPr/>
        </p:nvCxnSpPr>
        <p:spPr>
          <a:xfrm>
            <a:off x="1028701" y="2940996"/>
            <a:ext cx="4898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75919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2" y="1419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862023" y="861496"/>
            <a:ext cx="530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16. ОРГАНИЗАЦИЯ ПРОИЗВОДСТВА БЕЛКОВОЙ БИОМАССЫ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345635"/>
            <a:ext cx="5194300" cy="6451915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188183" y="799625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430074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35833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91930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188183" y="6848766"/>
            <a:ext cx="184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Кашкадарьинская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12471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66229" y="644992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94791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188183" y="647962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160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188183" y="553741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,2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30587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67058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188183" y="4656059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20,0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63756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096996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93554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188183" y="356620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36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,3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12451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112149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188183" y="5112149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$15,6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95858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87866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188183" y="3087866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,8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87866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621610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188183" y="2453919"/>
            <a:ext cx="15581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Производство белковой биомассы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38724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36650" y="300865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43109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9735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60535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1429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4101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0837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5033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269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30133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90839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188183" y="415709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$4,4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39D4F09-3915-A165-5E84-7F59106EE81D}"/>
              </a:ext>
            </a:extLst>
          </p:cNvPr>
          <p:cNvSpPr txBox="1"/>
          <p:nvPr/>
        </p:nvSpPr>
        <p:spPr>
          <a:xfrm>
            <a:off x="4188183" y="7319128"/>
            <a:ext cx="178850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г. </a:t>
            </a:r>
            <a:r>
              <a:rPr lang="ru-RU" sz="105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Қарши</a:t>
            </a:r>
            <a:r>
              <a:rPr lang="uz-Cyrl-UZ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</a:p>
          <a:p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МСГ «</a:t>
            </a:r>
            <a:r>
              <a:rPr lang="ru-RU" sz="105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Турон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»,</a:t>
            </a:r>
            <a:b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МИЗ «</a:t>
            </a:r>
            <a:r>
              <a:rPr lang="ru-RU" sz="105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Чироқчи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53A8774-98EF-96BA-5D4A-9C7BBB09321E}"/>
              </a:ext>
            </a:extLst>
          </p:cNvPr>
          <p:cNvSpPr txBox="1"/>
          <p:nvPr/>
        </p:nvSpPr>
        <p:spPr>
          <a:xfrm>
            <a:off x="4188183" y="598377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$9,3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5B7CADC-D7AA-5EB1-D210-0215B1C1F927}"/>
              </a:ext>
            </a:extLst>
          </p:cNvPr>
          <p:cNvSpPr txBox="1"/>
          <p:nvPr/>
        </p:nvSpPr>
        <p:spPr>
          <a:xfrm>
            <a:off x="1771650" y="802235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871B5E7-2BFB-CEE0-423A-BB8D198C174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016936"/>
            <a:ext cx="290740" cy="290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886E722-346D-F753-6546-B6262BED42F5}"/>
              </a:ext>
            </a:extLst>
          </p:cNvPr>
          <p:cNvSpPr txBox="1"/>
          <p:nvPr/>
        </p:nvSpPr>
        <p:spPr>
          <a:xfrm>
            <a:off x="1771650" y="554243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2C03D2D-4A62-E45F-5CC9-530AC3C376E7}"/>
              </a:ext>
            </a:extLst>
          </p:cNvPr>
          <p:cNvSpPr txBox="1"/>
          <p:nvPr/>
        </p:nvSpPr>
        <p:spPr>
          <a:xfrm>
            <a:off x="1766229" y="3451868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F415AFF-543D-5D0C-FDEA-AC7F579FEAE7}"/>
              </a:ext>
            </a:extLst>
          </p:cNvPr>
          <p:cNvSpPr txBox="1"/>
          <p:nvPr/>
        </p:nvSpPr>
        <p:spPr>
          <a:xfrm>
            <a:off x="1771650" y="5894309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F168293-25F9-4473-1D46-B06450B02AE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979742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6485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583880" y="654316"/>
            <a:ext cx="5901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17. ПРОИЗВОДСТВО ХЛОРМЕТАНА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018944"/>
            <a:ext cx="5194300" cy="6598463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186271" y="788891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17663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23422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0689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186271" y="6649107"/>
            <a:ext cx="1560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Навоийская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00060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23915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186271" y="6245546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315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18238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186271" y="575742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186271" y="532532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318176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45817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186271" y="4438552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6,0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451345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49" y="3897285"/>
            <a:ext cx="236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006543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186271" y="331601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$35,0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361940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489973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186271" y="4900057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$12,0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883447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2855007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186271" y="2855326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855007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405791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166234" y="2314133"/>
            <a:ext cx="17763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хлорметана</a:t>
            </a:r>
            <a:endParaRPr lang="ru-RU" sz="10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42290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200150" y="277579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18553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384684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39294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80188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22860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69596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13792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61455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07622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74678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186271" y="397040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$4,2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39D4F09-3915-A165-5E84-7F59106EE81D}"/>
              </a:ext>
            </a:extLst>
          </p:cNvPr>
          <p:cNvSpPr txBox="1"/>
          <p:nvPr/>
        </p:nvSpPr>
        <p:spPr>
          <a:xfrm>
            <a:off x="4166234" y="7300936"/>
            <a:ext cx="194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МИЗ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«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Навоий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»</a:t>
            </a:r>
            <a:endParaRPr lang="uz-Cyrl-UZ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36EF2D-FE2F-B5D4-6660-3279F2DC616A}"/>
              </a:ext>
            </a:extLst>
          </p:cNvPr>
          <p:cNvSpPr txBox="1"/>
          <p:nvPr/>
        </p:nvSpPr>
        <p:spPr>
          <a:xfrm>
            <a:off x="1771650" y="791562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F9BE238-9F44-A14F-16E2-D5BF24C04AE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872956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9DC45E8-4C17-401A-6D0B-9BD0DA7D391B}"/>
              </a:ext>
            </a:extLst>
          </p:cNvPr>
          <p:cNvSpPr txBox="1"/>
          <p:nvPr/>
        </p:nvSpPr>
        <p:spPr>
          <a:xfrm>
            <a:off x="1771650" y="533952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71D1778-6F98-5371-AF1C-4B167C196984}"/>
              </a:ext>
            </a:extLst>
          </p:cNvPr>
          <p:cNvSpPr txBox="1"/>
          <p:nvPr/>
        </p:nvSpPr>
        <p:spPr>
          <a:xfrm>
            <a:off x="1761490" y="3191744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554A550-5E13-6434-4577-E40D23849FD0}"/>
              </a:ext>
            </a:extLst>
          </p:cNvPr>
          <p:cNvSpPr txBox="1"/>
          <p:nvPr/>
        </p:nvSpPr>
        <p:spPr>
          <a:xfrm>
            <a:off x="1771650" y="5683848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45F841D-DEA1-8CA4-7407-0864D6435D3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769281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1701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862023" y="861496"/>
            <a:ext cx="530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18. ОРГАНИЗАЦИЯ ПРОИЗВОДСТВА МЕЛАМИНА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47900"/>
            <a:ext cx="5194300" cy="639445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41026" y="804926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36671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47247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85594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16123" y="6788562"/>
            <a:ext cx="184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Ферганская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849112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9813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31432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51960" y="64195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130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41026" y="543907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6722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60722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41026" y="4557718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60,0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0039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046337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6829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241026" y="356946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5069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48790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41026" y="5013808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$15,0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3249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0161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41026" y="306597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0161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62845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41026" y="2477135"/>
            <a:ext cx="1473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Организация производства меламина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9959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98106" y="301206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339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7209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0389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5093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7765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4501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8697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6361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22527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9583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241026" y="409685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$4,2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39D4F09-3915-A165-5E84-7F59106EE81D}"/>
              </a:ext>
            </a:extLst>
          </p:cNvPr>
          <p:cNvSpPr txBox="1"/>
          <p:nvPr/>
        </p:nvSpPr>
        <p:spPr>
          <a:xfrm>
            <a:off x="4241026" y="7361382"/>
            <a:ext cx="181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Г. Фергана,</a:t>
            </a:r>
          </a:p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МСГ «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Саноат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222»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53A8774-98EF-96BA-5D4A-9C7BBB09321E}"/>
              </a:ext>
            </a:extLst>
          </p:cNvPr>
          <p:cNvSpPr txBox="1"/>
          <p:nvPr/>
        </p:nvSpPr>
        <p:spPr>
          <a:xfrm>
            <a:off x="4241026" y="599816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$9,0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DB83F51-9771-EDA8-673B-FA77D2899F09}"/>
              </a:ext>
            </a:extLst>
          </p:cNvPr>
          <p:cNvSpPr txBox="1"/>
          <p:nvPr/>
        </p:nvSpPr>
        <p:spPr>
          <a:xfrm>
            <a:off x="1771650" y="8035192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96314C9-DF0E-3F05-A6AA-53EC7F6CB42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029777"/>
            <a:ext cx="290740" cy="290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953E85E-F6A1-F9E5-42E8-B58B0DBDE7F7}"/>
              </a:ext>
            </a:extLst>
          </p:cNvPr>
          <p:cNvSpPr txBox="1"/>
          <p:nvPr/>
        </p:nvSpPr>
        <p:spPr>
          <a:xfrm>
            <a:off x="1771650" y="547907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E3BE150-F4C1-396F-1CD2-8430DBF3984A}"/>
              </a:ext>
            </a:extLst>
          </p:cNvPr>
          <p:cNvSpPr txBox="1"/>
          <p:nvPr/>
        </p:nvSpPr>
        <p:spPr>
          <a:xfrm>
            <a:off x="1761490" y="3386898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6EA2759-5E57-059C-69EA-ADEBAD1C82ED}"/>
              </a:ext>
            </a:extLst>
          </p:cNvPr>
          <p:cNvSpPr txBox="1"/>
          <p:nvPr/>
        </p:nvSpPr>
        <p:spPr>
          <a:xfrm>
            <a:off x="1771650" y="5827787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D832588-4955-B0E8-5307-823C012382C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913220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2997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5719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678946" y="542707"/>
            <a:ext cx="5826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19. ПРОИЗВОДСТВО ОБОРУДОВАНИЯ И УСТАНОВОК ДЛЯ ФИЛЬТРАЦИИ И ОЧИСТКИ ГАЗОВ И ЖИДКОСТЕЙ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334276"/>
            <a:ext cx="5194300" cy="6491674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11669" y="813836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46988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7564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704801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11669" y="6995408"/>
            <a:ext cx="2018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Навоийская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7041182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59242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523502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11669" y="655387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157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11669" y="568406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,1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65929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79929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11669" y="4802701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10,0 тыс.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шт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79246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213007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36036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11669" y="372554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$29,7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75386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240860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11669" y="5258791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$12,7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22456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17873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11669" y="319667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$42,4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7873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690211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23228" y="2453599"/>
            <a:ext cx="214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Производство фильтрующего оборудования и устройств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70732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87450" y="30995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53467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2006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6959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1430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5697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60370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4790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95568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4173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99900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11669" y="434183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$3,6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53A8774-98EF-96BA-5D4A-9C7BBB09321E}"/>
              </a:ext>
            </a:extLst>
          </p:cNvPr>
          <p:cNvSpPr txBox="1"/>
          <p:nvPr/>
        </p:nvSpPr>
        <p:spPr>
          <a:xfrm>
            <a:off x="4311669" y="611311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$7,6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E5072E7-888A-94E7-263B-43F74A785346}"/>
              </a:ext>
            </a:extLst>
          </p:cNvPr>
          <p:cNvSpPr txBox="1"/>
          <p:nvPr/>
        </p:nvSpPr>
        <p:spPr>
          <a:xfrm>
            <a:off x="1771650" y="8138362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47B7A35-BB31-EB53-165F-AD1395C2351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132947"/>
            <a:ext cx="290740" cy="290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041068-C172-0EDA-A3FB-64BBE280DA29}"/>
              </a:ext>
            </a:extLst>
          </p:cNvPr>
          <p:cNvSpPr txBox="1"/>
          <p:nvPr/>
        </p:nvSpPr>
        <p:spPr>
          <a:xfrm>
            <a:off x="1771650" y="567114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44B1B0A-D24B-1F88-7225-2C69392100B8}"/>
              </a:ext>
            </a:extLst>
          </p:cNvPr>
          <p:cNvSpPr txBox="1"/>
          <p:nvPr/>
        </p:nvSpPr>
        <p:spPr>
          <a:xfrm>
            <a:off x="1771650" y="3539168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6F35587-4604-E7BE-ADA0-33CFAE948C51}"/>
              </a:ext>
            </a:extLst>
          </p:cNvPr>
          <p:cNvSpPr txBox="1"/>
          <p:nvPr/>
        </p:nvSpPr>
        <p:spPr>
          <a:xfrm>
            <a:off x="1771650" y="6021462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660B59E-7B99-A8F4-61F2-E05EA488E6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106895"/>
            <a:ext cx="302915" cy="3029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A26146-3173-3681-8F01-A3A76AAD2102}"/>
              </a:ext>
            </a:extLst>
          </p:cNvPr>
          <p:cNvSpPr txBox="1"/>
          <p:nvPr/>
        </p:nvSpPr>
        <p:spPr>
          <a:xfrm>
            <a:off x="4311669" y="7469885"/>
            <a:ext cx="188374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Карманинский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 район, МСГ «</a:t>
            </a:r>
            <a:r>
              <a:rPr lang="ru-RU" sz="105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Маликработ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», </a:t>
            </a:r>
            <a:b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МИЗ «Навои»</a:t>
            </a:r>
          </a:p>
        </p:txBody>
      </p:sp>
    </p:spTree>
    <p:extLst>
      <p:ext uri="{BB962C8B-B14F-4D97-AF65-F5344CB8AC3E}">
        <p14:creationId xmlns="" xmlns:p14="http://schemas.microsoft.com/office/powerpoint/2010/main" val="4163384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908" y="1136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860271" y="665370"/>
            <a:ext cx="5305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20. ПРОИЗВОДСТВО ПОЛИСТИРОЛА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301450"/>
            <a:ext cx="5194300" cy="6342754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96376" y="792270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338697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444456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87872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87189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43353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54214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96376" y="645119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94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96376" y="549684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4,6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90010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63001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96376" y="4615482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35,0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23179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018319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0277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296376" y="346212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$26,6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59174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71572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96376" y="5071572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$11,4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55281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96376" y="305946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610253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96377" y="2511020"/>
            <a:ext cx="20340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Производство полистирола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27367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47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773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4407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2667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7371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0043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6779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0975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8639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24805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6781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296376" y="410381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$3,2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53A8774-98EF-96BA-5D4A-9C7BBB09321E}"/>
              </a:ext>
            </a:extLst>
          </p:cNvPr>
          <p:cNvSpPr txBox="1"/>
          <p:nvPr/>
        </p:nvSpPr>
        <p:spPr>
          <a:xfrm>
            <a:off x="4296376" y="59431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$6,8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CABB6A9-3FC5-4339-FC77-CA2AB57B8F77}"/>
              </a:ext>
            </a:extLst>
          </p:cNvPr>
          <p:cNvSpPr txBox="1"/>
          <p:nvPr/>
        </p:nvSpPr>
        <p:spPr>
          <a:xfrm>
            <a:off x="1771650" y="794367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C474367-65F0-ADCF-1B50-B3D83899301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7938259"/>
            <a:ext cx="290740" cy="290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3EFCDA0-0B49-86E4-C689-A4E8C4F5EFF6}"/>
              </a:ext>
            </a:extLst>
          </p:cNvPr>
          <p:cNvSpPr txBox="1"/>
          <p:nvPr/>
        </p:nvSpPr>
        <p:spPr>
          <a:xfrm>
            <a:off x="1771650" y="550185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471D4A3-830A-522B-90A4-DFF7C54146D7}"/>
              </a:ext>
            </a:extLst>
          </p:cNvPr>
          <p:cNvSpPr txBox="1"/>
          <p:nvPr/>
        </p:nvSpPr>
        <p:spPr>
          <a:xfrm>
            <a:off x="4296376" y="6820622"/>
            <a:ext cx="1560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Навоийская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68512C2-AE38-D86F-5682-D87B869B5ECF}"/>
              </a:ext>
            </a:extLst>
          </p:cNvPr>
          <p:cNvSpPr txBox="1"/>
          <p:nvPr/>
        </p:nvSpPr>
        <p:spPr>
          <a:xfrm>
            <a:off x="4251958" y="7243601"/>
            <a:ext cx="25247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</a:rPr>
              <a:t>г. Навои, </a:t>
            </a:r>
            <a:b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</a:rPr>
              <a:t>«Навоийский </a:t>
            </a:r>
          </a:p>
          <a:p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</a:rPr>
              <a:t>химический технопарк»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86D6A08-2154-E7A5-D834-7CA31B1D81E4}"/>
              </a:ext>
            </a:extLst>
          </p:cNvPr>
          <p:cNvSpPr txBox="1"/>
          <p:nvPr/>
        </p:nvSpPr>
        <p:spPr>
          <a:xfrm>
            <a:off x="1771650" y="3369098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689E60C-25D1-2194-7ACD-16E2F421A8C8}"/>
              </a:ext>
            </a:extLst>
          </p:cNvPr>
          <p:cNvSpPr txBox="1"/>
          <p:nvPr/>
        </p:nvSpPr>
        <p:spPr>
          <a:xfrm>
            <a:off x="1771650" y="583333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BE0D7BB-8B02-7765-707D-458B38572C1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918763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8067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815594"/>
            <a:ext cx="530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21. ОРГАНИЗАЦИЯ ПРОИЗВОДСТВА СУЛЬФАТА КАЛИЯ И ХЛОРИДА КАЛИЯ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419469"/>
            <a:ext cx="5194300" cy="6447534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98315" y="8215258"/>
            <a:ext cx="1492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49124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97001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705667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98315" y="7003537"/>
            <a:ext cx="184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Каракалпакская Республика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7049839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61377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606907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98315" y="663675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98315" y="5692190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667955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80795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98315" y="4810830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,5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801124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259764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318222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298315" y="377177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800619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249517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98315" y="5266920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233226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27032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98315" y="3287731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27032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747697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98314" y="2605630"/>
            <a:ext cx="16624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Производство сульфата калия и хлорида калия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764811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202070" y="320464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6135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27282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75542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15166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57838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604574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56245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96433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42600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802036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298315" y="436266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39D4F09-3915-A165-5E84-7F59106EE81D}"/>
              </a:ext>
            </a:extLst>
          </p:cNvPr>
          <p:cNvSpPr txBox="1"/>
          <p:nvPr/>
        </p:nvSpPr>
        <p:spPr>
          <a:xfrm>
            <a:off x="4298314" y="7513802"/>
            <a:ext cx="19275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Кунградский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 район, ГСГ «Каракалпакстан»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53A8774-98EF-96BA-5D4A-9C7BBB09321E}"/>
              </a:ext>
            </a:extLst>
          </p:cNvPr>
          <p:cNvSpPr txBox="1"/>
          <p:nvPr/>
        </p:nvSpPr>
        <p:spPr>
          <a:xfrm>
            <a:off x="4298315" y="618666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25A5534-AB4D-0B74-80E6-726BE101A65F}"/>
              </a:ext>
            </a:extLst>
          </p:cNvPr>
          <p:cNvSpPr txBox="1"/>
          <p:nvPr/>
        </p:nvSpPr>
        <p:spPr>
          <a:xfrm>
            <a:off x="1771650" y="815971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7734F97-E5C0-9BD4-F308-D73003F5142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154304"/>
            <a:ext cx="290740" cy="290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372C863-723A-2B64-60CC-9449E5E82519}"/>
              </a:ext>
            </a:extLst>
          </p:cNvPr>
          <p:cNvSpPr txBox="1"/>
          <p:nvPr/>
        </p:nvSpPr>
        <p:spPr>
          <a:xfrm>
            <a:off x="1771650" y="567980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4BF6DA4-1E1D-E47B-8BB9-D43ACDBAD6A0}"/>
              </a:ext>
            </a:extLst>
          </p:cNvPr>
          <p:cNvSpPr txBox="1"/>
          <p:nvPr/>
        </p:nvSpPr>
        <p:spPr>
          <a:xfrm>
            <a:off x="1771650" y="361945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2D3BC27-C754-D40A-3487-10A691B6A3C9}"/>
              </a:ext>
            </a:extLst>
          </p:cNvPr>
          <p:cNvSpPr txBox="1"/>
          <p:nvPr/>
        </p:nvSpPr>
        <p:spPr>
          <a:xfrm>
            <a:off x="1771650" y="607778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F7CD7B0-B99D-3E3E-0014-03385B9DE1F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163219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0404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82212" y="773806"/>
            <a:ext cx="5486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22. ОРГАНИЗАЦИЯ ПРОИЗВОДСТВА ПОЛИВИНИЛХЛОРИДА (ПВХ) И КАУСТИЧЕСКОЙ СОДЫ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75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Каракалпакская  Республика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50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750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130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,2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$55,8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414943" y="4577729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210,0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219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325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5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186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$465,0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1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95763" y="2390931"/>
            <a:ext cx="17460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Производство ПВХ и каустической соды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39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90413" y="7321557"/>
            <a:ext cx="17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Кунградский район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39620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2928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546" y="-126469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860271" y="465379"/>
            <a:ext cx="5305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23. ПРОИЗВОДСТВО БИОРАЗЛАГАЕМОГО ДИЗЕЛЬНОГО ТОПЛИВА ИЗ РАСТИТЕЛЬНЫХ МАСЕЛ И ЖИВОТНЫХ ЖИРОВ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88839"/>
            <a:ext cx="5194300" cy="6284155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55094" y="786806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32902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3987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95795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55094" y="6861594"/>
            <a:ext cx="1846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Навоийская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51125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44031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433445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55094" y="650595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150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55094" y="556142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69241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70924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55094" y="4669355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25,0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тыс.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702410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097550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19508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255094" y="363305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25705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15080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55094" y="5141892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34512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19435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55094" y="302774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22067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81004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51960" y="2405142"/>
            <a:ext cx="1793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Производство средств для окрашивания текстильных тканей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98118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5862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976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7251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60591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5295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796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470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889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6562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32728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0734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255094" y="417369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53A8774-98EF-96BA-5D4A-9C7BBB09321E}"/>
              </a:ext>
            </a:extLst>
          </p:cNvPr>
          <p:cNvSpPr txBox="1"/>
          <p:nvPr/>
        </p:nvSpPr>
        <p:spPr>
          <a:xfrm>
            <a:off x="4255094" y="602494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9499312-678C-194F-18C2-2FB4D1B1336C}"/>
              </a:ext>
            </a:extLst>
          </p:cNvPr>
          <p:cNvSpPr txBox="1"/>
          <p:nvPr/>
        </p:nvSpPr>
        <p:spPr>
          <a:xfrm>
            <a:off x="4251960" y="7413250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МЭЗ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Навоий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F4491B-774B-76D7-14E0-B23F6446BD77}"/>
              </a:ext>
            </a:extLst>
          </p:cNvPr>
          <p:cNvSpPr txBox="1"/>
          <p:nvPr/>
        </p:nvSpPr>
        <p:spPr>
          <a:xfrm>
            <a:off x="1771650" y="794670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8536983-3129-2DD8-77E9-2734D000424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7941290"/>
            <a:ext cx="290740" cy="290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8795A39-60D6-AD5E-CFD5-B7E079EBBB91}"/>
              </a:ext>
            </a:extLst>
          </p:cNvPr>
          <p:cNvSpPr txBox="1"/>
          <p:nvPr/>
        </p:nvSpPr>
        <p:spPr>
          <a:xfrm>
            <a:off x="1771650" y="5581090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2AA4CE5-DF82-EA70-805D-EA5F87CBDE31}"/>
              </a:ext>
            </a:extLst>
          </p:cNvPr>
          <p:cNvSpPr txBox="1"/>
          <p:nvPr/>
        </p:nvSpPr>
        <p:spPr>
          <a:xfrm>
            <a:off x="1771650" y="3416959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DB8D39D-6225-FF85-C1B5-68273091EBD5}"/>
              </a:ext>
            </a:extLst>
          </p:cNvPr>
          <p:cNvSpPr txBox="1"/>
          <p:nvPr/>
        </p:nvSpPr>
        <p:spPr>
          <a:xfrm>
            <a:off x="1771650" y="592984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0154F69-F1E4-9318-7162-793BE7A56E8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015275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727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9786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735617"/>
            <a:ext cx="519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24. ОРГАНИЗАЦИЯ ПРОИЗВОДСТВА ЭФИРОВ ЦЕЛЛЮЛОЗЫ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15670" y="2345027"/>
            <a:ext cx="5194300" cy="6417996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SemiBold" panose="00000700000000000000" pitchFamily="50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15810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105910" y="819394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152685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105910" y="7479088"/>
            <a:ext cx="18757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Сайхунабадский район,</a:t>
            </a:r>
          </a:p>
          <a:p>
            <a:r>
              <a:rPr lang="uz-Cyrl-UZ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МСГ 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«</a:t>
            </a:r>
            <a:r>
              <a:rPr lang="uz-Cyrl-UZ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Баҳмалсой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</a:t>
            </a:r>
            <a:r>
              <a:rPr lang="uz-Cyrl-UZ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51438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620142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700361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105910" y="6911279"/>
            <a:ext cx="174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Сырдарьинская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96780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52571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105910" y="652571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125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518848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105910" y="607820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62172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105910" y="562172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614896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75489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105910" y="4754897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748065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213067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105910" y="4322795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315963"/>
            <a:ext cx="290663" cy="2906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E7DB048-2ABC-B6AE-E566-AC2B6D2CFAEE}"/>
              </a:ext>
            </a:extLst>
          </p:cNvPr>
          <p:cNvSpPr txBox="1"/>
          <p:nvPr/>
        </p:nvSpPr>
        <p:spPr>
          <a:xfrm>
            <a:off x="1771650" y="354672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105910" y="371629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$12,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709460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19645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105910" y="5196458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80167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175860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105910" y="317586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$18,0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75860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726644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105910" y="2528565"/>
            <a:ext cx="174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Производство эфиров </a:t>
            </a:r>
            <a:r>
              <a:rPr lang="ru-RU" sz="1200" dirty="0" err="1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целюлозы</a:t>
            </a:r>
            <a:endParaRPr lang="ru-RU" sz="1200" dirty="0">
              <a:solidFill>
                <a:srgbClr val="0070C0"/>
              </a:solidFill>
              <a:latin typeface="Montserrat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703998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12285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53179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21976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70236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9860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52532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7979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47439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91127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37294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804350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47B8E18-6A73-5C7A-A916-4772E19100DC}"/>
              </a:ext>
            </a:extLst>
          </p:cNvPr>
          <p:cNvSpPr txBox="1"/>
          <p:nvPr/>
        </p:nvSpPr>
        <p:spPr>
          <a:xfrm>
            <a:off x="1771650" y="596522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A65FC57-09ED-4547-93DE-78C9D9205A8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050661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1943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9786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751299"/>
            <a:ext cx="519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25. ПРОИЗВОДСТВО ПАКЕТОВ НА ОСНОВЕ FFS </a:t>
            </a:r>
            <a:r>
              <a:rPr lang="en-US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FILM </a:t>
            </a: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И SPS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15670" y="2180929"/>
            <a:ext cx="5194300" cy="6574062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SemiBold" panose="00000700000000000000" pitchFamily="50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11929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182110" y="815513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113879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182110" y="747788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Гулистанский район,</a:t>
            </a:r>
          </a:p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МСГ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Ишонч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</a:t>
            </a:r>
            <a:endParaRPr lang="uz-Cyrl-UZ" sz="1200" dirty="0">
              <a:solidFill>
                <a:srgbClr val="0070C0"/>
              </a:solidFill>
              <a:latin typeface="Montserrat Black" panose="00000A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46970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75468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704783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182110" y="6955505"/>
            <a:ext cx="166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Сырдарьинская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7041006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53019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182110" y="653019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523326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182110" y="604320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53596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182110" y="553596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29133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66913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182110" y="4669134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300,0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тыс. штук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62302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127304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182110" y="4237032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30200"/>
            <a:ext cx="290663" cy="2906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E7DB048-2ABC-B6AE-E566-AC2B6D2CFAEE}"/>
              </a:ext>
            </a:extLst>
          </p:cNvPr>
          <p:cNvSpPr txBox="1"/>
          <p:nvPr/>
        </p:nvSpPr>
        <p:spPr>
          <a:xfrm>
            <a:off x="1771650" y="343375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182110" y="363052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$10,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23697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110695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182110" y="5110695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94404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36361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182110" y="3036361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$15,0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36361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53782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182110" y="2359645"/>
            <a:ext cx="17602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Производство пакетов на основе </a:t>
            </a:r>
            <a:r>
              <a:rPr lang="ru-RU" sz="11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FFS </a:t>
            </a:r>
            <a:r>
              <a:rPr lang="en-US" sz="11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FILM </a:t>
            </a:r>
            <a:r>
              <a:rPr lang="ru-RU" sz="11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и SPS</a:t>
            </a:r>
            <a:endParaRPr lang="ru-RU" sz="1100" dirty="0">
              <a:solidFill>
                <a:srgbClr val="0070C0"/>
              </a:solidFill>
              <a:latin typeface="Montserrat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896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98335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="" xmlns:a16="http://schemas.microsoft.com/office/drawing/2014/main" id="{E38E0280-2859-8468-75DF-CC9D3A719214}"/>
              </a:ext>
            </a:extLst>
          </p:cNvPr>
          <p:cNvCxnSpPr/>
          <p:nvPr/>
        </p:nvCxnSpPr>
        <p:spPr>
          <a:xfrm>
            <a:off x="1178560" y="344058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3400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6580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1284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3956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6123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47887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95550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4171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9988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B51481-D408-8ABD-243B-C2E9C9E6C2F7}"/>
              </a:ext>
            </a:extLst>
          </p:cNvPr>
          <p:cNvSpPr txBox="1"/>
          <p:nvPr/>
        </p:nvSpPr>
        <p:spPr>
          <a:xfrm>
            <a:off x="1771650" y="597911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EF9B13C-6552-23E6-3F9E-A2C78DA6A8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064552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724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83634" y="730892"/>
            <a:ext cx="519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ОСНОВНЫЕ</a:t>
            </a:r>
            <a:b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</a:b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ПОКАЗАТЕЛИ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D8E346E8-90FB-2323-6E3C-F030EA697034}"/>
              </a:ext>
            </a:extLst>
          </p:cNvPr>
          <p:cNvGrpSpPr/>
          <p:nvPr/>
        </p:nvGrpSpPr>
        <p:grpSpPr>
          <a:xfrm>
            <a:off x="831850" y="2106170"/>
            <a:ext cx="5194300" cy="6388618"/>
            <a:chOff x="788714" y="1816101"/>
            <a:chExt cx="5194300" cy="6388618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="" xmlns:a16="http://schemas.microsoft.com/office/drawing/2014/main" id="{25115240-4407-810D-0656-86642A8605CD}"/>
                </a:ext>
              </a:extLst>
            </p:cNvPr>
            <p:cNvSpPr/>
            <p:nvPr/>
          </p:nvSpPr>
          <p:spPr>
            <a:xfrm>
              <a:off x="788714" y="1816101"/>
              <a:ext cx="5194300" cy="6388618"/>
            </a:xfrm>
            <a:prstGeom prst="roundRect">
              <a:avLst>
                <a:gd name="adj" fmla="val 3064"/>
              </a:avLst>
            </a:prstGeom>
            <a:solidFill>
              <a:schemeClr val="bg1">
                <a:lumMod val="95000"/>
                <a:alpha val="83000"/>
              </a:schemeClr>
            </a:solidFill>
            <a:ln>
              <a:noFill/>
            </a:ln>
            <a:effectLst>
              <a:outerShdw blurRad="406400" dir="13500000" sx="101000" sy="101000" algn="b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B9DFBC6E-34CD-AE8C-6D52-04AE6406D1F9}"/>
                </a:ext>
              </a:extLst>
            </p:cNvPr>
            <p:cNvSpPr txBox="1"/>
            <p:nvPr/>
          </p:nvSpPr>
          <p:spPr>
            <a:xfrm>
              <a:off x="1586105" y="7489517"/>
              <a:ext cx="24803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ru-RU" sz="1400" b="1" dirty="0">
                  <a:effectLst/>
                  <a:latin typeface="Montserrat SemiBold" panose="00000700000000000000" pitchFamily="50" charset="-52"/>
                  <a:ea typeface="Times New Roman" panose="02020603050405020304" pitchFamily="18" charset="0"/>
                  <a:cs typeface="Arial" panose="020B0604020202020204" pitchFamily="34" charset="0"/>
                </a:rPr>
                <a:t>Новые рабочие места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9B137C4D-14B5-5ED3-F6E3-0626355C9F44}"/>
                </a:ext>
              </a:extLst>
            </p:cNvPr>
            <p:cNvSpPr txBox="1"/>
            <p:nvPr/>
          </p:nvSpPr>
          <p:spPr>
            <a:xfrm>
              <a:off x="4357370" y="7492542"/>
              <a:ext cx="1564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ru-RU" sz="1400" dirty="0">
                  <a:solidFill>
                    <a:srgbClr val="0070C0"/>
                  </a:solidFill>
                  <a:effectLst/>
                  <a:latin typeface="Montserrat Black" panose="00000A00000000000000" pitchFamily="50" charset="-52"/>
                  <a:ea typeface="Times New Roman" panose="02020603050405020304" pitchFamily="18" charset="0"/>
                  <a:cs typeface="Arial" panose="020B0604020202020204" pitchFamily="34" charset="0"/>
                </a:rPr>
                <a:t>58 625 та</a:t>
              </a:r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="" xmlns:a16="http://schemas.microsoft.com/office/drawing/2014/main" id="{8A5F3713-3E94-1701-4E90-05ED776CF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284" y="7379673"/>
              <a:ext cx="424085" cy="42408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AECFD11C-D6A3-0C8E-6D9B-F716EEF2F726}"/>
                </a:ext>
              </a:extLst>
            </p:cNvPr>
            <p:cNvSpPr txBox="1"/>
            <p:nvPr/>
          </p:nvSpPr>
          <p:spPr>
            <a:xfrm>
              <a:off x="1586105" y="6693193"/>
              <a:ext cx="2910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ru-RU" sz="1400" b="1" dirty="0">
                  <a:effectLst/>
                  <a:latin typeface="Montserrat SemiBold" panose="00000700000000000000" pitchFamily="50" charset="-52"/>
                  <a:ea typeface="Times New Roman" panose="02020603050405020304" pitchFamily="18" charset="0"/>
                  <a:cs typeface="Arial" panose="020B0604020202020204" pitchFamily="34" charset="0"/>
                </a:rPr>
                <a:t>Эффект импортозамещения</a:t>
              </a:r>
              <a:endParaRPr lang="ru-RU" sz="1400" dirty="0">
                <a:latin typeface="Montserrat SemiBold" panose="00000700000000000000" pitchFamily="50" charset="-52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EBDD2ADF-6DF6-653A-08BF-84BA89183F96}"/>
                </a:ext>
              </a:extLst>
            </p:cNvPr>
            <p:cNvSpPr txBox="1"/>
            <p:nvPr/>
          </p:nvSpPr>
          <p:spPr>
            <a:xfrm>
              <a:off x="4357370" y="6703060"/>
              <a:ext cx="1564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ru-RU" sz="1400" dirty="0">
                  <a:solidFill>
                    <a:srgbClr val="0070C0"/>
                  </a:solidFill>
                  <a:effectLst/>
                  <a:latin typeface="Montserrat Black" panose="00000A00000000000000" pitchFamily="50" charset="-52"/>
                  <a:ea typeface="Times New Roman" panose="02020603050405020304" pitchFamily="18" charset="0"/>
                  <a:cs typeface="Arial" panose="020B0604020202020204" pitchFamily="34" charset="0"/>
                </a:rPr>
                <a:t>$2,8 млрд.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549043B4-2EE7-7021-C79B-7263CC785F46}"/>
                </a:ext>
              </a:extLst>
            </p:cNvPr>
            <p:cNvSpPr txBox="1"/>
            <p:nvPr/>
          </p:nvSpPr>
          <p:spPr>
            <a:xfrm>
              <a:off x="4357370" y="5959621"/>
              <a:ext cx="14204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70C0"/>
                  </a:solidFill>
                  <a:effectLst/>
                  <a:latin typeface="Montserrat Black" panose="00000A00000000000000" pitchFamily="50" charset="-52"/>
                  <a:ea typeface="Times New Roman" panose="02020603050405020304" pitchFamily="18" charset="0"/>
                  <a:cs typeface="Arial" panose="020B0604020202020204" pitchFamily="34" charset="0"/>
                </a:rPr>
                <a:t>$2,53 млрд.</a:t>
              </a:r>
              <a:endParaRPr lang="ru-RU" sz="1400" dirty="0">
                <a:solidFill>
                  <a:srgbClr val="0070C0"/>
                </a:solidFill>
                <a:latin typeface="Montserrat Black" panose="00000A00000000000000" pitchFamily="50" charset="-52"/>
              </a:endParaRPr>
            </a:p>
          </p:txBody>
        </p:sp>
        <p:pic>
          <p:nvPicPr>
            <p:cNvPr id="82" name="Рисунок 81">
              <a:extLst>
                <a:ext uri="{FF2B5EF4-FFF2-40B4-BE49-F238E27FC236}">
                  <a16:creationId xmlns="" xmlns:a16="http://schemas.microsoft.com/office/drawing/2014/main" id="{DF3C1E2C-D470-0E7D-4431-C5BDA4AE9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284" y="5913107"/>
              <a:ext cx="424085" cy="42408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42CB6A5-90DE-689C-DDED-E7932A6026D4}"/>
                </a:ext>
              </a:extLst>
            </p:cNvPr>
            <p:cNvSpPr txBox="1"/>
            <p:nvPr/>
          </p:nvSpPr>
          <p:spPr>
            <a:xfrm>
              <a:off x="1586105" y="5253923"/>
              <a:ext cx="29311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ru-RU" sz="1400" b="1" dirty="0">
                  <a:effectLst/>
                  <a:latin typeface="Montserrat SemiBold" panose="00000700000000000000" pitchFamily="50" charset="-52"/>
                  <a:ea typeface="Times New Roman" panose="02020603050405020304" pitchFamily="18" charset="0"/>
                  <a:cs typeface="Arial" panose="020B0604020202020204" pitchFamily="34" charset="0"/>
                </a:rPr>
                <a:t>Объем производства</a:t>
              </a:r>
              <a:endParaRPr lang="ru-RU" sz="1400" dirty="0">
                <a:latin typeface="Montserrat SemiBold" panose="00000700000000000000" pitchFamily="50" charset="-52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8EB8F739-85FA-8385-8ED9-BBA38B72FEF3}"/>
                </a:ext>
              </a:extLst>
            </p:cNvPr>
            <p:cNvSpPr txBox="1"/>
            <p:nvPr/>
          </p:nvSpPr>
          <p:spPr>
            <a:xfrm>
              <a:off x="4357370" y="5241477"/>
              <a:ext cx="1564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  <a:latin typeface="Montserrat Black" panose="00000A00000000000000" pitchFamily="50" charset="-52"/>
                  <a:ea typeface="Times New Roman" panose="02020603050405020304" pitchFamily="18" charset="0"/>
                  <a:cs typeface="Arial" panose="020B0604020202020204" pitchFamily="34" charset="0"/>
                </a:rPr>
                <a:t>$</a:t>
              </a:r>
              <a:r>
                <a:rPr lang="ru-RU" sz="1400" dirty="0">
                  <a:solidFill>
                    <a:srgbClr val="0070C0"/>
                  </a:solidFill>
                  <a:effectLst/>
                  <a:latin typeface="Montserrat Black" panose="00000A00000000000000" pitchFamily="50" charset="-52"/>
                  <a:ea typeface="Times New Roman" panose="02020603050405020304" pitchFamily="18" charset="0"/>
                  <a:cs typeface="Arial" panose="020B0604020202020204" pitchFamily="34" charset="0"/>
                </a:rPr>
                <a:t>5,31 млрд.</a:t>
              </a:r>
              <a:endParaRPr lang="ru-RU" sz="1400" dirty="0">
                <a:solidFill>
                  <a:srgbClr val="0070C0"/>
                </a:solidFill>
                <a:latin typeface="Montserrat Black" panose="00000A00000000000000" pitchFamily="50" charset="-52"/>
              </a:endParaRP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="" xmlns:a16="http://schemas.microsoft.com/office/drawing/2014/main" id="{28818940-0980-38B9-D0DB-82A3C6B9A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284" y="5188535"/>
              <a:ext cx="424085" cy="42408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1BEEB5CF-B5AE-FC18-0F52-083355B8435F}"/>
                </a:ext>
              </a:extLst>
            </p:cNvPr>
            <p:cNvSpPr txBox="1"/>
            <p:nvPr/>
          </p:nvSpPr>
          <p:spPr>
            <a:xfrm>
              <a:off x="1586105" y="4448492"/>
              <a:ext cx="2628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ru-RU" sz="1400" b="1" dirty="0">
                  <a:latin typeface="Montserrat SemiBold" panose="00000700000000000000" pitchFamily="50" charset="-52"/>
                  <a:ea typeface="Times New Roman" panose="02020603050405020304" pitchFamily="18" charset="0"/>
                  <a:cs typeface="Arial" panose="020B0604020202020204" pitchFamily="34" charset="0"/>
                </a:rPr>
                <a:t>В том числе</a:t>
              </a:r>
              <a:r>
                <a:rPr lang="ru-RU" sz="1400" b="1" dirty="0">
                  <a:effectLst/>
                  <a:latin typeface="Montserrat SemiBold" panose="00000700000000000000" pitchFamily="50" charset="-52"/>
                  <a:ea typeface="Times New Roman" panose="02020603050405020304" pitchFamily="18" charset="0"/>
                  <a:cs typeface="Arial" panose="020B0604020202020204" pitchFamily="34" charset="0"/>
                </a:rPr>
                <a:t>, промышленная ипотека</a:t>
              </a:r>
              <a:endParaRPr lang="ru-RU" sz="1400" dirty="0">
                <a:latin typeface="Montserrat SemiBold" panose="00000700000000000000" pitchFamily="50" charset="-52"/>
              </a:endParaRPr>
            </a:p>
          </p:txBody>
        </p:sp>
        <p:pic>
          <p:nvPicPr>
            <p:cNvPr id="84" name="Рисунок 83">
              <a:extLst>
                <a:ext uri="{FF2B5EF4-FFF2-40B4-BE49-F238E27FC236}">
                  <a16:creationId xmlns="" xmlns:a16="http://schemas.microsoft.com/office/drawing/2014/main" id="{36107264-BE6B-ED60-8CA3-71D54CE1C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284" y="4497866"/>
              <a:ext cx="424085" cy="42408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E7DB048-2ABC-B6AE-E566-AC2B6D2CFAEE}"/>
                </a:ext>
              </a:extLst>
            </p:cNvPr>
            <p:cNvSpPr txBox="1"/>
            <p:nvPr/>
          </p:nvSpPr>
          <p:spPr>
            <a:xfrm>
              <a:off x="1586105" y="3471193"/>
              <a:ext cx="29685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ru-RU" sz="1400" b="1" dirty="0">
                  <a:effectLst/>
                  <a:latin typeface="Montserrat SemiBold" panose="00000700000000000000" pitchFamily="50" charset="-52"/>
                  <a:ea typeface="Times New Roman" panose="02020603050405020304" pitchFamily="18" charset="0"/>
                  <a:cs typeface="Arial" panose="020B0604020202020204" pitchFamily="34" charset="0"/>
                </a:rPr>
                <a:t>Финансирование из</a:t>
              </a:r>
            </a:p>
            <a:p>
              <a:pPr algn="l" rtl="0"/>
              <a:r>
                <a:rPr lang="ru-RU" sz="1400" b="1" dirty="0">
                  <a:effectLst/>
                  <a:latin typeface="Montserrat SemiBold" panose="00000700000000000000" pitchFamily="50" charset="-52"/>
                  <a:ea typeface="Times New Roman" panose="02020603050405020304" pitchFamily="18" charset="0"/>
                  <a:cs typeface="Arial" panose="020B0604020202020204" pitchFamily="34" charset="0"/>
                </a:rPr>
                <a:t>Фонда развития промышленности</a:t>
              </a:r>
              <a:endParaRPr lang="ru-RU" sz="1400" dirty="0">
                <a:latin typeface="Montserrat SemiBold" panose="00000700000000000000" pitchFamily="50" charset="-52"/>
              </a:endParaRP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="" xmlns:a16="http://schemas.microsoft.com/office/drawing/2014/main" id="{D5B530ED-552F-1210-67AA-9D1A3D31F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366" y="3600447"/>
              <a:ext cx="383920" cy="38392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344DE47-F4D3-CA5E-A47C-882030C1F2FB}"/>
                </a:ext>
              </a:extLst>
            </p:cNvPr>
            <p:cNvSpPr txBox="1"/>
            <p:nvPr/>
          </p:nvSpPr>
          <p:spPr>
            <a:xfrm>
              <a:off x="1586105" y="2815340"/>
              <a:ext cx="3013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ru-RU" sz="1400" b="1" dirty="0">
                  <a:latin typeface="Montserrat SemiBold" panose="00000700000000000000" pitchFamily="50" charset="-52"/>
                  <a:cs typeface="Arial" panose="020B0604020202020204" pitchFamily="34" charset="0"/>
                </a:rPr>
                <a:t>Инвестиции</a:t>
              </a:r>
              <a:endParaRPr lang="ru-RU" sz="1400" dirty="0">
                <a:latin typeface="Montserrat SemiBold" panose="00000700000000000000" pitchFamily="50" charset="-52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617480F1-5D9A-9FF0-8DC5-10C5F60BCDAD}"/>
                </a:ext>
              </a:extLst>
            </p:cNvPr>
            <p:cNvSpPr txBox="1"/>
            <p:nvPr/>
          </p:nvSpPr>
          <p:spPr>
            <a:xfrm>
              <a:off x="4357370" y="2815340"/>
              <a:ext cx="14516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ru-RU" sz="1400" dirty="0">
                  <a:solidFill>
                    <a:srgbClr val="0070C0"/>
                  </a:solidFill>
                  <a:effectLst/>
                  <a:latin typeface="Montserrat Black" panose="00000A00000000000000" pitchFamily="50" charset="-52"/>
                  <a:ea typeface="Times New Roman" panose="02020603050405020304" pitchFamily="18" charset="0"/>
                  <a:cs typeface="Arial" panose="020B0604020202020204" pitchFamily="34" charset="0"/>
                </a:rPr>
                <a:t>$10,06 млрд</a:t>
              </a:r>
              <a:r>
                <a:rPr lang="en-US" sz="1400" dirty="0">
                  <a:solidFill>
                    <a:srgbClr val="0070C0"/>
                  </a:solidFill>
                  <a:latin typeface="Montserrat Black" panose="00000A00000000000000" pitchFamily="50" charset="-52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ru-RU" sz="1400" dirty="0">
                <a:solidFill>
                  <a:srgbClr val="0070C0"/>
                </a:solidFill>
                <a:latin typeface="Montserrat Black" panose="00000A00000000000000" pitchFamily="50" charset="-52"/>
              </a:endParaRPr>
            </a:p>
          </p:txBody>
        </p:sp>
        <p:pic>
          <p:nvPicPr>
            <p:cNvPr id="87" name="Рисунок 86">
              <a:extLst>
                <a:ext uri="{FF2B5EF4-FFF2-40B4-BE49-F238E27FC236}">
                  <a16:creationId xmlns="" xmlns:a16="http://schemas.microsoft.com/office/drawing/2014/main" id="{310AE38C-6B8D-1B4D-E42C-A3AC745FA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129" y="2779031"/>
              <a:ext cx="380394" cy="38039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450F4B4-9C06-129E-13F1-BD4D4D6A53C9}"/>
                </a:ext>
              </a:extLst>
            </p:cNvPr>
            <p:cNvSpPr txBox="1"/>
            <p:nvPr/>
          </p:nvSpPr>
          <p:spPr>
            <a:xfrm>
              <a:off x="1586105" y="2140563"/>
              <a:ext cx="30989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ru-RU" sz="1400" b="1" dirty="0">
                  <a:latin typeface="Montserrat SemiBold" panose="00000700000000000000" pitchFamily="50" charset="-52"/>
                  <a:ea typeface="Times New Roman" panose="02020603050405020304" pitchFamily="18" charset="0"/>
                  <a:cs typeface="Arial" panose="020B0604020202020204" pitchFamily="34" charset="0"/>
                </a:rPr>
                <a:t>Количество проектов</a:t>
              </a:r>
              <a:endParaRPr lang="ru-RU" sz="1400" dirty="0">
                <a:latin typeface="Montserrat SemiBold" panose="00000700000000000000" pitchFamily="50" charset="-52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7AD4FBD-4A9B-4154-B58E-5F1A543EEE40}"/>
                </a:ext>
              </a:extLst>
            </p:cNvPr>
            <p:cNvSpPr txBox="1"/>
            <p:nvPr/>
          </p:nvSpPr>
          <p:spPr>
            <a:xfrm>
              <a:off x="4357370" y="2120406"/>
              <a:ext cx="1398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ru-RU" sz="1400" dirty="0">
                  <a:solidFill>
                    <a:srgbClr val="0070C0"/>
                  </a:solidFill>
                  <a:latin typeface="Montserrat Black" panose="00000A00000000000000" pitchFamily="50" charset="-52"/>
                  <a:cs typeface="Arial" panose="020B0604020202020204" pitchFamily="34" charset="0"/>
                </a:rPr>
                <a:t>135</a:t>
              </a:r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="" xmlns:a16="http://schemas.microsoft.com/office/drawing/2014/main" id="{985B9378-F0C2-7B7D-3A86-C7B0B072F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367" y="2113042"/>
              <a:ext cx="383919" cy="383919"/>
            </a:xfrm>
            <a:prstGeom prst="rect">
              <a:avLst/>
            </a:prstGeom>
          </p:spPr>
        </p:pic>
        <p:cxnSp>
          <p:nvCxnSpPr>
            <p:cNvPr id="106" name="Прямая соединительная линия 105">
              <a:extLst>
                <a:ext uri="{FF2B5EF4-FFF2-40B4-BE49-F238E27FC236}">
                  <a16:creationId xmlns="" xmlns:a16="http://schemas.microsoft.com/office/drawing/2014/main" id="{489293BE-85A0-FC5B-1FAC-26596B3759DC}"/>
                </a:ext>
              </a:extLst>
            </p:cNvPr>
            <p:cNvCxnSpPr>
              <a:cxnSpLocks/>
            </p:cNvCxnSpPr>
            <p:nvPr/>
          </p:nvCxnSpPr>
          <p:spPr>
            <a:xfrm>
              <a:off x="1046524" y="2632895"/>
              <a:ext cx="4762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>
              <a:extLst>
                <a:ext uri="{FF2B5EF4-FFF2-40B4-BE49-F238E27FC236}">
                  <a16:creationId xmlns="" xmlns:a16="http://schemas.microsoft.com/office/drawing/2014/main" id="{DC6EC95D-99C2-5615-40F3-CDE65310B49D}"/>
                </a:ext>
              </a:extLst>
            </p:cNvPr>
            <p:cNvCxnSpPr>
              <a:cxnSpLocks/>
            </p:cNvCxnSpPr>
            <p:nvPr/>
          </p:nvCxnSpPr>
          <p:spPr>
            <a:xfrm>
              <a:off x="1046524" y="3352090"/>
              <a:ext cx="4762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>
              <a:extLst>
                <a:ext uri="{FF2B5EF4-FFF2-40B4-BE49-F238E27FC236}">
                  <a16:creationId xmlns="" xmlns:a16="http://schemas.microsoft.com/office/drawing/2014/main" id="{465F3E7C-C5D8-9CBE-5982-856F28388D9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65" y="4290819"/>
              <a:ext cx="480635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>
              <a:extLst>
                <a:ext uri="{FF2B5EF4-FFF2-40B4-BE49-F238E27FC236}">
                  <a16:creationId xmlns="" xmlns:a16="http://schemas.microsoft.com/office/drawing/2014/main" id="{B553FDAB-00CF-4685-181C-429A76CB46C1}"/>
                </a:ext>
              </a:extLst>
            </p:cNvPr>
            <p:cNvCxnSpPr>
              <a:cxnSpLocks/>
            </p:cNvCxnSpPr>
            <p:nvPr/>
          </p:nvCxnSpPr>
          <p:spPr>
            <a:xfrm>
              <a:off x="964881" y="5073977"/>
              <a:ext cx="48441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>
              <a:extLst>
                <a:ext uri="{FF2B5EF4-FFF2-40B4-BE49-F238E27FC236}">
                  <a16:creationId xmlns="" xmlns:a16="http://schemas.microsoft.com/office/drawing/2014/main" id="{FF71EBFD-5A1D-41BB-4B3B-261719D30280}"/>
                </a:ext>
              </a:extLst>
            </p:cNvPr>
            <p:cNvCxnSpPr>
              <a:cxnSpLocks/>
            </p:cNvCxnSpPr>
            <p:nvPr/>
          </p:nvCxnSpPr>
          <p:spPr>
            <a:xfrm>
              <a:off x="964881" y="5748185"/>
              <a:ext cx="48441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>
              <a:extLst>
                <a:ext uri="{FF2B5EF4-FFF2-40B4-BE49-F238E27FC236}">
                  <a16:creationId xmlns="" xmlns:a16="http://schemas.microsoft.com/office/drawing/2014/main" id="{725448FF-7BCD-E4E1-FF1F-E8D8C5715252}"/>
                </a:ext>
              </a:extLst>
            </p:cNvPr>
            <p:cNvCxnSpPr>
              <a:cxnSpLocks/>
            </p:cNvCxnSpPr>
            <p:nvPr/>
          </p:nvCxnSpPr>
          <p:spPr>
            <a:xfrm>
              <a:off x="937881" y="6486320"/>
              <a:ext cx="48711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>
              <a:extLst>
                <a:ext uri="{FF2B5EF4-FFF2-40B4-BE49-F238E27FC236}">
                  <a16:creationId xmlns="" xmlns:a16="http://schemas.microsoft.com/office/drawing/2014/main" id="{3A04ACFE-1BBD-1586-1E50-AE8FF8ABF161}"/>
                </a:ext>
              </a:extLst>
            </p:cNvPr>
            <p:cNvCxnSpPr>
              <a:cxnSpLocks/>
            </p:cNvCxnSpPr>
            <p:nvPr/>
          </p:nvCxnSpPr>
          <p:spPr>
            <a:xfrm>
              <a:off x="937881" y="7245243"/>
              <a:ext cx="48711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8D8D4E7-0065-B81A-6368-EA306416A524}"/>
                </a:ext>
              </a:extLst>
            </p:cNvPr>
            <p:cNvSpPr txBox="1"/>
            <p:nvPr/>
          </p:nvSpPr>
          <p:spPr>
            <a:xfrm>
              <a:off x="1586105" y="5947914"/>
              <a:ext cx="28197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ru-RU" sz="1400" b="1" dirty="0">
                  <a:effectLst/>
                  <a:latin typeface="Montserrat SemiBold" panose="00000700000000000000" pitchFamily="50" charset="-52"/>
                  <a:ea typeface="Times New Roman" panose="02020603050405020304" pitchFamily="18" charset="0"/>
                  <a:cs typeface="Arial" panose="020B0604020202020204" pitchFamily="34" charset="0"/>
                </a:rPr>
                <a:t>Экспортный потенциал</a:t>
              </a:r>
              <a:endParaRPr lang="ru-RU" sz="1400" dirty="0">
                <a:latin typeface="Montserrat SemiBold" panose="00000700000000000000" pitchFamily="50" charset="-52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1173BE22-5C22-ECEB-4EBA-D68E8FF5F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284" y="6656815"/>
              <a:ext cx="424085" cy="424085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A9ACE8D-CB67-45EB-B952-C700B98A8F39}"/>
              </a:ext>
            </a:extLst>
          </p:cNvPr>
          <p:cNvSpPr txBox="1"/>
          <p:nvPr/>
        </p:nvSpPr>
        <p:spPr>
          <a:xfrm>
            <a:off x="4400506" y="3973418"/>
            <a:ext cx="145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$6,8 млрд</a:t>
            </a:r>
            <a:r>
              <a:rPr lang="en-US" sz="14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1CC5380-8B75-49E3-B62B-A3E67621D228}"/>
              </a:ext>
            </a:extLst>
          </p:cNvPr>
          <p:cNvSpPr txBox="1"/>
          <p:nvPr/>
        </p:nvSpPr>
        <p:spPr>
          <a:xfrm>
            <a:off x="4400506" y="4833477"/>
            <a:ext cx="1418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$831,4 млн</a:t>
            </a:r>
            <a:r>
              <a:rPr lang="en-US" sz="14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538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9786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496570" y="443903"/>
            <a:ext cx="603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26. ОРГАНИЗАЦИЯ ПО ПЕРЕРАБОТКЕ ХЛОПКОВЫХ ОТХОДОВ И ПРОИЗВОДСТВУ ЦЕЛЛЮЛОЗНО-БУМАЖНОЙ ПРОДУКЦИИ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06574"/>
            <a:ext cx="5194300" cy="6653451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SemiBold" panose="00000700000000000000" pitchFamily="50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09643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134485" y="813228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091020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134485" y="742479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Учкуприкский район,</a:t>
            </a:r>
          </a:p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МСГ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Бекмурод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44001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45777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700544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134485" y="6913114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Ферганская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98615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48780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134485" y="648780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150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480935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134485" y="609639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54383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134485" y="554383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37000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67700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134485" y="4677001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10,2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70169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135171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134485" y="424489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38067"/>
            <a:ext cx="290663" cy="2906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E7DB048-2ABC-B6AE-E566-AC2B6D2CFAEE}"/>
              </a:ext>
            </a:extLst>
          </p:cNvPr>
          <p:cNvSpPr txBox="1"/>
          <p:nvPr/>
        </p:nvSpPr>
        <p:spPr>
          <a:xfrm>
            <a:off x="1771650" y="343689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134485" y="36510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$10,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44264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118562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134485" y="5118562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02271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378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134485" y="30537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$15,0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378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53742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130048" y="2412752"/>
            <a:ext cx="18072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Организация производства целлюлозной бумаги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856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00078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="" xmlns:a16="http://schemas.microsoft.com/office/drawing/2014/main" id="{E38E0280-2859-8468-75DF-CC9D3A719214}"/>
              </a:ext>
            </a:extLst>
          </p:cNvPr>
          <p:cNvCxnSpPr/>
          <p:nvPr/>
        </p:nvCxnSpPr>
        <p:spPr>
          <a:xfrm>
            <a:off x="1178560" y="343574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4186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7366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2070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4742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6910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43648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91311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37477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96913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FAB4248-70AF-9193-8F8F-45F3BDCFCD78}"/>
              </a:ext>
            </a:extLst>
          </p:cNvPr>
          <p:cNvSpPr txBox="1"/>
          <p:nvPr/>
        </p:nvSpPr>
        <p:spPr>
          <a:xfrm>
            <a:off x="1771650" y="595352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1C178F7-1CD6-4750-2DEC-D34C09108A7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038958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311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9786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443903"/>
            <a:ext cx="519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27. ПРОИЗВОДСТВО МАТЕРИАЛА ДЛЯ ЭТИКЕТОК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15670" y="1967829"/>
            <a:ext cx="5194300" cy="6801324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SemiBold" panose="00000700000000000000" pitchFamily="50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794282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72610" y="797867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7937412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372610" y="7151064"/>
            <a:ext cx="1474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Давлатабадский</a:t>
            </a:r>
            <a:r>
              <a:rPr lang="ru-RU" sz="10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район, кв-л Янги </a:t>
            </a:r>
            <a:r>
              <a:rPr lang="ru-RU" sz="10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хаёт</a:t>
            </a:r>
            <a:r>
              <a:rPr lang="ru-RU" sz="10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, </a:t>
            </a:r>
            <a:br>
              <a:rPr lang="ru-RU" sz="10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МЭЗ «Янги </a:t>
            </a:r>
            <a:r>
              <a:rPr lang="ru-RU" sz="10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ҳаёт</a:t>
            </a:r>
            <a:r>
              <a:rPr lang="ru-RU" sz="10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6850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74266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5773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72610" y="6665403"/>
            <a:ext cx="156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Наманганская область</a:t>
            </a:r>
          </a:p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5090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24009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72610" y="624009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45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233224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72610" y="571638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24748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72610" y="524748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240655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38065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72610" y="4380656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25,0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тыс.кв.м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373824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3838826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372610" y="3948554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941722"/>
            <a:ext cx="290663" cy="2906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E7DB048-2ABC-B6AE-E566-AC2B6D2CFAEE}"/>
              </a:ext>
            </a:extLst>
          </p:cNvPr>
          <p:cNvSpPr txBox="1"/>
          <p:nvPr/>
        </p:nvSpPr>
        <p:spPr>
          <a:xfrm>
            <a:off x="1771650" y="3160339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72610" y="335475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347919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4822217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72610" y="4822217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805926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2752776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72610" y="280207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752776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269480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72610" y="2107955"/>
            <a:ext cx="16624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Производство материала для этикеток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286594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69976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12140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384552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32812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72436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15108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67275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18876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66540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13976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="" xmlns:a16="http://schemas.microsoft.com/office/drawing/2014/main" id="{41F205C7-CF6A-FD7D-77B9-7BB3A2DD7025}"/>
              </a:ext>
            </a:extLst>
          </p:cNvPr>
          <p:cNvCxnSpPr/>
          <p:nvPr/>
        </p:nvCxnSpPr>
        <p:spPr>
          <a:xfrm>
            <a:off x="1178560" y="786484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C4C93DC-EB40-6957-CBD6-4C47758AB9D0}"/>
              </a:ext>
            </a:extLst>
          </p:cNvPr>
          <p:cNvSpPr txBox="1"/>
          <p:nvPr/>
        </p:nvSpPr>
        <p:spPr>
          <a:xfrm>
            <a:off x="1771650" y="569254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ADE5D39-9FC4-B40A-7E77-B98FB2D126A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777980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339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1C3F6A3-FA8C-B661-39B5-0B32A926D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64"/>
            <a:ext cx="6858000" cy="9704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0341A3C-9BA0-6452-B805-C0BC88680D8D}"/>
              </a:ext>
            </a:extLst>
          </p:cNvPr>
          <p:cNvSpPr txBox="1"/>
          <p:nvPr/>
        </p:nvSpPr>
        <p:spPr>
          <a:xfrm>
            <a:off x="1479665" y="4722167"/>
            <a:ext cx="394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Montserrat SemiBold" panose="00000700000000000000" pitchFamily="50" charset="-52"/>
              </a:rPr>
              <a:t>ФАРМАЦЕВТИКА</a:t>
            </a:r>
          </a:p>
        </p:txBody>
      </p:sp>
    </p:spTree>
    <p:extLst>
      <p:ext uri="{BB962C8B-B14F-4D97-AF65-F5344CB8AC3E}">
        <p14:creationId xmlns="" xmlns:p14="http://schemas.microsoft.com/office/powerpoint/2010/main" val="2615273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9786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640630"/>
            <a:ext cx="519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28. ПРОИЗВОДСТВО ГОТОВЫХ ГЕНЕРИЧЕСКИХ ПРЕПАРАТОВ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15670" y="2374032"/>
            <a:ext cx="5194300" cy="6468954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Black" panose="00000A0000000000000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150942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72610" y="818678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145527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372610" y="7299289"/>
            <a:ext cx="1907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>
                <a:solidFill>
                  <a:srgbClr val="0070C0"/>
                </a:solidFill>
                <a:latin typeface="Montserrat Black" panose="00000A00000000000000"/>
                <a:cs typeface="Arial" panose="020B0604020202020204" pitchFamily="34" charset="0"/>
              </a:rPr>
              <a:t>Гиждувонский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/>
                <a:cs typeface="Arial" panose="020B0604020202020204" pitchFamily="34" charset="0"/>
              </a:rPr>
              <a:t> район, </a:t>
            </a:r>
            <a:br>
              <a:rPr lang="ru-RU" sz="1100" dirty="0">
                <a:solidFill>
                  <a:srgbClr val="0070C0"/>
                </a:solidFill>
                <a:latin typeface="Montserrat Black" panose="00000A0000000000000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0070C0"/>
                </a:solidFill>
                <a:latin typeface="Montserrat Black" panose="00000A00000000000000"/>
                <a:cs typeface="Arial" panose="020B0604020202020204" pitchFamily="34" charset="0"/>
              </a:rPr>
              <a:t>ССГ «Барака», СЭЗ «</a:t>
            </a:r>
            <a:r>
              <a:rPr lang="ru-RU" sz="1100" dirty="0" err="1">
                <a:solidFill>
                  <a:srgbClr val="0070C0"/>
                </a:solidFill>
                <a:latin typeface="Montserrat Black" panose="00000A00000000000000"/>
                <a:cs typeface="Arial" panose="020B0604020202020204" pitchFamily="34" charset="0"/>
              </a:rPr>
              <a:t>Гиждувон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/>
                <a:cs typeface="Arial" panose="020B0604020202020204" pitchFamily="34" charset="0"/>
              </a:rPr>
              <a:t>»</a:t>
            </a:r>
            <a:endParaRPr lang="ru-RU" sz="11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476033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 расположения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81792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96526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Территория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72610" y="6872929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/>
                <a:cs typeface="Arial" panose="020B0604020202020204" pitchFamily="34" charset="0"/>
              </a:rPr>
              <a:t>Бухарская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58430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53930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72610" y="651828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265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511418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72610" y="607837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58337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72610" y="558337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$7,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76546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71654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72610" y="4716547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22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 тыс. 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тонн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709715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174717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372610" y="4284445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77613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72610" y="371604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46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709210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15810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72610" y="5158108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19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41817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151303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72610" y="3151303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$66,2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51303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639664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72610" y="2435973"/>
            <a:ext cx="156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Производство готовых </a:t>
            </a:r>
            <a:r>
              <a:rPr lang="ru-RU" sz="1000" dirty="0" err="1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генерических</a:t>
            </a:r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 препаратов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56792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07372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54533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8141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61321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6025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8697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600864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45505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7292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33459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800515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E0BD6D4-AE8E-4BD2-6E30-4AA50D2A3A76}"/>
              </a:ext>
            </a:extLst>
          </p:cNvPr>
          <p:cNvSpPr txBox="1"/>
          <p:nvPr/>
        </p:nvSpPr>
        <p:spPr>
          <a:xfrm>
            <a:off x="1771650" y="3584627"/>
            <a:ext cx="2300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</a:rPr>
              <a:t>Финансирование за счёт средств Фонда развития промышленности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6E609D7-63E0-C526-4591-78816C510402}"/>
              </a:ext>
            </a:extLst>
          </p:cNvPr>
          <p:cNvSpPr txBox="1"/>
          <p:nvPr/>
        </p:nvSpPr>
        <p:spPr>
          <a:xfrm>
            <a:off x="1771650" y="604504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</a:t>
            </a:r>
            <a:r>
              <a:rPr lang="ru-RU" sz="1200" b="1" dirty="0" err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F4976F2-53BF-48FB-B100-B0DC5A056F1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075516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0429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443903"/>
            <a:ext cx="519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29. ОРГАНИЗАЦИЯ ПРОИЗВОДСТВА СИЛЬНОДЕЙСТВУЮЩИХ ЛЕКАРСТВЕННЫХ СРЕДСТВ.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32044"/>
            <a:ext cx="5194300" cy="6525749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19859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72610" y="819859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193178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372610" y="7326072"/>
            <a:ext cx="1564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err="1">
                <a:solidFill>
                  <a:srgbClr val="0070C0"/>
                </a:solidFill>
                <a:latin typeface="Montserrat Black" panose="00000A00000000000000"/>
                <a:cs typeface="Arial" panose="020B0604020202020204" pitchFamily="34" charset="0"/>
              </a:rPr>
              <a:t>Гиждувонский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/>
                <a:cs typeface="Arial" panose="020B0604020202020204" pitchFamily="34" charset="0"/>
              </a:rPr>
              <a:t> район, </a:t>
            </a:r>
            <a:br>
              <a:rPr lang="ru-RU" sz="1050" dirty="0">
                <a:solidFill>
                  <a:srgbClr val="0070C0"/>
                </a:solidFill>
                <a:latin typeface="Montserrat Black" panose="00000A0000000000000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0070C0"/>
                </a:solidFill>
                <a:latin typeface="Montserrat Black" panose="00000A00000000000000"/>
                <a:cs typeface="Arial" panose="020B0604020202020204" pitchFamily="34" charset="0"/>
              </a:rPr>
              <a:t>ССГ «Барака», СЭЗ «</a:t>
            </a:r>
            <a:r>
              <a:rPr lang="ru-RU" sz="1050" dirty="0" err="1">
                <a:solidFill>
                  <a:srgbClr val="0070C0"/>
                </a:solidFill>
                <a:latin typeface="Montserrat Black" panose="00000A00000000000000"/>
                <a:cs typeface="Arial" panose="020B0604020202020204" pitchFamily="34" charset="0"/>
              </a:rPr>
              <a:t>Гиждувон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/>
                <a:cs typeface="Arial" panose="020B0604020202020204" pitchFamily="34" charset="0"/>
              </a:rPr>
              <a:t>»</a:t>
            </a:r>
            <a:endParaRPr lang="ru-RU" sz="105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451328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 расположения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57087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94055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Территория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72610" y="6868427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/>
                <a:cs typeface="Arial" panose="020B0604020202020204" pitchFamily="34" charset="0"/>
              </a:rPr>
              <a:t>Бухарская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33725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42291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72610" y="642291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416045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72610" y="599077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$9,9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55867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72610" y="555867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51841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69184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72610" y="4618690"/>
            <a:ext cx="174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3400,0 млн. условных единиц</a:t>
            </a: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85010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137820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52908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84505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13340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72610" y="513340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$16,5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17112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15199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72610" y="4235743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$4,6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5199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6458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72610" y="2364094"/>
            <a:ext cx="1662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сильнодействующих лекарственных средств</a:t>
            </a:r>
            <a:endParaRPr lang="ru-RU" sz="1000" dirty="0">
              <a:solidFill>
                <a:srgbClr val="0070C0"/>
              </a:solidFill>
              <a:latin typeface="Montserrat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45869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0989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5460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5671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8851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3555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3317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296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715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4822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30988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="" xmlns:a16="http://schemas.microsoft.com/office/drawing/2014/main" id="{41F205C7-CF6A-FD7D-77B9-7BB3A2DD7025}"/>
              </a:ext>
            </a:extLst>
          </p:cNvPr>
          <p:cNvCxnSpPr/>
          <p:nvPr/>
        </p:nvCxnSpPr>
        <p:spPr>
          <a:xfrm>
            <a:off x="1178560" y="809738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90390" y="3627663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$38,5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90898" y="319467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$55,0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157B995-7496-9352-17F4-C44DEE4E1F18}"/>
              </a:ext>
            </a:extLst>
          </p:cNvPr>
          <p:cNvSpPr txBox="1"/>
          <p:nvPr/>
        </p:nvSpPr>
        <p:spPr>
          <a:xfrm>
            <a:off x="1761490" y="3526835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за счёт средств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97848E-0C0E-C527-D226-1CFB862DAD8E}"/>
              </a:ext>
            </a:extLst>
          </p:cNvPr>
          <p:cNvSpPr txBox="1"/>
          <p:nvPr/>
        </p:nvSpPr>
        <p:spPr>
          <a:xfrm>
            <a:off x="1771650" y="598283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</a:t>
            </a:r>
            <a:r>
              <a:rPr lang="ru-RU" sz="1200" b="1" dirty="0" err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6DD8CF6-7299-C4FC-3DFA-E5709861DA0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000272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2728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443903"/>
            <a:ext cx="519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30. ПРОИЗВОДСТВО ЭНДОКРИНОЛОГИЧЕСКИХ ПРЕПАРАТОВ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18392"/>
            <a:ext cx="5194300" cy="6389441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786788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153401" y="786788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7862471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141788" y="7111495"/>
            <a:ext cx="1910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Бостонликский район, СЭЗ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Бостонлик-фарм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</a:t>
            </a:r>
            <a:endParaRPr lang="uz-Cyrl-UZ" sz="1200" dirty="0">
              <a:solidFill>
                <a:srgbClr val="0070C0"/>
              </a:solidFill>
              <a:latin typeface="Montserrat Black" panose="00000A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05768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 расположения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11527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69499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Территория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153401" y="6597090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Ташкентская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688165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17735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  <a:p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153401" y="617735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170485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153401" y="574521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$9,8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31311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153401" y="531311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306281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44628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153401" y="4357019"/>
            <a:ext cx="169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5,0 млн. упаковок</a:t>
            </a:r>
          </a:p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439450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3916644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007348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451645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488784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153401" y="488784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$16,3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871552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291913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153401" y="2994693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$54,4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91913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413232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153400" y="2280689"/>
            <a:ext cx="18993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Производство эндокринологических препаратов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430346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8661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131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391115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34295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7899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21671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6840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1260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60266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06432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73488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153401" y="3511754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$38,1 млн.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153401" y="398534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$4,6 млн.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D4B4068-836A-5322-021C-C2AABD079125}"/>
              </a:ext>
            </a:extLst>
          </p:cNvPr>
          <p:cNvSpPr txBox="1"/>
          <p:nvPr/>
        </p:nvSpPr>
        <p:spPr>
          <a:xfrm>
            <a:off x="1761490" y="3293975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за счёт средств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4D3263-8ECA-C587-D16F-CC619E5401CF}"/>
              </a:ext>
            </a:extLst>
          </p:cNvPr>
          <p:cNvSpPr txBox="1"/>
          <p:nvPr/>
        </p:nvSpPr>
        <p:spPr>
          <a:xfrm>
            <a:off x="1771650" y="568197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</a:t>
            </a:r>
            <a:r>
              <a:rPr lang="ru-RU" sz="1200" b="1" dirty="0" err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BA14CCD-831D-6E04-2AA4-9E0AFAEDBAE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767412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7883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443903"/>
            <a:ext cx="519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31. ПРОИЗВОДСТВО КАРДИОВАСКУЛЯРНЫХ ПРЕПАРАТОВ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28846"/>
            <a:ext cx="5194300" cy="6413128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792829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99458" y="792829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7922878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286504" y="7161604"/>
            <a:ext cx="18630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Андижанский район</a:t>
            </a:r>
          </a:p>
          <a:p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ССГ «</a:t>
            </a:r>
            <a:r>
              <a:rPr lang="ru-RU" sz="105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Джевачи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», </a:t>
            </a:r>
          </a:p>
          <a:p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СЭЗ «</a:t>
            </a:r>
            <a:r>
              <a:rPr lang="ru-RU" sz="105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Андижон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-фарм»</a:t>
            </a:r>
            <a:endParaRPr lang="uz-Cyrl-UZ" sz="1050" dirty="0">
              <a:solidFill>
                <a:srgbClr val="0070C0"/>
              </a:solidFill>
              <a:latin typeface="Montserrat Black" panose="00000A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48033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 расположения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53792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3726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Территория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99458" y="6644929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Андижанская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30430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21962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99458" y="621962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21275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99458" y="578748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$9,6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35537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99458" y="535537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348546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48854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99458" y="4488547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20,0 млн. 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упк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481715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3946717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049613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481210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493010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99458" y="4930108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$16,0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913817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2923477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99458" y="2923477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$53,3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923477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474261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99458" y="2274062"/>
            <a:ext cx="17233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кардиоваскулярных препаратов</a:t>
            </a:r>
            <a:endParaRPr lang="ru-RU" sz="1100" dirty="0">
              <a:solidFill>
                <a:srgbClr val="0070C0"/>
              </a:solidFill>
              <a:latin typeface="Montserrat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49137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87046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1750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395341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38521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83225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25897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72633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16829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64492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10659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77715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299458" y="3462563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$37,3 млн.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299458" y="4013315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$4,5 млн.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66E8A66-BFC7-BDBD-43E3-27B596C0EA8E}"/>
              </a:ext>
            </a:extLst>
          </p:cNvPr>
          <p:cNvSpPr txBox="1"/>
          <p:nvPr/>
        </p:nvSpPr>
        <p:spPr>
          <a:xfrm>
            <a:off x="1761490" y="3311014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за счёт средств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7A0789-E803-09E2-4081-B9F0A2628CE3}"/>
              </a:ext>
            </a:extLst>
          </p:cNvPr>
          <p:cNvSpPr txBox="1"/>
          <p:nvPr/>
        </p:nvSpPr>
        <p:spPr>
          <a:xfrm>
            <a:off x="1771650" y="571520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</a:t>
            </a:r>
            <a:r>
              <a:rPr lang="ru-RU" sz="1200" b="1" dirty="0" err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C36FA42-877F-3B1B-40DD-ADF7A367901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00638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1896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25822" y="443903"/>
            <a:ext cx="5519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32. ОРГАНИЗАЦИЯ ПРОИЗВОДСТВА ТАБЛЕТОК, КАПСУЛ, СУБСТАНЦИЙ И ИНЪЕКЦИОННЫХ ЛЕКАРСТВЕННЫХ СРЕДСТВ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05565"/>
            <a:ext cx="5194300" cy="6523831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054643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  <a:p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80754" y="805464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049228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251960" y="7256780"/>
            <a:ext cx="2078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Андижанский район МСГ 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«</a:t>
            </a:r>
            <a:r>
              <a:rPr lang="uz-Cyrl-UZ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Жевачи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</a:t>
            </a:r>
            <a:r>
              <a:rPr lang="en-US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,</a:t>
            </a:r>
            <a:endParaRPr lang="ru-RU" sz="1100" dirty="0">
              <a:solidFill>
                <a:srgbClr val="0070C0"/>
              </a:solidFill>
              <a:latin typeface="Montserrat Black" panose="00000A00000000000000" pitchFamily="50" charset="-52"/>
              <a:cs typeface="Arial" panose="020B0604020202020204" pitchFamily="34" charset="0"/>
            </a:endParaRPr>
          </a:p>
          <a:p>
            <a:r>
              <a:rPr lang="uz-Cyrl-UZ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СЭЗ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«</a:t>
            </a:r>
            <a:r>
              <a:rPr lang="uz-Cyrl-UZ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Андижон-фарм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</a:t>
            </a:r>
            <a:r>
              <a:rPr lang="en-US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/>
            </a:r>
            <a:br>
              <a:rPr lang="en-US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</a:br>
            <a:endParaRPr lang="uz-Cyrl-UZ" sz="1100" dirty="0">
              <a:solidFill>
                <a:srgbClr val="0070C0"/>
              </a:solidFill>
              <a:latin typeface="Montserrat Black" panose="00000A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20850" y="7489593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 расположения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480430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863900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Территория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80754" y="6771567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Андижанская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857068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462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80754" y="63462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39388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80754" y="591411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$9,0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48201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80754" y="548201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75184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61518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80754" y="4615185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0,0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 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упк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08353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085547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76251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9748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56746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80754" y="50567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$15,0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40455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37067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80754" y="3037067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37067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481436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b="1" dirty="0">
                <a:latin typeface="Montserrat SemiBold" panose="00000700000000000000" pitchFamily="50" charset="-52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80754" y="2373248"/>
            <a:ext cx="183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Организация производства лекарственных средств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498550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95597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885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8005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1185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5889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8561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5297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9493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715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23323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="" xmlns:a16="http://schemas.microsoft.com/office/drawing/2014/main" id="{41F205C7-CF6A-FD7D-77B9-7BB3A2DD7025}"/>
              </a:ext>
            </a:extLst>
          </p:cNvPr>
          <p:cNvCxnSpPr/>
          <p:nvPr/>
        </p:nvCxnSpPr>
        <p:spPr>
          <a:xfrm>
            <a:off x="1178560" y="795125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280754" y="360131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$35,0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280754" y="4190952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$4,2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415B75-8F1B-E9A3-B56B-CC9B0A367B49}"/>
              </a:ext>
            </a:extLst>
          </p:cNvPr>
          <p:cNvSpPr txBox="1"/>
          <p:nvPr/>
        </p:nvSpPr>
        <p:spPr>
          <a:xfrm>
            <a:off x="1761490" y="3424604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за счёт средств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C6808B-23EB-9C7F-B94D-03FFB37A7922}"/>
              </a:ext>
            </a:extLst>
          </p:cNvPr>
          <p:cNvSpPr txBox="1"/>
          <p:nvPr/>
        </p:nvSpPr>
        <p:spPr>
          <a:xfrm>
            <a:off x="1771650" y="583825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</a:t>
            </a:r>
            <a:r>
              <a:rPr lang="ru-RU" sz="1200" b="1" dirty="0" err="1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импортозамещения</a:t>
            </a:r>
            <a:endParaRPr lang="ru-RU" sz="1200" b="1" dirty="0">
              <a:latin typeface="Montserrat SemiBold" panose="000007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C84BC2B-4823-54D0-641F-3B1966712FF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92368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8790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9786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15670" y="541581"/>
            <a:ext cx="5219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33. ПРОИЗВОДСТВО ЛЕКАРСТВЕННЫХ ПРЕПАРАТОВ В ВИДЕ ЧЕЛОВЕЧЕСКОГО ИНСУЛИНА И ДРУГИХ, ПОЛЬЗУЮЩИХСЯ БОЛЬШИМ СПРОСОМ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15670" y="2652328"/>
            <a:ext cx="5194300" cy="6366723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Black" panose="00000A0000000000000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408941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  <a:p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40352" y="844478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4,0 га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403526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314259" y="7676402"/>
            <a:ext cx="16280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050" dirty="0">
                <a:solidFill>
                  <a:srgbClr val="0070C0"/>
                </a:solidFill>
                <a:latin typeface="Montserrat Black" panose="00000A00000000000000"/>
                <a:cs typeface="Arial" panose="020B0604020202020204" pitchFamily="34" charset="0"/>
              </a:rPr>
              <a:t>Зангиотинский район, 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/>
                <a:cs typeface="Arial" panose="020B0604020202020204" pitchFamily="34" charset="0"/>
              </a:rPr>
              <a:t>«</a:t>
            </a:r>
            <a:r>
              <a:rPr lang="uz-Latn-UZ" sz="1050" dirty="0">
                <a:solidFill>
                  <a:srgbClr val="0070C0"/>
                </a:solidFill>
                <a:latin typeface="Montserrat Black" panose="00000A00000000000000"/>
                <a:cs typeface="Arial" panose="020B0604020202020204" pitchFamily="34" charset="0"/>
              </a:rPr>
              <a:t>Tashkent Pharma Park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/>
                <a:cs typeface="Arial" panose="020B0604020202020204" pitchFamily="34" charset="0"/>
              </a:rPr>
              <a:t>»</a:t>
            </a:r>
            <a:endParaRPr lang="ru-RU" sz="105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780738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 расположения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825718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7269967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Территория</a:t>
            </a:r>
            <a:endParaRPr lang="ru-RU" sz="1200" dirty="0">
              <a:latin typeface="Montserrat SemiBold" panose="00000700000000000000" pitchFamily="50" charset="-52"/>
            </a:endParaRPr>
          </a:p>
          <a:p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40352" y="7190537"/>
            <a:ext cx="150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/>
                <a:cs typeface="Arial" panose="020B0604020202020204" pitchFamily="34" charset="0"/>
              </a:rPr>
              <a:t>Тошкентская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7263135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75232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40352" y="675232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350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745455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40352" y="632018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4,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88808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40352" y="588808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881251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502125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40352" y="5021252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73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,5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 м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лн.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упк.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4420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467230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340352" y="458915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chemeClr val="accent5">
                    <a:lumMod val="75000"/>
                  </a:schemeClr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,9 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82318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40352" y="402074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chemeClr val="accent5">
                    <a:lumMod val="75000"/>
                  </a:schemeClr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16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chemeClr val="accent5">
                    <a:lumMod val="75000"/>
                  </a:schemeClr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013915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46281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40352" y="546281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6,9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522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46870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40352" y="346870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$23,0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46870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96864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b="1" dirty="0">
                <a:latin typeface="Montserrat SemiBold" panose="00000700000000000000" pitchFamily="50" charset="-52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51960" y="2847002"/>
            <a:ext cx="20157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Организация производства лекарственных средств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985762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41570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86274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48612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91792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3649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79168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631335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70100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717763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63929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="" xmlns:a16="http://schemas.microsoft.com/office/drawing/2014/main" id="{41F205C7-CF6A-FD7D-77B9-7BB3A2DD7025}"/>
              </a:ext>
            </a:extLst>
          </p:cNvPr>
          <p:cNvCxnSpPr/>
          <p:nvPr/>
        </p:nvCxnSpPr>
        <p:spPr>
          <a:xfrm>
            <a:off x="1178560" y="830555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0AC4DC6-DDA8-734B-2E3A-682EFDE9834F}"/>
              </a:ext>
            </a:extLst>
          </p:cNvPr>
          <p:cNvSpPr txBox="1"/>
          <p:nvPr/>
        </p:nvSpPr>
        <p:spPr>
          <a:xfrm>
            <a:off x="1761490" y="3856245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за счёт средств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8134F49-9C84-FED3-6F0F-58F979BFF0E5}"/>
              </a:ext>
            </a:extLst>
          </p:cNvPr>
          <p:cNvSpPr txBox="1"/>
          <p:nvPr/>
        </p:nvSpPr>
        <p:spPr>
          <a:xfrm>
            <a:off x="1771650" y="627948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</a:t>
            </a:r>
            <a:r>
              <a:rPr lang="ru-RU" sz="1200" b="1" dirty="0" err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импортозамещения</a:t>
            </a:r>
            <a:endParaRPr lang="ru-RU" sz="1200" b="1" dirty="0">
              <a:latin typeface="Montserrat SemiBold" panose="000007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B914A2E-AE1F-3C97-3A3C-BA90F14DEA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4922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2647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9786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443903"/>
            <a:ext cx="519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34. ОРГАНИЗАЦИЯ ПРОИЗВОДСТВА ЛИОФИЛИЗИРОВАННЫХ ПОРОШКОВ НОВОГО НАИМЕНОВАНИЯ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15670" y="2373243"/>
            <a:ext cx="5194300" cy="6464064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Black" panose="00000A0000000000000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158322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  <a:p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72610" y="819416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152907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372610" y="7495470"/>
            <a:ext cx="179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/>
                <a:cs typeface="Arial" panose="020B0604020202020204" pitchFamily="34" charset="0"/>
              </a:rPr>
              <a:t>г.Наманган 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/>
                <a:cs typeface="Arial" panose="020B0604020202020204" pitchFamily="34" charset="0"/>
              </a:rPr>
            </a:b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525816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 расположения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631575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701504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Территория</a:t>
            </a:r>
            <a:endParaRPr lang="ru-RU" sz="1200" dirty="0">
              <a:latin typeface="Montserrat SemiBold" panose="00000700000000000000" pitchFamily="50" charset="-52"/>
            </a:endParaRPr>
          </a:p>
          <a:p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72610" y="6922712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/>
                <a:cs typeface="Arial" panose="020B0604020202020204" pitchFamily="34" charset="0"/>
              </a:rPr>
              <a:t>Намананская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7008213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49740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72610" y="649740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200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490533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72610" y="606526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13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63316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72610" y="563316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626329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766330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72610" y="4766330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 м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лн.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упк.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759498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61490" y="4234496"/>
            <a:ext cx="234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372610" y="433422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327396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72610" y="376582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15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758993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207891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72610" y="5207891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15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91600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213786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72610" y="3213786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22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213786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728997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b="1" dirty="0">
                <a:latin typeface="Montserrat SemiBold" panose="00000700000000000000" pitchFamily="50" charset="-52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11556" y="2495226"/>
            <a:ext cx="20872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Организация производства </a:t>
            </a:r>
            <a:r>
              <a:rPr lang="ru-RU" sz="1000" dirty="0" err="1">
                <a:solidFill>
                  <a:srgbClr val="0070C0"/>
                </a:solidFill>
                <a:latin typeface="Montserrat SemiBold" panose="00000700000000000000" pitchFamily="50" charset="-52"/>
              </a:rPr>
              <a:t>лиофилизированных</a:t>
            </a:r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 порошков</a:t>
            </a:r>
            <a:endParaRPr lang="ru-RU" sz="1000" dirty="0">
              <a:solidFill>
                <a:srgbClr val="0070C0"/>
              </a:solidFill>
              <a:latin typeface="Montserrat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725577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16077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60781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23119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66299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11003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53675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605843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44607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92271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38437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805493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="" xmlns:a16="http://schemas.microsoft.com/office/drawing/2014/main" id="{41F205C7-CF6A-FD7D-77B9-7BB3A2DD7025}"/>
              </a:ext>
            </a:extLst>
          </p:cNvPr>
          <p:cNvCxnSpPr/>
          <p:nvPr/>
        </p:nvCxnSpPr>
        <p:spPr>
          <a:xfrm>
            <a:off x="1178560" y="805493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3318DB-11F6-767F-CCF1-9FDC44573604}"/>
              </a:ext>
            </a:extLst>
          </p:cNvPr>
          <p:cNvSpPr txBox="1"/>
          <p:nvPr/>
        </p:nvSpPr>
        <p:spPr>
          <a:xfrm>
            <a:off x="1761490" y="3601323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за счёт средств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7C1045F-1867-C813-2D00-887A96157D58}"/>
              </a:ext>
            </a:extLst>
          </p:cNvPr>
          <p:cNvSpPr txBox="1"/>
          <p:nvPr/>
        </p:nvSpPr>
        <p:spPr>
          <a:xfrm>
            <a:off x="1771650" y="603205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</a:t>
            </a:r>
            <a:r>
              <a:rPr lang="ru-RU" sz="1200" b="1" dirty="0" err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импортозамещения</a:t>
            </a:r>
            <a:endParaRPr lang="ru-RU" sz="1200" b="1" dirty="0">
              <a:latin typeface="Montserrat SemiBold" panose="000007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F53FED7-B759-75D6-E554-C622C7ABE8B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103028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916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1C3F6A3-FA8C-B661-39B5-0B32A926D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65"/>
            <a:ext cx="6858000" cy="9704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0341A3C-9BA0-6452-B805-C0BC88680D8D}"/>
              </a:ext>
            </a:extLst>
          </p:cNvPr>
          <p:cNvSpPr txBox="1"/>
          <p:nvPr/>
        </p:nvSpPr>
        <p:spPr>
          <a:xfrm>
            <a:off x="1479665" y="4466705"/>
            <a:ext cx="3940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Montserrat SemiBold" panose="00000700000000000000" pitchFamily="50" charset="-52"/>
              </a:rPr>
              <a:t>ХИМИЧЕСКАЯ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Montserrat SemiBold" panose="00000700000000000000" pitchFamily="50" charset="-52"/>
              </a:rPr>
              <a:t>ПРОМЫШЛЕННОСТЬ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14411369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494676"/>
            <a:ext cx="5272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35. ОРГАНИЗАЦИЯ ПРОИЗВОДСТВА ОДНОРАЗОВОВЫХ МЕДИЦИНСКИХ ИЗДЕЛИЙ (ШПРИЦЫ, СИСТЕМЫ, КАТЕТЕРЫ И ДРУГИЕ)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86610"/>
            <a:ext cx="5194300" cy="6662056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17527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26890" y="817527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169858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326890" y="7443319"/>
            <a:ext cx="1662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Пайарикский район, 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МСГ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Бахрин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</a:t>
            </a:r>
            <a:endParaRPr lang="uz-Cyrl-UZ" sz="1200" dirty="0">
              <a:solidFill>
                <a:srgbClr val="0070C0"/>
              </a:solidFill>
              <a:latin typeface="Montserrat Black" panose="00000A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49242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 расположения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9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98165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Территория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26890" y="6889321"/>
            <a:ext cx="186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Самаркандская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74822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46401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26890" y="646401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457142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26890" y="603187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$3,7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599770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26890" y="5599770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$2,5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929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7329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26890" y="4732939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174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тыс. шт.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7261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181704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94005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7129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174500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Среднегодовой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26890" y="5174500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582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154995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26890" y="3154995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$20,5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54995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610124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b="1" dirty="0">
                <a:latin typeface="Montserrat SemiBold" panose="00000700000000000000" pitchFamily="50" charset="-52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26890" y="2341621"/>
            <a:ext cx="1735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Организация производства </a:t>
            </a:r>
            <a:r>
              <a:rPr lang="ru-RU" sz="1000" dirty="0" err="1">
                <a:solidFill>
                  <a:srgbClr val="0070C0"/>
                </a:solidFill>
                <a:latin typeface="Montserrat SemiBold" panose="00000700000000000000" pitchFamily="50" charset="-52"/>
              </a:rPr>
              <a:t>одноразововых</a:t>
            </a:r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 медицинских изделий</a:t>
            </a:r>
            <a:endParaRPr lang="ru-RU" sz="1000" dirty="0">
              <a:solidFill>
                <a:srgbClr val="0070C0"/>
              </a:solidFill>
              <a:latin typeface="Montserrat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27238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1019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5490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978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6296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766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5033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707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4126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893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35098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="" xmlns:a16="http://schemas.microsoft.com/office/drawing/2014/main" id="{41F205C7-CF6A-FD7D-77B9-7BB3A2DD7025}"/>
              </a:ext>
            </a:extLst>
          </p:cNvPr>
          <p:cNvCxnSpPr/>
          <p:nvPr/>
        </p:nvCxnSpPr>
        <p:spPr>
          <a:xfrm>
            <a:off x="1178560" y="804932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326890" y="3684115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$14,4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326890" y="4246721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$1,7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2AEF5B4-8D10-815D-8179-4E6EA5DF9926}"/>
              </a:ext>
            </a:extLst>
          </p:cNvPr>
          <p:cNvSpPr txBox="1"/>
          <p:nvPr/>
        </p:nvSpPr>
        <p:spPr>
          <a:xfrm>
            <a:off x="1768588" y="3544608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за счёт средств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A601C98-5E4F-44A2-EA9D-E54E87B8AE55}"/>
              </a:ext>
            </a:extLst>
          </p:cNvPr>
          <p:cNvSpPr txBox="1"/>
          <p:nvPr/>
        </p:nvSpPr>
        <p:spPr>
          <a:xfrm>
            <a:off x="1771650" y="595506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</a:t>
            </a:r>
            <a:r>
              <a:rPr lang="ru-RU" sz="1200" b="1" dirty="0" err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импортозамещения</a:t>
            </a:r>
            <a:endParaRPr lang="ru-RU" sz="1200" b="1" dirty="0">
              <a:latin typeface="Montserrat SemiBold" panose="000007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58F9350-0A75-2821-9437-FB556B0A00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040500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1549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1C3F6A3-FA8C-B661-39B5-0B32A926D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65"/>
            <a:ext cx="6858000" cy="9704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0341A3C-9BA0-6452-B805-C0BC88680D8D}"/>
              </a:ext>
            </a:extLst>
          </p:cNvPr>
          <p:cNvSpPr txBox="1"/>
          <p:nvPr/>
        </p:nvSpPr>
        <p:spPr>
          <a:xfrm>
            <a:off x="1479665" y="4466705"/>
            <a:ext cx="3940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Montserrat SemiBold" panose="00000700000000000000" pitchFamily="50" charset="-52"/>
              </a:rPr>
              <a:t>СТРОИТЕЛЬНЫЕ МАТЕРИАЛЫ</a:t>
            </a:r>
          </a:p>
        </p:txBody>
      </p:sp>
    </p:spTree>
    <p:extLst>
      <p:ext uri="{BB962C8B-B14F-4D97-AF65-F5344CB8AC3E}">
        <p14:creationId xmlns="" xmlns:p14="http://schemas.microsoft.com/office/powerpoint/2010/main" val="3397235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443903"/>
            <a:ext cx="519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36. Производство тонкого 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волокна и базальтовых тканей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090057"/>
            <a:ext cx="5194300" cy="6446236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153535" y="7875832"/>
            <a:ext cx="147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7,0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7870417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138055" y="7119709"/>
            <a:ext cx="1951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Форишский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район СГМ "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Эгизбулок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“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</a:t>
            </a:r>
            <a:endParaRPr lang="uz-Cyrl-UZ" sz="1200" dirty="0">
              <a:solidFill>
                <a:srgbClr val="0070C0"/>
              </a:solidFill>
              <a:latin typeface="Montserrat Black" panose="00000A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273427"/>
            <a:ext cx="310106" cy="3101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153535" y="6564564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Джизакская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650065"/>
            <a:ext cx="290663" cy="29066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153535" y="613925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132385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153535" y="570711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,7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153535" y="527501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19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,2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268181"/>
            <a:ext cx="290663" cy="29066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153535" y="4408182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51,0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тыс. тонна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401350"/>
            <a:ext cx="290663" cy="29066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153535" y="397608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13,4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969248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153535" y="345847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111,7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  <a:endParaRPr lang="ru-RU" sz="1200" dirty="0">
              <a:solidFill>
                <a:srgbClr val="0070C0"/>
              </a:solidFill>
              <a:effectLst/>
              <a:latin typeface="Montserrat Black" panose="00000A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451645"/>
            <a:ext cx="290663" cy="290663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833452"/>
            <a:ext cx="290663" cy="29066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153535" y="295723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59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,6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957238"/>
            <a:ext cx="290663" cy="2906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180031" y="2321510"/>
            <a:ext cx="1781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Производство тонкого </a:t>
            </a:r>
          </a:p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волокна и базальтовых </a:t>
            </a:r>
            <a:r>
              <a:rPr lang="uz-Cyrl-UZ" sz="10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тканей</a:t>
            </a:r>
            <a:endParaRPr lang="ru-RU" sz="1000" dirty="0">
              <a:solidFill>
                <a:srgbClr val="0070C0"/>
              </a:solidFill>
              <a:latin typeface="Montserrat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462393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9042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004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394925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30485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7518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17861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6459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0879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56456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02622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69678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12C50ED-B16A-7B72-55FF-A9BE6476E4EC}"/>
              </a:ext>
            </a:extLst>
          </p:cNvPr>
          <p:cNvSpPr txBox="1"/>
          <p:nvPr/>
        </p:nvSpPr>
        <p:spPr>
          <a:xfrm>
            <a:off x="4153535" y="484496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$63,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5FA7550-F8B2-76D3-A6AD-DB294F7CDCB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731213"/>
            <a:ext cx="302915" cy="30291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AF0BC55-E88D-4DA6-BCDE-590C5791F478}"/>
              </a:ext>
            </a:extLst>
          </p:cNvPr>
          <p:cNvSpPr txBox="1"/>
          <p:nvPr/>
        </p:nvSpPr>
        <p:spPr>
          <a:xfrm>
            <a:off x="1783863" y="2466960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70890E3-D3C4-4B2B-B8F9-CFBF8C65E40D}"/>
              </a:ext>
            </a:extLst>
          </p:cNvPr>
          <p:cNvSpPr txBox="1"/>
          <p:nvPr/>
        </p:nvSpPr>
        <p:spPr>
          <a:xfrm>
            <a:off x="1761490" y="2955556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7C3C798-1616-4380-BB2A-2B3FA70F37CA}"/>
              </a:ext>
            </a:extLst>
          </p:cNvPr>
          <p:cNvSpPr txBox="1"/>
          <p:nvPr/>
        </p:nvSpPr>
        <p:spPr>
          <a:xfrm>
            <a:off x="1771650" y="3329101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1C854B8B-FFD1-473F-91F4-00E031C50AD7}"/>
              </a:ext>
            </a:extLst>
          </p:cNvPr>
          <p:cNvSpPr txBox="1"/>
          <p:nvPr/>
        </p:nvSpPr>
        <p:spPr>
          <a:xfrm>
            <a:off x="1764040" y="389520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AA7D49C-9615-4B5F-AFC9-BD8AF6FEC028}"/>
              </a:ext>
            </a:extLst>
          </p:cNvPr>
          <p:cNvSpPr txBox="1"/>
          <p:nvPr/>
        </p:nvSpPr>
        <p:spPr>
          <a:xfrm>
            <a:off x="1771650" y="439865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E4292E9-0341-47C1-BBAE-64E7C4BF8AB5}"/>
              </a:ext>
            </a:extLst>
          </p:cNvPr>
          <p:cNvSpPr txBox="1"/>
          <p:nvPr/>
        </p:nvSpPr>
        <p:spPr>
          <a:xfrm>
            <a:off x="1783863" y="4848017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99EC53C-2BA3-4DF5-9951-FC754F9BA2D5}"/>
              </a:ext>
            </a:extLst>
          </p:cNvPr>
          <p:cNvSpPr txBox="1"/>
          <p:nvPr/>
        </p:nvSpPr>
        <p:spPr>
          <a:xfrm>
            <a:off x="1783863" y="525914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1106D5A-7434-4F9C-9481-F3072613AD95}"/>
              </a:ext>
            </a:extLst>
          </p:cNvPr>
          <p:cNvSpPr txBox="1"/>
          <p:nvPr/>
        </p:nvSpPr>
        <p:spPr>
          <a:xfrm>
            <a:off x="1761490" y="5650382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D22166FB-BFA7-4223-AF5E-41791759FED3}"/>
              </a:ext>
            </a:extLst>
          </p:cNvPr>
          <p:cNvSpPr txBox="1"/>
          <p:nvPr/>
        </p:nvSpPr>
        <p:spPr>
          <a:xfrm>
            <a:off x="1761490" y="617304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74FC431-12A0-47C1-B193-761E3D81BE1B}"/>
              </a:ext>
            </a:extLst>
          </p:cNvPr>
          <p:cNvSpPr txBox="1"/>
          <p:nvPr/>
        </p:nvSpPr>
        <p:spPr>
          <a:xfrm>
            <a:off x="1783863" y="663920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2A93AED-8E42-4F98-92B5-C71059C3E0DD}"/>
              </a:ext>
            </a:extLst>
          </p:cNvPr>
          <p:cNvSpPr txBox="1"/>
          <p:nvPr/>
        </p:nvSpPr>
        <p:spPr>
          <a:xfrm>
            <a:off x="1783863" y="7147036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A46D7DE-06EA-4DEE-972C-9F11D4328253}"/>
              </a:ext>
            </a:extLst>
          </p:cNvPr>
          <p:cNvSpPr txBox="1"/>
          <p:nvPr/>
        </p:nvSpPr>
        <p:spPr>
          <a:xfrm>
            <a:off x="1761490" y="784379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4182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443903"/>
            <a:ext cx="519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37. Организация производства стекла на основе «</a:t>
            </a:r>
            <a:r>
              <a:rPr lang="ru-RU" sz="2000" dirty="0" err="1">
                <a:solidFill>
                  <a:srgbClr val="0070C0"/>
                </a:solidFill>
                <a:latin typeface="Montserrat SemiBold" panose="00000700000000000000" pitchFamily="50" charset="-52"/>
              </a:rPr>
              <a:t>High</a:t>
            </a: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Montserrat SemiBold" panose="00000700000000000000" pitchFamily="50" charset="-52"/>
              </a:rPr>
              <a:t>float</a:t>
            </a: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» технологии и матирования.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090057"/>
            <a:ext cx="5194300" cy="6446236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7870417"/>
            <a:ext cx="290740" cy="29074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273427"/>
            <a:ext cx="310106" cy="310106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650065"/>
            <a:ext cx="290663" cy="29066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132385"/>
            <a:ext cx="290740" cy="29074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268181"/>
            <a:ext cx="290663" cy="29066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401350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969248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451645"/>
            <a:ext cx="290663" cy="290663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833452"/>
            <a:ext cx="290663" cy="290663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957238"/>
            <a:ext cx="290663" cy="2906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156219" y="2465874"/>
            <a:ext cx="1781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Производство окон.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462393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9042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004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394925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30485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7518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17861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6459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0879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56456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02622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69678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5FA7550-F8B2-76D3-A6AD-DB294F7CDCB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731213"/>
            <a:ext cx="302915" cy="30291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AF0BC55-E88D-4DA6-BCDE-590C5791F478}"/>
              </a:ext>
            </a:extLst>
          </p:cNvPr>
          <p:cNvSpPr txBox="1"/>
          <p:nvPr/>
        </p:nvSpPr>
        <p:spPr>
          <a:xfrm>
            <a:off x="1783863" y="2466960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70890E3-D3C4-4B2B-B8F9-CFBF8C65E40D}"/>
              </a:ext>
            </a:extLst>
          </p:cNvPr>
          <p:cNvSpPr txBox="1"/>
          <p:nvPr/>
        </p:nvSpPr>
        <p:spPr>
          <a:xfrm>
            <a:off x="1761490" y="2955556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7C3C798-1616-4380-BB2A-2B3FA70F37CA}"/>
              </a:ext>
            </a:extLst>
          </p:cNvPr>
          <p:cNvSpPr txBox="1"/>
          <p:nvPr/>
        </p:nvSpPr>
        <p:spPr>
          <a:xfrm>
            <a:off x="1771650" y="3329101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1C854B8B-FFD1-473F-91F4-00E031C50AD7}"/>
              </a:ext>
            </a:extLst>
          </p:cNvPr>
          <p:cNvSpPr txBox="1"/>
          <p:nvPr/>
        </p:nvSpPr>
        <p:spPr>
          <a:xfrm>
            <a:off x="1764040" y="389520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AA7D49C-9615-4B5F-AFC9-BD8AF6FEC028}"/>
              </a:ext>
            </a:extLst>
          </p:cNvPr>
          <p:cNvSpPr txBox="1"/>
          <p:nvPr/>
        </p:nvSpPr>
        <p:spPr>
          <a:xfrm>
            <a:off x="1771650" y="439865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E4292E9-0341-47C1-BBAE-64E7C4BF8AB5}"/>
              </a:ext>
            </a:extLst>
          </p:cNvPr>
          <p:cNvSpPr txBox="1"/>
          <p:nvPr/>
        </p:nvSpPr>
        <p:spPr>
          <a:xfrm>
            <a:off x="1783863" y="4848017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99EC53C-2BA3-4DF5-9951-FC754F9BA2D5}"/>
              </a:ext>
            </a:extLst>
          </p:cNvPr>
          <p:cNvSpPr txBox="1"/>
          <p:nvPr/>
        </p:nvSpPr>
        <p:spPr>
          <a:xfrm>
            <a:off x="1783863" y="525914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1106D5A-7434-4F9C-9481-F3072613AD95}"/>
              </a:ext>
            </a:extLst>
          </p:cNvPr>
          <p:cNvSpPr txBox="1"/>
          <p:nvPr/>
        </p:nvSpPr>
        <p:spPr>
          <a:xfrm>
            <a:off x="1761490" y="5650382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D22166FB-BFA7-4223-AF5E-41791759FED3}"/>
              </a:ext>
            </a:extLst>
          </p:cNvPr>
          <p:cNvSpPr txBox="1"/>
          <p:nvPr/>
        </p:nvSpPr>
        <p:spPr>
          <a:xfrm>
            <a:off x="1761490" y="617304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74FC431-12A0-47C1-B193-761E3D81BE1B}"/>
              </a:ext>
            </a:extLst>
          </p:cNvPr>
          <p:cNvSpPr txBox="1"/>
          <p:nvPr/>
        </p:nvSpPr>
        <p:spPr>
          <a:xfrm>
            <a:off x="1783863" y="663920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2A93AED-8E42-4F98-92B5-C71059C3E0DD}"/>
              </a:ext>
            </a:extLst>
          </p:cNvPr>
          <p:cNvSpPr txBox="1"/>
          <p:nvPr/>
        </p:nvSpPr>
        <p:spPr>
          <a:xfrm>
            <a:off x="1783863" y="7147036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A46D7DE-06EA-4DEE-972C-9F11D4328253}"/>
              </a:ext>
            </a:extLst>
          </p:cNvPr>
          <p:cNvSpPr txBox="1"/>
          <p:nvPr/>
        </p:nvSpPr>
        <p:spPr>
          <a:xfrm>
            <a:off x="1761490" y="784379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024E80A-C6A5-4641-8DE5-A9C640FB9883}"/>
              </a:ext>
            </a:extLst>
          </p:cNvPr>
          <p:cNvSpPr txBox="1"/>
          <p:nvPr/>
        </p:nvSpPr>
        <p:spPr>
          <a:xfrm>
            <a:off x="4290928" y="784133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68C0E625-7CE7-4E08-B528-62F34E2DD537}"/>
              </a:ext>
            </a:extLst>
          </p:cNvPr>
          <p:cNvSpPr txBox="1"/>
          <p:nvPr/>
        </p:nvSpPr>
        <p:spPr>
          <a:xfrm>
            <a:off x="4259570" y="6610381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Ташкентская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E12DA345-91CB-4F61-963B-692D54F9E1FB}"/>
              </a:ext>
            </a:extLst>
          </p:cNvPr>
          <p:cNvSpPr txBox="1"/>
          <p:nvPr/>
        </p:nvSpPr>
        <p:spPr>
          <a:xfrm>
            <a:off x="4259570" y="6260709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280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41A5BC8C-3FE5-4E68-8340-D16E4C77AEB8}"/>
              </a:ext>
            </a:extLst>
          </p:cNvPr>
          <p:cNvSpPr txBox="1"/>
          <p:nvPr/>
        </p:nvSpPr>
        <p:spPr>
          <a:xfrm>
            <a:off x="4259570" y="581017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82C32365-C7D1-4840-86E0-9B3FB29B496D}"/>
              </a:ext>
            </a:extLst>
          </p:cNvPr>
          <p:cNvSpPr txBox="1"/>
          <p:nvPr/>
        </p:nvSpPr>
        <p:spPr>
          <a:xfrm>
            <a:off x="4259570" y="537806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$4,0 млн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D5F4D827-9CBF-4E2D-A8B3-D04EBD74E8FB}"/>
              </a:ext>
            </a:extLst>
          </p:cNvPr>
          <p:cNvSpPr txBox="1"/>
          <p:nvPr/>
        </p:nvSpPr>
        <p:spPr>
          <a:xfrm>
            <a:off x="4259570" y="4480847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20,0 млн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кв. м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9424284-5CBB-4453-9B63-00AAE66B3002}"/>
              </a:ext>
            </a:extLst>
          </p:cNvPr>
          <p:cNvSpPr txBox="1"/>
          <p:nvPr/>
        </p:nvSpPr>
        <p:spPr>
          <a:xfrm>
            <a:off x="4259570" y="344495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84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3FD99F47-3292-4675-B958-FCEDE59F1611}"/>
              </a:ext>
            </a:extLst>
          </p:cNvPr>
          <p:cNvSpPr txBox="1"/>
          <p:nvPr/>
        </p:nvSpPr>
        <p:spPr>
          <a:xfrm>
            <a:off x="4259570" y="4952798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145DA45A-DFFE-4F3B-ADCE-6365E2226B2F}"/>
              </a:ext>
            </a:extLst>
          </p:cNvPr>
          <p:cNvSpPr txBox="1"/>
          <p:nvPr/>
        </p:nvSpPr>
        <p:spPr>
          <a:xfrm>
            <a:off x="4259570" y="2934163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$120,0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51D9CD33-5FD6-42F0-8A02-B8C86B799B3C}"/>
              </a:ext>
            </a:extLst>
          </p:cNvPr>
          <p:cNvSpPr txBox="1"/>
          <p:nvPr/>
        </p:nvSpPr>
        <p:spPr>
          <a:xfrm>
            <a:off x="4259570" y="403584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 млн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3291BB84-645D-4FFB-85D1-522F10067666}"/>
              </a:ext>
            </a:extLst>
          </p:cNvPr>
          <p:cNvSpPr txBox="1"/>
          <p:nvPr/>
        </p:nvSpPr>
        <p:spPr>
          <a:xfrm>
            <a:off x="4235993" y="7175326"/>
            <a:ext cx="17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г. Ангрен, СЭЗ "Ангрен"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28119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443903"/>
            <a:ext cx="519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38. Производство стальных и нестальных медных труб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32045"/>
            <a:ext cx="5194300" cy="6463273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38738" y="810394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098534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251960" y="7316180"/>
            <a:ext cx="1794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Ахангаронский район, Медный кластер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20009"/>
            <a:ext cx="310106" cy="310106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25047"/>
            <a:ext cx="290663" cy="29066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38738" y="641423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758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407367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38738" y="598209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$15,8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38738" y="554999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$10,5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43163"/>
            <a:ext cx="290663" cy="29066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38738" y="4683164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тыс. тонн.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76332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44230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50427"/>
            <a:ext cx="290663" cy="2906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38738" y="5124725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$26,3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08434"/>
            <a:ext cx="290663" cy="29066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38738" y="315602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$87,5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56020"/>
            <a:ext cx="290663" cy="2906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38738" y="2512020"/>
            <a:ext cx="1794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стальных и нестальных медных труб</a:t>
            </a:r>
            <a:endParaRPr lang="ru-RU" sz="1000" dirty="0">
              <a:solidFill>
                <a:srgbClr val="0070C0"/>
              </a:solidFill>
              <a:latin typeface="Montserrat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4481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10301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48655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4803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7983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2687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5359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2095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6291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39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30121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="" xmlns:a16="http://schemas.microsoft.com/office/drawing/2014/main" id="{41F205C7-CF6A-FD7D-77B9-7BB3A2DD7025}"/>
              </a:ext>
            </a:extLst>
          </p:cNvPr>
          <p:cNvCxnSpPr/>
          <p:nvPr/>
        </p:nvCxnSpPr>
        <p:spPr>
          <a:xfrm>
            <a:off x="1178560" y="794988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238738" y="362164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$61,3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238738" y="4196946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$7,4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19FDE18-FAB8-A790-34E6-AF0C58EE4E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986008"/>
            <a:ext cx="302915" cy="30291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83AA070-1DE7-45AC-8329-367436DBBEFE}"/>
              </a:ext>
            </a:extLst>
          </p:cNvPr>
          <p:cNvSpPr txBox="1"/>
          <p:nvPr/>
        </p:nvSpPr>
        <p:spPr>
          <a:xfrm>
            <a:off x="1730698" y="2690241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F8E35AD7-B3B8-43FC-AFF9-B0E0979A4297}"/>
              </a:ext>
            </a:extLst>
          </p:cNvPr>
          <p:cNvSpPr txBox="1"/>
          <p:nvPr/>
        </p:nvSpPr>
        <p:spPr>
          <a:xfrm>
            <a:off x="1708325" y="3178837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2330C7F-0DCD-4B59-AAD5-D099E0D72F72}"/>
              </a:ext>
            </a:extLst>
          </p:cNvPr>
          <p:cNvSpPr txBox="1"/>
          <p:nvPr/>
        </p:nvSpPr>
        <p:spPr>
          <a:xfrm>
            <a:off x="1718485" y="3520483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F0E937A-8883-42BD-9CDA-6A709DD015E6}"/>
              </a:ext>
            </a:extLst>
          </p:cNvPr>
          <p:cNvSpPr txBox="1"/>
          <p:nvPr/>
        </p:nvSpPr>
        <p:spPr>
          <a:xfrm>
            <a:off x="1710875" y="411848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5CBB72A7-1C09-4C17-9162-1D5CBFA6B256}"/>
              </a:ext>
            </a:extLst>
          </p:cNvPr>
          <p:cNvSpPr txBox="1"/>
          <p:nvPr/>
        </p:nvSpPr>
        <p:spPr>
          <a:xfrm>
            <a:off x="1718485" y="465383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E891167B-579D-4CA1-A692-45CF6D7EBD60}"/>
              </a:ext>
            </a:extLst>
          </p:cNvPr>
          <p:cNvSpPr txBox="1"/>
          <p:nvPr/>
        </p:nvSpPr>
        <p:spPr>
          <a:xfrm>
            <a:off x="1730698" y="5081931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73F2E88-9410-46B2-95D8-13275BB90CFA}"/>
              </a:ext>
            </a:extLst>
          </p:cNvPr>
          <p:cNvSpPr txBox="1"/>
          <p:nvPr/>
        </p:nvSpPr>
        <p:spPr>
          <a:xfrm>
            <a:off x="1730698" y="551432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CC3AD876-72F1-4869-8EED-F6240DFE2E62}"/>
              </a:ext>
            </a:extLst>
          </p:cNvPr>
          <p:cNvSpPr txBox="1"/>
          <p:nvPr/>
        </p:nvSpPr>
        <p:spPr>
          <a:xfrm>
            <a:off x="1708325" y="5894929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8A602DE3-7962-46C0-952D-E133A082B29E}"/>
              </a:ext>
            </a:extLst>
          </p:cNvPr>
          <p:cNvSpPr txBox="1"/>
          <p:nvPr/>
        </p:nvSpPr>
        <p:spPr>
          <a:xfrm>
            <a:off x="1708325" y="64175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797FADF9-FA4D-4CF6-AE8B-21FDBFC045A7}"/>
              </a:ext>
            </a:extLst>
          </p:cNvPr>
          <p:cNvSpPr txBox="1"/>
          <p:nvPr/>
        </p:nvSpPr>
        <p:spPr>
          <a:xfrm>
            <a:off x="1730698" y="688375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C0F911E8-DDF7-4E36-B994-D8AAE644FDB5}"/>
              </a:ext>
            </a:extLst>
          </p:cNvPr>
          <p:cNvSpPr txBox="1"/>
          <p:nvPr/>
        </p:nvSpPr>
        <p:spPr>
          <a:xfrm>
            <a:off x="1730698" y="7391583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454A4E66-F607-4CDF-9B13-B1F1F9B82BF1}"/>
              </a:ext>
            </a:extLst>
          </p:cNvPr>
          <p:cNvSpPr txBox="1"/>
          <p:nvPr/>
        </p:nvSpPr>
        <p:spPr>
          <a:xfrm>
            <a:off x="1708325" y="8067077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9D8BE62-5D03-4F57-BDE9-2E3FD91E906E}"/>
              </a:ext>
            </a:extLst>
          </p:cNvPr>
          <p:cNvSpPr txBox="1"/>
          <p:nvPr/>
        </p:nvSpPr>
        <p:spPr>
          <a:xfrm>
            <a:off x="4259570" y="6865559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Ташкентская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9720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82212" y="773806"/>
            <a:ext cx="5486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39. Производство инновационных готовых минеральных строительных смесей.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55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Ферганская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240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$7,2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414943" y="4577729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100,0 тыс. тонна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42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$18,0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37983" y="2199209"/>
            <a:ext cx="1880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инновационных готовых минеральных строительных смесей.</a:t>
            </a:r>
            <a:endParaRPr lang="ru-RU" sz="10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5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68243" y="7282425"/>
            <a:ext cx="181998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Узбекистанский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 район, СГМ «</a:t>
            </a:r>
            <a:r>
              <a:rPr lang="ru-RU" sz="105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Кичик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05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Тагоб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1E9AF70-3901-4719-85BB-F82850BE5283}"/>
              </a:ext>
            </a:extLst>
          </p:cNvPr>
          <p:cNvSpPr txBox="1"/>
          <p:nvPr/>
        </p:nvSpPr>
        <p:spPr>
          <a:xfrm>
            <a:off x="1728932" y="2614193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F8F2FE74-BC52-46DF-8785-0FF89B215C87}"/>
              </a:ext>
            </a:extLst>
          </p:cNvPr>
          <p:cNvSpPr txBox="1"/>
          <p:nvPr/>
        </p:nvSpPr>
        <p:spPr>
          <a:xfrm>
            <a:off x="1706559" y="310278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F675C521-72D5-4DD2-9C41-BCFA0848C2CC}"/>
              </a:ext>
            </a:extLst>
          </p:cNvPr>
          <p:cNvSpPr txBox="1"/>
          <p:nvPr/>
        </p:nvSpPr>
        <p:spPr>
          <a:xfrm>
            <a:off x="1716719" y="3444435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C49A7B0-B0C7-4682-829D-4A80690E827F}"/>
              </a:ext>
            </a:extLst>
          </p:cNvPr>
          <p:cNvSpPr txBox="1"/>
          <p:nvPr/>
        </p:nvSpPr>
        <p:spPr>
          <a:xfrm>
            <a:off x="1709109" y="404243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B2C532D-8FCF-4EF8-8BC1-72B96E958301}"/>
              </a:ext>
            </a:extLst>
          </p:cNvPr>
          <p:cNvSpPr txBox="1"/>
          <p:nvPr/>
        </p:nvSpPr>
        <p:spPr>
          <a:xfrm>
            <a:off x="1716719" y="457778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E05CF08-44AF-43E5-B950-1AA980F5FF37}"/>
              </a:ext>
            </a:extLst>
          </p:cNvPr>
          <p:cNvSpPr txBox="1"/>
          <p:nvPr/>
        </p:nvSpPr>
        <p:spPr>
          <a:xfrm>
            <a:off x="1728932" y="500588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92C86839-BE3B-4E49-88F6-25AA3BC1C134}"/>
              </a:ext>
            </a:extLst>
          </p:cNvPr>
          <p:cNvSpPr txBox="1"/>
          <p:nvPr/>
        </p:nvSpPr>
        <p:spPr>
          <a:xfrm>
            <a:off x="1728932" y="543827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18F2639-38BA-456C-83F0-26D5D89DFB75}"/>
              </a:ext>
            </a:extLst>
          </p:cNvPr>
          <p:cNvSpPr txBox="1"/>
          <p:nvPr/>
        </p:nvSpPr>
        <p:spPr>
          <a:xfrm>
            <a:off x="1706559" y="581888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8E568CDE-3A52-472D-BF8B-328973C9B784}"/>
              </a:ext>
            </a:extLst>
          </p:cNvPr>
          <p:cNvSpPr txBox="1"/>
          <p:nvPr/>
        </p:nvSpPr>
        <p:spPr>
          <a:xfrm>
            <a:off x="1706559" y="634154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6AB4F15-6145-41AC-A56C-FEA3675375DE}"/>
              </a:ext>
            </a:extLst>
          </p:cNvPr>
          <p:cNvSpPr txBox="1"/>
          <p:nvPr/>
        </p:nvSpPr>
        <p:spPr>
          <a:xfrm>
            <a:off x="1728932" y="680770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A98E18B-7CE1-4976-81C6-D77CEEA0FA73}"/>
              </a:ext>
            </a:extLst>
          </p:cNvPr>
          <p:cNvSpPr txBox="1"/>
          <p:nvPr/>
        </p:nvSpPr>
        <p:spPr>
          <a:xfrm>
            <a:off x="1728932" y="731553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A0EC15A-07AE-4DDC-806F-4A5FD39FE702}"/>
              </a:ext>
            </a:extLst>
          </p:cNvPr>
          <p:cNvSpPr txBox="1"/>
          <p:nvPr/>
        </p:nvSpPr>
        <p:spPr>
          <a:xfrm>
            <a:off x="1706559" y="7991029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414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82212" y="773806"/>
            <a:ext cx="5486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40. Производство кварцевых концентратов высокой чистоты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32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Республика Каракалпакстан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276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,5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414943" y="4577729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183,3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38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6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,1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$55,2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43910" y="2234228"/>
            <a:ext cx="1746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кварцевых концентратов высокой чистоты</a:t>
            </a:r>
            <a:endParaRPr lang="ru-RU" sz="10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4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84833" y="7304902"/>
            <a:ext cx="17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Конлыкольский район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F6B3713A-BA80-47BA-9FC1-5F86137667F1}"/>
              </a:ext>
            </a:extLst>
          </p:cNvPr>
          <p:cNvSpPr txBox="1"/>
          <p:nvPr/>
        </p:nvSpPr>
        <p:spPr>
          <a:xfrm>
            <a:off x="1728932" y="2603560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F56F50AE-AE1D-41DC-AAA5-E94D6308C0A3}"/>
              </a:ext>
            </a:extLst>
          </p:cNvPr>
          <p:cNvSpPr txBox="1"/>
          <p:nvPr/>
        </p:nvSpPr>
        <p:spPr>
          <a:xfrm>
            <a:off x="1706559" y="3092156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7B280675-1E50-473B-85C2-C97E9D6D1969}"/>
              </a:ext>
            </a:extLst>
          </p:cNvPr>
          <p:cNvSpPr txBox="1"/>
          <p:nvPr/>
        </p:nvSpPr>
        <p:spPr>
          <a:xfrm>
            <a:off x="1716719" y="3433802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74F0958-9707-4C79-8648-1BF1FB6861E9}"/>
              </a:ext>
            </a:extLst>
          </p:cNvPr>
          <p:cNvSpPr txBox="1"/>
          <p:nvPr/>
        </p:nvSpPr>
        <p:spPr>
          <a:xfrm>
            <a:off x="1709109" y="403180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154ED769-558F-4A4F-BD72-F5061F97D5F0}"/>
              </a:ext>
            </a:extLst>
          </p:cNvPr>
          <p:cNvSpPr txBox="1"/>
          <p:nvPr/>
        </p:nvSpPr>
        <p:spPr>
          <a:xfrm>
            <a:off x="1716719" y="456715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CB52DF5-4074-44F8-9E7B-A33F69D1B07C}"/>
              </a:ext>
            </a:extLst>
          </p:cNvPr>
          <p:cNvSpPr txBox="1"/>
          <p:nvPr/>
        </p:nvSpPr>
        <p:spPr>
          <a:xfrm>
            <a:off x="1728932" y="4995250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1FB64AC7-21E8-4229-9F77-F646FE194220}"/>
              </a:ext>
            </a:extLst>
          </p:cNvPr>
          <p:cNvSpPr txBox="1"/>
          <p:nvPr/>
        </p:nvSpPr>
        <p:spPr>
          <a:xfrm>
            <a:off x="1728932" y="542764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C08040F-F148-4B53-8533-828214035CB9}"/>
              </a:ext>
            </a:extLst>
          </p:cNvPr>
          <p:cNvSpPr txBox="1"/>
          <p:nvPr/>
        </p:nvSpPr>
        <p:spPr>
          <a:xfrm>
            <a:off x="1706559" y="5808248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599B19F-3AFE-4FBE-9C63-1ECF7A0EF1A6}"/>
              </a:ext>
            </a:extLst>
          </p:cNvPr>
          <p:cNvSpPr txBox="1"/>
          <p:nvPr/>
        </p:nvSpPr>
        <p:spPr>
          <a:xfrm>
            <a:off x="1706559" y="633091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1D85FC4-F99A-4BEC-BD0B-F5DCA5EBF1EE}"/>
              </a:ext>
            </a:extLst>
          </p:cNvPr>
          <p:cNvSpPr txBox="1"/>
          <p:nvPr/>
        </p:nvSpPr>
        <p:spPr>
          <a:xfrm>
            <a:off x="1728932" y="679707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4E2340F-801D-4E29-9D2A-7D08F9F521EA}"/>
              </a:ext>
            </a:extLst>
          </p:cNvPr>
          <p:cNvSpPr txBox="1"/>
          <p:nvPr/>
        </p:nvSpPr>
        <p:spPr>
          <a:xfrm>
            <a:off x="1728932" y="7304902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F60FC98F-ADF7-4E4F-B4D3-7C548419A2F9}"/>
              </a:ext>
            </a:extLst>
          </p:cNvPr>
          <p:cNvSpPr txBox="1"/>
          <p:nvPr/>
        </p:nvSpPr>
        <p:spPr>
          <a:xfrm>
            <a:off x="1706559" y="785225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40211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525988"/>
            <a:ext cx="519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41. Организация производства стеклопластиковых композитов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66121"/>
            <a:ext cx="5194300" cy="6406479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080510" y="804757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042161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069602" y="7249825"/>
            <a:ext cx="1689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Кунгиротский район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СГМ 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“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Елабат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”</a:t>
            </a:r>
            <a:endParaRPr lang="uz-Cyrl-UZ" sz="1200" dirty="0">
              <a:solidFill>
                <a:srgbClr val="0070C0"/>
              </a:solidFill>
              <a:latin typeface="Montserrat Black" panose="00000A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490273"/>
            <a:ext cx="310106" cy="3101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080510" y="6781410"/>
            <a:ext cx="186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Республика Каракалпакстан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866911"/>
            <a:ext cx="290663" cy="29066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080510" y="635610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9231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080510" y="592396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$9,2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080510" y="549185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85027"/>
            <a:ext cx="290663" cy="29066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080510" y="4625028"/>
            <a:ext cx="168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 кв. м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18196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86094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04991"/>
            <a:ext cx="290663" cy="2906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080510" y="5066589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$15,3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50298"/>
            <a:ext cx="290663" cy="29066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080510" y="3110584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$51,0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10584"/>
            <a:ext cx="290663" cy="2906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069602" y="2391987"/>
            <a:ext cx="1846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Организация производства стеклопластиковых композитов</a:t>
            </a:r>
            <a:endParaRPr lang="ru-RU" sz="1000" dirty="0">
              <a:solidFill>
                <a:srgbClr val="0070C0"/>
              </a:solidFill>
              <a:latin typeface="Montserrat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10327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05757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45381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8989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2169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6873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9545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6281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0477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8141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24307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91363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080510" y="3576204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$35,7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080510" y="413881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$4,3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57EE25F-6032-D4FA-B6BF-4763918B1CD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928366"/>
            <a:ext cx="302915" cy="30291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917D1F1-6CB1-4704-BC9A-59BC2D8315FA}"/>
              </a:ext>
            </a:extLst>
          </p:cNvPr>
          <p:cNvSpPr txBox="1"/>
          <p:nvPr/>
        </p:nvSpPr>
        <p:spPr>
          <a:xfrm>
            <a:off x="1728932" y="2646092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BEF3C54-F5AF-4D7A-97D9-144CC62ACC79}"/>
              </a:ext>
            </a:extLst>
          </p:cNvPr>
          <p:cNvSpPr txBox="1"/>
          <p:nvPr/>
        </p:nvSpPr>
        <p:spPr>
          <a:xfrm>
            <a:off x="1706559" y="313468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81AEFF1-5133-4056-BB12-C4CA2EF28E3C}"/>
              </a:ext>
            </a:extLst>
          </p:cNvPr>
          <p:cNvSpPr txBox="1"/>
          <p:nvPr/>
        </p:nvSpPr>
        <p:spPr>
          <a:xfrm>
            <a:off x="1716719" y="3476334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E5C44ABB-9B1E-4DAD-AA94-9196384FB4FF}"/>
              </a:ext>
            </a:extLst>
          </p:cNvPr>
          <p:cNvSpPr txBox="1"/>
          <p:nvPr/>
        </p:nvSpPr>
        <p:spPr>
          <a:xfrm>
            <a:off x="1709109" y="4074332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2A8E552E-8D98-4DFC-A04E-A201F9B0CC68}"/>
              </a:ext>
            </a:extLst>
          </p:cNvPr>
          <p:cNvSpPr txBox="1"/>
          <p:nvPr/>
        </p:nvSpPr>
        <p:spPr>
          <a:xfrm>
            <a:off x="1716719" y="460968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B12074E-0111-4354-946D-DC3376EAA288}"/>
              </a:ext>
            </a:extLst>
          </p:cNvPr>
          <p:cNvSpPr txBox="1"/>
          <p:nvPr/>
        </p:nvSpPr>
        <p:spPr>
          <a:xfrm>
            <a:off x="1728932" y="5037782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1013EEF-5E51-42D5-9B99-C21B24C9F046}"/>
              </a:ext>
            </a:extLst>
          </p:cNvPr>
          <p:cNvSpPr txBox="1"/>
          <p:nvPr/>
        </p:nvSpPr>
        <p:spPr>
          <a:xfrm>
            <a:off x="1728932" y="547017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3333083-8095-4719-9BBB-5E599A777F24}"/>
              </a:ext>
            </a:extLst>
          </p:cNvPr>
          <p:cNvSpPr txBox="1"/>
          <p:nvPr/>
        </p:nvSpPr>
        <p:spPr>
          <a:xfrm>
            <a:off x="1706559" y="585078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225CFCCD-0553-4AC1-AC8E-8F1E985CC4AF}"/>
              </a:ext>
            </a:extLst>
          </p:cNvPr>
          <p:cNvSpPr txBox="1"/>
          <p:nvPr/>
        </p:nvSpPr>
        <p:spPr>
          <a:xfrm>
            <a:off x="1706559" y="637344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6475304-BF25-45B0-8744-2B62ACF32A05}"/>
              </a:ext>
            </a:extLst>
          </p:cNvPr>
          <p:cNvSpPr txBox="1"/>
          <p:nvPr/>
        </p:nvSpPr>
        <p:spPr>
          <a:xfrm>
            <a:off x="1728932" y="683960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E9817978-3FA8-40E9-B5E9-F7C53547D6B4}"/>
              </a:ext>
            </a:extLst>
          </p:cNvPr>
          <p:cNvSpPr txBox="1"/>
          <p:nvPr/>
        </p:nvSpPr>
        <p:spPr>
          <a:xfrm>
            <a:off x="1728932" y="7347434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5F9BB03D-0194-4D00-B360-06BB59B35CA7}"/>
              </a:ext>
            </a:extLst>
          </p:cNvPr>
          <p:cNvSpPr txBox="1"/>
          <p:nvPr/>
        </p:nvSpPr>
        <p:spPr>
          <a:xfrm>
            <a:off x="1706559" y="8022928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6871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82212" y="512148"/>
            <a:ext cx="5486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42. Создание домостроительного комбината на основе современных энергоэффективных технологий.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42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Джизакская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250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414943" y="4577729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250,0 тыс. кв. м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35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415595" y="2384668"/>
            <a:ext cx="166242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Создания домостроительного комбината.</a:t>
            </a:r>
            <a:endParaRPr lang="ru-RU" sz="10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4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84794" y="7369798"/>
            <a:ext cx="17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СЭЗ “Жиззах”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A0CA0C82-359F-44F5-843C-07B7F4429F6A}"/>
              </a:ext>
            </a:extLst>
          </p:cNvPr>
          <p:cNvSpPr txBox="1"/>
          <p:nvPr/>
        </p:nvSpPr>
        <p:spPr>
          <a:xfrm>
            <a:off x="1728932" y="2624826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0E7C77C-9197-4905-8B54-7E270E091A18}"/>
              </a:ext>
            </a:extLst>
          </p:cNvPr>
          <p:cNvSpPr txBox="1"/>
          <p:nvPr/>
        </p:nvSpPr>
        <p:spPr>
          <a:xfrm>
            <a:off x="1706559" y="3113422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78B9779B-793E-4260-A6E0-EFB7028B0AD7}"/>
              </a:ext>
            </a:extLst>
          </p:cNvPr>
          <p:cNvSpPr txBox="1"/>
          <p:nvPr/>
        </p:nvSpPr>
        <p:spPr>
          <a:xfrm>
            <a:off x="1716719" y="3455068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5D562E9-0D2F-41E7-9908-DBFED3A0FD5A}"/>
              </a:ext>
            </a:extLst>
          </p:cNvPr>
          <p:cNvSpPr txBox="1"/>
          <p:nvPr/>
        </p:nvSpPr>
        <p:spPr>
          <a:xfrm>
            <a:off x="1709109" y="405306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EA5A9B1E-3236-4ACE-AD7B-6C0EBF16B6C1}"/>
              </a:ext>
            </a:extLst>
          </p:cNvPr>
          <p:cNvSpPr txBox="1"/>
          <p:nvPr/>
        </p:nvSpPr>
        <p:spPr>
          <a:xfrm>
            <a:off x="1716719" y="458842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9961B8D-203D-448F-9058-5F3D037D23A9}"/>
              </a:ext>
            </a:extLst>
          </p:cNvPr>
          <p:cNvSpPr txBox="1"/>
          <p:nvPr/>
        </p:nvSpPr>
        <p:spPr>
          <a:xfrm>
            <a:off x="1728932" y="5016516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3BB6EFA-CE5F-4966-A09A-57CCA3ACA7BB}"/>
              </a:ext>
            </a:extLst>
          </p:cNvPr>
          <p:cNvSpPr txBox="1"/>
          <p:nvPr/>
        </p:nvSpPr>
        <p:spPr>
          <a:xfrm>
            <a:off x="1728932" y="544891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706215F-55A9-4AB9-9738-E28ECDB131FF}"/>
              </a:ext>
            </a:extLst>
          </p:cNvPr>
          <p:cNvSpPr txBox="1"/>
          <p:nvPr/>
        </p:nvSpPr>
        <p:spPr>
          <a:xfrm>
            <a:off x="1706559" y="582951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A71EA1D0-E2A1-4D3D-BEFC-E423D229A9CF}"/>
              </a:ext>
            </a:extLst>
          </p:cNvPr>
          <p:cNvSpPr txBox="1"/>
          <p:nvPr/>
        </p:nvSpPr>
        <p:spPr>
          <a:xfrm>
            <a:off x="1706559" y="63521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8F958A7-50F4-4706-89E6-6A81C9E1DE8E}"/>
              </a:ext>
            </a:extLst>
          </p:cNvPr>
          <p:cNvSpPr txBox="1"/>
          <p:nvPr/>
        </p:nvSpPr>
        <p:spPr>
          <a:xfrm>
            <a:off x="1728932" y="681833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C074AE5A-4115-4B59-B2A0-3BF952571F94}"/>
              </a:ext>
            </a:extLst>
          </p:cNvPr>
          <p:cNvSpPr txBox="1"/>
          <p:nvPr/>
        </p:nvSpPr>
        <p:spPr>
          <a:xfrm>
            <a:off x="1728932" y="7326168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04CB8510-200E-4C72-AB56-46D86EBC1B1D}"/>
              </a:ext>
            </a:extLst>
          </p:cNvPr>
          <p:cNvSpPr txBox="1"/>
          <p:nvPr/>
        </p:nvSpPr>
        <p:spPr>
          <a:xfrm>
            <a:off x="1741254" y="7907698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13016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11018" y="797987"/>
            <a:ext cx="5423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43. Производство метиса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15006"/>
            <a:ext cx="5194300" cy="640080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50690" y="797068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7965268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241124" y="7219635"/>
            <a:ext cx="24803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Учкоприкский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район,</a:t>
            </a:r>
          </a:p>
          <a:p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Посёлок "</a:t>
            </a:r>
            <a:r>
              <a:rPr lang="ru-RU" sz="11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Какир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", СЭЗ "Коканд"</a:t>
            </a:r>
            <a:endParaRPr lang="uz-Cyrl-UZ" sz="1100" dirty="0">
              <a:solidFill>
                <a:srgbClr val="0070C0"/>
              </a:solidFill>
              <a:latin typeface="Montserrat Black" panose="00000A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406248"/>
            <a:ext cx="310106" cy="3101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50690" y="6697385"/>
            <a:ext cx="186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Ферганская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82886"/>
            <a:ext cx="290663" cy="29066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50690" y="627207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265206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50690" y="583993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$9,0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50690" y="540783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01002"/>
            <a:ext cx="290663" cy="29066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50690" y="4541003"/>
            <a:ext cx="168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34171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02069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20966"/>
            <a:ext cx="290663" cy="2906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50690" y="4982564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$15,0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966273"/>
            <a:ext cx="290663" cy="29066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50690" y="3014033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$50,0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14033"/>
            <a:ext cx="290663" cy="2906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41124" y="2523424"/>
            <a:ext cx="17945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Производство метиса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20556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96102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5726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0587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3767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88471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1143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77879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2075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69738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15905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2961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250690" y="349217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$35,0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250690" y="4054785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$4,2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7C02581-608E-418F-5DDE-0DB9C4F70DD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44519"/>
            <a:ext cx="302915" cy="30291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33B1FFD-1A95-4B92-9D75-D14A78B1EBE7}"/>
              </a:ext>
            </a:extLst>
          </p:cNvPr>
          <p:cNvSpPr txBox="1"/>
          <p:nvPr/>
        </p:nvSpPr>
        <p:spPr>
          <a:xfrm>
            <a:off x="1761490" y="2529062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C6C26E3A-9121-48F1-A114-38D10428A0CD}"/>
              </a:ext>
            </a:extLst>
          </p:cNvPr>
          <p:cNvSpPr txBox="1"/>
          <p:nvPr/>
        </p:nvSpPr>
        <p:spPr>
          <a:xfrm>
            <a:off x="1706559" y="310278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2BAD9281-5626-400D-AC6D-8DA0D1652941}"/>
              </a:ext>
            </a:extLst>
          </p:cNvPr>
          <p:cNvSpPr txBox="1"/>
          <p:nvPr/>
        </p:nvSpPr>
        <p:spPr>
          <a:xfrm>
            <a:off x="1716719" y="3444435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E0ABD6C4-61FF-40FF-B8DE-26A7A73B50B4}"/>
              </a:ext>
            </a:extLst>
          </p:cNvPr>
          <p:cNvSpPr txBox="1"/>
          <p:nvPr/>
        </p:nvSpPr>
        <p:spPr>
          <a:xfrm>
            <a:off x="1709109" y="404243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10F7117E-258B-4E17-9B0A-2CC408DB4A54}"/>
              </a:ext>
            </a:extLst>
          </p:cNvPr>
          <p:cNvSpPr txBox="1"/>
          <p:nvPr/>
        </p:nvSpPr>
        <p:spPr>
          <a:xfrm>
            <a:off x="1716719" y="457778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1A99BFA-435D-4169-B87E-B04A94A88FB7}"/>
              </a:ext>
            </a:extLst>
          </p:cNvPr>
          <p:cNvSpPr txBox="1"/>
          <p:nvPr/>
        </p:nvSpPr>
        <p:spPr>
          <a:xfrm>
            <a:off x="1728932" y="500588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9C6650B-B029-47B8-9499-FF40764D6675}"/>
              </a:ext>
            </a:extLst>
          </p:cNvPr>
          <p:cNvSpPr txBox="1"/>
          <p:nvPr/>
        </p:nvSpPr>
        <p:spPr>
          <a:xfrm>
            <a:off x="1728932" y="543827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8D6F8873-F432-41F7-98BA-D4D11F8ABBD6}"/>
              </a:ext>
            </a:extLst>
          </p:cNvPr>
          <p:cNvSpPr txBox="1"/>
          <p:nvPr/>
        </p:nvSpPr>
        <p:spPr>
          <a:xfrm>
            <a:off x="1706559" y="581888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DDF3501-A788-4F60-8559-2FCBA88EB3BA}"/>
              </a:ext>
            </a:extLst>
          </p:cNvPr>
          <p:cNvSpPr txBox="1"/>
          <p:nvPr/>
        </p:nvSpPr>
        <p:spPr>
          <a:xfrm>
            <a:off x="1706559" y="634154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7D05A76-6199-4BCE-8A1B-64D40443266C}"/>
              </a:ext>
            </a:extLst>
          </p:cNvPr>
          <p:cNvSpPr txBox="1"/>
          <p:nvPr/>
        </p:nvSpPr>
        <p:spPr>
          <a:xfrm>
            <a:off x="1728932" y="680770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E51F049F-F695-4BEE-A7FE-EC26430E7B02}"/>
              </a:ext>
            </a:extLst>
          </p:cNvPr>
          <p:cNvSpPr txBox="1"/>
          <p:nvPr/>
        </p:nvSpPr>
        <p:spPr>
          <a:xfrm>
            <a:off x="1728932" y="731553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4F273BD2-6AAD-48F7-9184-EF6E6469425A}"/>
              </a:ext>
            </a:extLst>
          </p:cNvPr>
          <p:cNvSpPr txBox="1"/>
          <p:nvPr/>
        </p:nvSpPr>
        <p:spPr>
          <a:xfrm>
            <a:off x="1698078" y="791924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82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38879" y="851820"/>
            <a:ext cx="5305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1. ОРГАНИЗАЦИЯ ПРОИЗВОДСТВА ПОЛИАКРИЛОНИТРИЛА (ПАН) И УГЛЕРОДНЫХ ВОЛОКОН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15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Навоийская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50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150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$75,6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50,4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84832" y="4590973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13,0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234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294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126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420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1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58200" y="2262278"/>
            <a:ext cx="1873250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  <a:p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поддонов и углеродных волокон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35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3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74340" y="7347252"/>
            <a:ext cx="17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МЭЗ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Навоий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89" y="3396206"/>
            <a:ext cx="2654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70027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682475" y="384342"/>
            <a:ext cx="5660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44. Производство эмульсионных красок, декоративной плитки "терацио", керамогранитной плитки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356994"/>
            <a:ext cx="5194300" cy="6361043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38738" y="805909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053682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238738" y="7314110"/>
            <a:ext cx="1873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Нарпайский</a:t>
            </a:r>
            <a:r>
              <a:rPr lang="ru-RU" sz="10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район, СГМ "Тепа", СЭЗ "Ургут"</a:t>
            </a:r>
            <a:endParaRPr lang="uz-Cyrl-UZ" sz="1000" dirty="0">
              <a:solidFill>
                <a:srgbClr val="0070C0"/>
              </a:solidFill>
              <a:latin typeface="Montserrat Black" panose="00000A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33595"/>
            <a:ext cx="310106" cy="3101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38738" y="6824732"/>
            <a:ext cx="186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Самаркандская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10233"/>
            <a:ext cx="290663" cy="29066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38738" y="639942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125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92553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38738" y="596728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$9,0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38738" y="553518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28349"/>
            <a:ext cx="290663" cy="29066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38738" y="4668350"/>
            <a:ext cx="168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 кв. м.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61518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29416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48313"/>
            <a:ext cx="290663" cy="2906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38738" y="5107284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$15,0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93620"/>
            <a:ext cx="290663" cy="29066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38738" y="3153906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$50,0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53906"/>
            <a:ext cx="290663" cy="2906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38738" y="2507333"/>
            <a:ext cx="1873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Производство готовых строительных материалов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65066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10089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49713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3321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6501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1205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3877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0613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4809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2473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28639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95695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238738" y="3619526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$35,0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238738" y="4182132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$4,2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80D0EFE-960C-79DB-9EB0-DE5EDF3EC6F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965905"/>
            <a:ext cx="302915" cy="30291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0BFA5FB5-B85B-4896-9EFD-88599291BC55}"/>
              </a:ext>
            </a:extLst>
          </p:cNvPr>
          <p:cNvSpPr txBox="1"/>
          <p:nvPr/>
        </p:nvSpPr>
        <p:spPr>
          <a:xfrm>
            <a:off x="1728932" y="266735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A30ED2B-51EB-4DF0-8FB8-621ECB201FE4}"/>
              </a:ext>
            </a:extLst>
          </p:cNvPr>
          <p:cNvSpPr txBox="1"/>
          <p:nvPr/>
        </p:nvSpPr>
        <p:spPr>
          <a:xfrm>
            <a:off x="1706559" y="3155954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76B432C1-55AC-40F5-87B0-088E088F18D6}"/>
              </a:ext>
            </a:extLst>
          </p:cNvPr>
          <p:cNvSpPr txBox="1"/>
          <p:nvPr/>
        </p:nvSpPr>
        <p:spPr>
          <a:xfrm>
            <a:off x="1716719" y="3497600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E140A78-D8F1-4962-A26A-657FF4E7F300}"/>
              </a:ext>
            </a:extLst>
          </p:cNvPr>
          <p:cNvSpPr txBox="1"/>
          <p:nvPr/>
        </p:nvSpPr>
        <p:spPr>
          <a:xfrm>
            <a:off x="1709109" y="4095598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2ECE37E5-7CFD-449E-98B9-08DCB321A607}"/>
              </a:ext>
            </a:extLst>
          </p:cNvPr>
          <p:cNvSpPr txBox="1"/>
          <p:nvPr/>
        </p:nvSpPr>
        <p:spPr>
          <a:xfrm>
            <a:off x="1716719" y="463095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65D2612-3D0E-4A70-851E-F682D3F53EEA}"/>
              </a:ext>
            </a:extLst>
          </p:cNvPr>
          <p:cNvSpPr txBox="1"/>
          <p:nvPr/>
        </p:nvSpPr>
        <p:spPr>
          <a:xfrm>
            <a:off x="1728932" y="50590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E10E58B5-092E-4DDA-9ADB-2B61DA4969AF}"/>
              </a:ext>
            </a:extLst>
          </p:cNvPr>
          <p:cNvSpPr txBox="1"/>
          <p:nvPr/>
        </p:nvSpPr>
        <p:spPr>
          <a:xfrm>
            <a:off x="1728932" y="549144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8F0F03A6-8674-4ABB-8A8C-0DA1A8FAEC0D}"/>
              </a:ext>
            </a:extLst>
          </p:cNvPr>
          <p:cNvSpPr txBox="1"/>
          <p:nvPr/>
        </p:nvSpPr>
        <p:spPr>
          <a:xfrm>
            <a:off x="1706559" y="587204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054DA854-A461-41B5-95E0-38AF6FC89393}"/>
              </a:ext>
            </a:extLst>
          </p:cNvPr>
          <p:cNvSpPr txBox="1"/>
          <p:nvPr/>
        </p:nvSpPr>
        <p:spPr>
          <a:xfrm>
            <a:off x="1706559" y="639471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68BC1A79-DF15-4DB1-AE47-96E7A37A23DD}"/>
              </a:ext>
            </a:extLst>
          </p:cNvPr>
          <p:cNvSpPr txBox="1"/>
          <p:nvPr/>
        </p:nvSpPr>
        <p:spPr>
          <a:xfrm>
            <a:off x="1728932" y="6860870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A7A4D139-14F7-4D2A-84B0-E11B13DE0744}"/>
              </a:ext>
            </a:extLst>
          </p:cNvPr>
          <p:cNvSpPr txBox="1"/>
          <p:nvPr/>
        </p:nvSpPr>
        <p:spPr>
          <a:xfrm>
            <a:off x="1728932" y="7368700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F7F06CF3-6A42-4626-8326-A3375E072332}"/>
              </a:ext>
            </a:extLst>
          </p:cNvPr>
          <p:cNvSpPr txBox="1"/>
          <p:nvPr/>
        </p:nvSpPr>
        <p:spPr>
          <a:xfrm>
            <a:off x="1706559" y="804419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6889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513212"/>
            <a:ext cx="519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45. Производство лакокрасочной продукции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055979"/>
            <a:ext cx="5194300" cy="6531429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120272" y="784866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7926456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032203" y="7086248"/>
            <a:ext cx="177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Ахангаронский район, СЭЗ "Ангрен"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295829"/>
            <a:ext cx="310106" cy="3101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120272" y="6586966"/>
            <a:ext cx="186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Ташкентская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672467"/>
            <a:ext cx="290663" cy="29066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120272" y="616165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17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154787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120272" y="572951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120272" y="529741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290583"/>
            <a:ext cx="290663" cy="29066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120272" y="4430584"/>
            <a:ext cx="168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423752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991650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423247"/>
            <a:ext cx="290663" cy="2906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120272" y="4872145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13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855854"/>
            <a:ext cx="290663" cy="29066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120272" y="286534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5,0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865340"/>
            <a:ext cx="290663" cy="2906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120272" y="2210370"/>
            <a:ext cx="1726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лакокрасочной продукции</a:t>
            </a:r>
            <a:endParaRPr lang="ru-RU" sz="1000" dirty="0">
              <a:solidFill>
                <a:srgbClr val="0070C0"/>
              </a:solidFill>
              <a:latin typeface="Montserrat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381427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81233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25937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389545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32725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77429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20101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66837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11033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58696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04863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="" xmlns:a16="http://schemas.microsoft.com/office/drawing/2014/main" id="{41F205C7-CF6A-FD7D-77B9-7BB3A2DD7025}"/>
              </a:ext>
            </a:extLst>
          </p:cNvPr>
          <p:cNvCxnSpPr/>
          <p:nvPr/>
        </p:nvCxnSpPr>
        <p:spPr>
          <a:xfrm>
            <a:off x="1178560" y="780454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120272" y="339446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31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,5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120272" y="3944366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88EF0AB-1A37-8443-76D1-10072049090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748285"/>
            <a:ext cx="302915" cy="30291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E7B8D1C-6E99-4364-AC86-F8FF84B76CF0}"/>
              </a:ext>
            </a:extLst>
          </p:cNvPr>
          <p:cNvSpPr txBox="1"/>
          <p:nvPr/>
        </p:nvSpPr>
        <p:spPr>
          <a:xfrm>
            <a:off x="1728932" y="2465331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9B8421D-4A14-4850-A91D-33931148280A}"/>
              </a:ext>
            </a:extLst>
          </p:cNvPr>
          <p:cNvSpPr txBox="1"/>
          <p:nvPr/>
        </p:nvSpPr>
        <p:spPr>
          <a:xfrm>
            <a:off x="1706559" y="2953927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327FFEF-58A6-4F81-B1A5-88B54A96B45E}"/>
              </a:ext>
            </a:extLst>
          </p:cNvPr>
          <p:cNvSpPr txBox="1"/>
          <p:nvPr/>
        </p:nvSpPr>
        <p:spPr>
          <a:xfrm>
            <a:off x="1716719" y="3295573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49E77F49-9493-45DB-8D2C-2837E17EEAB4}"/>
              </a:ext>
            </a:extLst>
          </p:cNvPr>
          <p:cNvSpPr txBox="1"/>
          <p:nvPr/>
        </p:nvSpPr>
        <p:spPr>
          <a:xfrm>
            <a:off x="1709109" y="389357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5E789F42-CD93-4D3A-92AF-34B00D64BBAA}"/>
              </a:ext>
            </a:extLst>
          </p:cNvPr>
          <p:cNvSpPr txBox="1"/>
          <p:nvPr/>
        </p:nvSpPr>
        <p:spPr>
          <a:xfrm>
            <a:off x="1716719" y="442892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6896E0F3-19F4-4870-98A3-604796707E4E}"/>
              </a:ext>
            </a:extLst>
          </p:cNvPr>
          <p:cNvSpPr txBox="1"/>
          <p:nvPr/>
        </p:nvSpPr>
        <p:spPr>
          <a:xfrm>
            <a:off x="1728932" y="4857021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80ECFF01-8DE3-4BF8-949F-847586053FD3}"/>
              </a:ext>
            </a:extLst>
          </p:cNvPr>
          <p:cNvSpPr txBox="1"/>
          <p:nvPr/>
        </p:nvSpPr>
        <p:spPr>
          <a:xfrm>
            <a:off x="1728932" y="528941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A666328-B2C7-4AAF-9776-7D3C3B2A3D48}"/>
              </a:ext>
            </a:extLst>
          </p:cNvPr>
          <p:cNvSpPr txBox="1"/>
          <p:nvPr/>
        </p:nvSpPr>
        <p:spPr>
          <a:xfrm>
            <a:off x="1706559" y="5670019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18CFBA80-C7F2-414A-82EC-FBF752754F1D}"/>
              </a:ext>
            </a:extLst>
          </p:cNvPr>
          <p:cNvSpPr txBox="1"/>
          <p:nvPr/>
        </p:nvSpPr>
        <p:spPr>
          <a:xfrm>
            <a:off x="1706559" y="619268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0DA29503-7AB5-4E46-B6B8-7591D7E3C9BA}"/>
              </a:ext>
            </a:extLst>
          </p:cNvPr>
          <p:cNvSpPr txBox="1"/>
          <p:nvPr/>
        </p:nvSpPr>
        <p:spPr>
          <a:xfrm>
            <a:off x="1728932" y="665884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2CAD31C-4462-49A6-9EDE-1F391131C7ED}"/>
              </a:ext>
            </a:extLst>
          </p:cNvPr>
          <p:cNvSpPr txBox="1"/>
          <p:nvPr/>
        </p:nvSpPr>
        <p:spPr>
          <a:xfrm>
            <a:off x="1728932" y="7166673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5572A82-2CA4-407B-9A3C-71E01C085C52}"/>
              </a:ext>
            </a:extLst>
          </p:cNvPr>
          <p:cNvSpPr txBox="1"/>
          <p:nvPr/>
        </p:nvSpPr>
        <p:spPr>
          <a:xfrm>
            <a:off x="1706559" y="7842167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6218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624260" y="415312"/>
            <a:ext cx="5777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46. Организация производства алюминиевых профилей для теплиц и других алюминиевых изделий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411869"/>
            <a:ext cx="5194300" cy="6448156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00968" y="817480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169388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290808" y="7480846"/>
            <a:ext cx="1814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Нижний Чирчикский район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720136"/>
            <a:ext cx="310106" cy="3101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00968" y="7032467"/>
            <a:ext cx="186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Ташкентская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7096774"/>
            <a:ext cx="290663" cy="29066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00968" y="658596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750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579094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00968" y="615382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$7,2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00968" y="572172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714890"/>
            <a:ext cx="290663" cy="29066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00968" y="4854891"/>
            <a:ext cx="168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848059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415957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809454"/>
            <a:ext cx="290663" cy="2906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00968" y="5296452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$12,0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280161"/>
            <a:ext cx="290663" cy="29066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00968" y="3315047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$40,1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315047"/>
            <a:ext cx="290663" cy="2906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00968" y="2514829"/>
            <a:ext cx="1662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Производство алюминиевых профилей и другой продукции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792307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26203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65827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31975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75155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19859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62531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609267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53463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701127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47293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809269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300968" y="3780667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$28,1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300968" y="4368673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$3,4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60D43AC-E709-ACCD-A2EF-AF87265170E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173377"/>
            <a:ext cx="302915" cy="30291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01633B9-01E4-4DD3-9C63-880F3B56793F}"/>
              </a:ext>
            </a:extLst>
          </p:cNvPr>
          <p:cNvSpPr txBox="1"/>
          <p:nvPr/>
        </p:nvSpPr>
        <p:spPr>
          <a:xfrm>
            <a:off x="1728932" y="2848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2C5BF5CB-DB70-4103-A8EE-49AF22E415CB}"/>
              </a:ext>
            </a:extLst>
          </p:cNvPr>
          <p:cNvSpPr txBox="1"/>
          <p:nvPr/>
        </p:nvSpPr>
        <p:spPr>
          <a:xfrm>
            <a:off x="1706559" y="3336715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25096036-DF71-4A79-92F5-B156556B7D03}"/>
              </a:ext>
            </a:extLst>
          </p:cNvPr>
          <p:cNvSpPr txBox="1"/>
          <p:nvPr/>
        </p:nvSpPr>
        <p:spPr>
          <a:xfrm>
            <a:off x="1716719" y="3678361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5A05776-3195-4531-935A-B8F03FAD154E}"/>
              </a:ext>
            </a:extLst>
          </p:cNvPr>
          <p:cNvSpPr txBox="1"/>
          <p:nvPr/>
        </p:nvSpPr>
        <p:spPr>
          <a:xfrm>
            <a:off x="1709109" y="4276359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B858D71-9410-45B9-BE93-949DC6350FCF}"/>
              </a:ext>
            </a:extLst>
          </p:cNvPr>
          <p:cNvSpPr txBox="1"/>
          <p:nvPr/>
        </p:nvSpPr>
        <p:spPr>
          <a:xfrm>
            <a:off x="1716719" y="481171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7D044C6D-763D-4D6E-ABDB-BCC6E590B99A}"/>
              </a:ext>
            </a:extLst>
          </p:cNvPr>
          <p:cNvSpPr txBox="1"/>
          <p:nvPr/>
        </p:nvSpPr>
        <p:spPr>
          <a:xfrm>
            <a:off x="1728932" y="5239809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3D2883D-7775-4509-89A3-1F276163A412}"/>
              </a:ext>
            </a:extLst>
          </p:cNvPr>
          <p:cNvSpPr txBox="1"/>
          <p:nvPr/>
        </p:nvSpPr>
        <p:spPr>
          <a:xfrm>
            <a:off x="1728932" y="567220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C7AFB74A-FBDD-4DEE-918C-23135925A9E3}"/>
              </a:ext>
            </a:extLst>
          </p:cNvPr>
          <p:cNvSpPr txBox="1"/>
          <p:nvPr/>
        </p:nvSpPr>
        <p:spPr>
          <a:xfrm>
            <a:off x="1706559" y="6052807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A475866-2CC1-46E0-A7DD-A5D666E81EE1}"/>
              </a:ext>
            </a:extLst>
          </p:cNvPr>
          <p:cNvSpPr txBox="1"/>
          <p:nvPr/>
        </p:nvSpPr>
        <p:spPr>
          <a:xfrm>
            <a:off x="1706559" y="657547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0DC6FB06-66B5-4E4B-AC13-967AE60C97DF}"/>
              </a:ext>
            </a:extLst>
          </p:cNvPr>
          <p:cNvSpPr txBox="1"/>
          <p:nvPr/>
        </p:nvSpPr>
        <p:spPr>
          <a:xfrm>
            <a:off x="1728932" y="704163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0E2EA67-A287-41C4-BFD3-60860C11CC58}"/>
              </a:ext>
            </a:extLst>
          </p:cNvPr>
          <p:cNvSpPr txBox="1"/>
          <p:nvPr/>
        </p:nvSpPr>
        <p:spPr>
          <a:xfrm>
            <a:off x="1728932" y="7549461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B3901E79-DFCA-4EA4-A2F2-68B2F67FD1D8}"/>
              </a:ext>
            </a:extLst>
          </p:cNvPr>
          <p:cNvSpPr txBox="1"/>
          <p:nvPr/>
        </p:nvSpPr>
        <p:spPr>
          <a:xfrm>
            <a:off x="1728932" y="812184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4279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488437" y="386391"/>
            <a:ext cx="5906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47. Производство фарфора, </a:t>
            </a:r>
            <a:r>
              <a:rPr lang="ru-RU" sz="2000" dirty="0" err="1">
                <a:solidFill>
                  <a:srgbClr val="0070C0"/>
                </a:solidFill>
                <a:latin typeface="Montserrat SemiBold" panose="00000700000000000000" pitchFamily="50" charset="-52"/>
              </a:rPr>
              <a:t>электрофарфора</a:t>
            </a: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, фаянса, сантехнических изделий, силикатных блоков на основе каолинового сырья.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61507"/>
            <a:ext cx="5194300" cy="681970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38738" y="826220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256790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238738" y="7557180"/>
            <a:ext cx="160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г. Ангрен, СЭЗ"Ангрен"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676603"/>
            <a:ext cx="310106" cy="3101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38738" y="6967740"/>
            <a:ext cx="186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Ташкентская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7053241"/>
            <a:ext cx="290663" cy="29066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38738" y="654243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140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535561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38738" y="61102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$7,2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38738" y="567818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671357"/>
            <a:ext cx="290663" cy="29066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38738" y="4811358"/>
            <a:ext cx="168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300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тыс. штук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804526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372424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765921"/>
            <a:ext cx="290663" cy="2906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38738" y="5252919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$12,0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236628"/>
            <a:ext cx="290663" cy="29066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38738" y="325898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$40,0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258988"/>
            <a:ext cx="290663" cy="2906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38738" y="2408357"/>
            <a:ext cx="1794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Производство санитарно-строительных изделий из каолинового сырья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68198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20598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58952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27622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70802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15506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58178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60491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49110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96774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42940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809996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238738" y="3737134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$28,0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238738" y="432514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$3,4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CCADD58-1FC1-848B-58B1-47E244C535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113150"/>
            <a:ext cx="302915" cy="30291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64AD3E3-770E-4327-A506-B1530FD3E4EB}"/>
              </a:ext>
            </a:extLst>
          </p:cNvPr>
          <p:cNvSpPr txBox="1"/>
          <p:nvPr/>
        </p:nvSpPr>
        <p:spPr>
          <a:xfrm>
            <a:off x="1728932" y="2794950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280A4814-8A53-473F-B7D8-F73D45C4AA06}"/>
              </a:ext>
            </a:extLst>
          </p:cNvPr>
          <p:cNvSpPr txBox="1"/>
          <p:nvPr/>
        </p:nvSpPr>
        <p:spPr>
          <a:xfrm>
            <a:off x="1706559" y="3283546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226A64F2-73E0-4442-9DCE-8636176ECA37}"/>
              </a:ext>
            </a:extLst>
          </p:cNvPr>
          <p:cNvSpPr txBox="1"/>
          <p:nvPr/>
        </p:nvSpPr>
        <p:spPr>
          <a:xfrm>
            <a:off x="1716719" y="3625192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A21C0A66-A58C-428E-99DB-55626DDF34A2}"/>
              </a:ext>
            </a:extLst>
          </p:cNvPr>
          <p:cNvSpPr txBox="1"/>
          <p:nvPr/>
        </p:nvSpPr>
        <p:spPr>
          <a:xfrm>
            <a:off x="1709109" y="422319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24953CCC-BDB8-4BF8-963B-B8A1CB728635}"/>
              </a:ext>
            </a:extLst>
          </p:cNvPr>
          <p:cNvSpPr txBox="1"/>
          <p:nvPr/>
        </p:nvSpPr>
        <p:spPr>
          <a:xfrm>
            <a:off x="1716719" y="475854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90FD4364-CA63-4D53-9CAD-B1E2A74A1291}"/>
              </a:ext>
            </a:extLst>
          </p:cNvPr>
          <p:cNvSpPr txBox="1"/>
          <p:nvPr/>
        </p:nvSpPr>
        <p:spPr>
          <a:xfrm>
            <a:off x="1728932" y="5186640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1B888056-D295-49EC-95EE-D38665ED9CAB}"/>
              </a:ext>
            </a:extLst>
          </p:cNvPr>
          <p:cNvSpPr txBox="1"/>
          <p:nvPr/>
        </p:nvSpPr>
        <p:spPr>
          <a:xfrm>
            <a:off x="1728932" y="561903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811CC28C-FF37-4EE7-8B43-48FFA4343363}"/>
              </a:ext>
            </a:extLst>
          </p:cNvPr>
          <p:cNvSpPr txBox="1"/>
          <p:nvPr/>
        </p:nvSpPr>
        <p:spPr>
          <a:xfrm>
            <a:off x="1706559" y="5999638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D0337168-59EB-488D-B336-3F166E80DB2A}"/>
              </a:ext>
            </a:extLst>
          </p:cNvPr>
          <p:cNvSpPr txBox="1"/>
          <p:nvPr/>
        </p:nvSpPr>
        <p:spPr>
          <a:xfrm>
            <a:off x="1706559" y="652230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8BA800A-9276-4128-8DA3-66620E502B8B}"/>
              </a:ext>
            </a:extLst>
          </p:cNvPr>
          <p:cNvSpPr txBox="1"/>
          <p:nvPr/>
        </p:nvSpPr>
        <p:spPr>
          <a:xfrm>
            <a:off x="1728932" y="698846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3746D34D-1D8F-416A-9AA8-A710F382C0CE}"/>
              </a:ext>
            </a:extLst>
          </p:cNvPr>
          <p:cNvSpPr txBox="1"/>
          <p:nvPr/>
        </p:nvSpPr>
        <p:spPr>
          <a:xfrm>
            <a:off x="1728932" y="7496292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5B963853-538E-4AAF-9BA2-697846257C85}"/>
              </a:ext>
            </a:extLst>
          </p:cNvPr>
          <p:cNvSpPr txBox="1"/>
          <p:nvPr/>
        </p:nvSpPr>
        <p:spPr>
          <a:xfrm>
            <a:off x="1706559" y="817178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22221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37260" y="823623"/>
            <a:ext cx="530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48. Организация производства многофункциональных окон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7132F75-A554-24EB-F2E0-84B20391D58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96C3507-7665-0DAB-C662-85DE5498618F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Самаркандская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94A2A24-A3DF-917E-0614-8AD017D82C4B}"/>
              </a:ext>
            </a:extLst>
          </p:cNvPr>
          <p:cNvSpPr txBox="1"/>
          <p:nvPr/>
        </p:nvSpPr>
        <p:spPr>
          <a:xfrm>
            <a:off x="4416191" y="6351176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D43DC8E-0398-5E76-6534-E8AD9576ACE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E2B920C-6D14-99AE-3518-F242072252B1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16819C3-6F41-14DB-4CC6-2C15DD0A4CFF}"/>
              </a:ext>
            </a:extLst>
          </p:cNvPr>
          <p:cNvSpPr txBox="1"/>
          <p:nvPr/>
        </p:nvSpPr>
        <p:spPr>
          <a:xfrm>
            <a:off x="4384832" y="4590973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22,0 млн. кв. м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CBC2DD2-ABAB-5895-A9D8-E22E41AB4F2A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21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665FE4E-828B-61C2-7290-4398677A75EA}"/>
              </a:ext>
            </a:extLst>
          </p:cNvPr>
          <p:cNvSpPr txBox="1"/>
          <p:nvPr/>
        </p:nvSpPr>
        <p:spPr>
          <a:xfrm>
            <a:off x="4384833" y="5024824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8A8FE7B-1411-9B68-D686-A730761A1A3E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A327F5F-C27E-E084-0E44-D733FB26EB99}"/>
              </a:ext>
            </a:extLst>
          </p:cNvPr>
          <p:cNvSpPr txBox="1"/>
          <p:nvPr/>
        </p:nvSpPr>
        <p:spPr>
          <a:xfrm>
            <a:off x="4349623" y="2217643"/>
            <a:ext cx="1706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Организация производства многофункциональных окон</a:t>
            </a:r>
            <a:endParaRPr lang="ru-RU" sz="10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AA877FA-CADF-640E-55F6-86FAE86558F0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5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B1F7046-EFF6-D5F8-DAFE-45E8E90653EC}"/>
              </a:ext>
            </a:extLst>
          </p:cNvPr>
          <p:cNvSpPr txBox="1"/>
          <p:nvPr/>
        </p:nvSpPr>
        <p:spPr>
          <a:xfrm>
            <a:off x="4374340" y="7197203"/>
            <a:ext cx="17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Пахтачинский район, СЭЗ</a:t>
            </a:r>
          </a:p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"Ургут“</a:t>
            </a:r>
          </a:p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6F89171-3264-4C64-A1AC-81E766543A2F}"/>
              </a:ext>
            </a:extLst>
          </p:cNvPr>
          <p:cNvSpPr txBox="1"/>
          <p:nvPr/>
        </p:nvSpPr>
        <p:spPr>
          <a:xfrm>
            <a:off x="1728932" y="263545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0BA16492-FF75-496C-987D-F1826B698941}"/>
              </a:ext>
            </a:extLst>
          </p:cNvPr>
          <p:cNvSpPr txBox="1"/>
          <p:nvPr/>
        </p:nvSpPr>
        <p:spPr>
          <a:xfrm>
            <a:off x="1706559" y="3124055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8D7626E-390E-407B-8D50-3F7D436C954F}"/>
              </a:ext>
            </a:extLst>
          </p:cNvPr>
          <p:cNvSpPr txBox="1"/>
          <p:nvPr/>
        </p:nvSpPr>
        <p:spPr>
          <a:xfrm>
            <a:off x="1716719" y="3465701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EE485F9F-2C0F-4BD9-A858-E62C5DCFEFD8}"/>
              </a:ext>
            </a:extLst>
          </p:cNvPr>
          <p:cNvSpPr txBox="1"/>
          <p:nvPr/>
        </p:nvSpPr>
        <p:spPr>
          <a:xfrm>
            <a:off x="1709109" y="4063699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E5CC77B-4568-46B8-8BD7-12E47783F1F2}"/>
              </a:ext>
            </a:extLst>
          </p:cNvPr>
          <p:cNvSpPr txBox="1"/>
          <p:nvPr/>
        </p:nvSpPr>
        <p:spPr>
          <a:xfrm>
            <a:off x="1716719" y="459905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CA8A32C-1303-4FB7-A6DD-C3E0FC5944B0}"/>
              </a:ext>
            </a:extLst>
          </p:cNvPr>
          <p:cNvSpPr txBox="1"/>
          <p:nvPr/>
        </p:nvSpPr>
        <p:spPr>
          <a:xfrm>
            <a:off x="1728932" y="5027149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67AE221E-98A1-4B43-AB85-1315536439F4}"/>
              </a:ext>
            </a:extLst>
          </p:cNvPr>
          <p:cNvSpPr txBox="1"/>
          <p:nvPr/>
        </p:nvSpPr>
        <p:spPr>
          <a:xfrm>
            <a:off x="1728932" y="545954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8F955B9-6422-4258-B8E8-CD801E6DF4FA}"/>
              </a:ext>
            </a:extLst>
          </p:cNvPr>
          <p:cNvSpPr txBox="1"/>
          <p:nvPr/>
        </p:nvSpPr>
        <p:spPr>
          <a:xfrm>
            <a:off x="1706559" y="5840147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0FEB77D-F8F7-4E92-90E9-BEAFC17F8AF4}"/>
              </a:ext>
            </a:extLst>
          </p:cNvPr>
          <p:cNvSpPr txBox="1"/>
          <p:nvPr/>
        </p:nvSpPr>
        <p:spPr>
          <a:xfrm>
            <a:off x="1706559" y="636281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E262B095-6249-4B44-BD9E-A8C1A5428CAD}"/>
              </a:ext>
            </a:extLst>
          </p:cNvPr>
          <p:cNvSpPr txBox="1"/>
          <p:nvPr/>
        </p:nvSpPr>
        <p:spPr>
          <a:xfrm>
            <a:off x="1728932" y="682897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71613F31-0D47-4194-874D-952A5AD9D681}"/>
              </a:ext>
            </a:extLst>
          </p:cNvPr>
          <p:cNvSpPr txBox="1"/>
          <p:nvPr/>
        </p:nvSpPr>
        <p:spPr>
          <a:xfrm>
            <a:off x="1728932" y="7336801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AC1C0EB-4171-4ED8-BF20-0CD73710C631}"/>
              </a:ext>
            </a:extLst>
          </p:cNvPr>
          <p:cNvSpPr txBox="1"/>
          <p:nvPr/>
        </p:nvSpPr>
        <p:spPr>
          <a:xfrm>
            <a:off x="1706559" y="791891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5613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443903"/>
            <a:ext cx="519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49. Производство современных фасадных панелей для наружных стен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351314"/>
            <a:ext cx="5194300" cy="6270873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26890" y="802143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016016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326890" y="7418798"/>
            <a:ext cx="1993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СЭЗ “Навоий”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07453"/>
            <a:ext cx="310106" cy="3101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26890" y="6798590"/>
            <a:ext cx="186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Навоийская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884091"/>
            <a:ext cx="290663" cy="29066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26890" y="644948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180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442611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26890" y="601734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$10,0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26890" y="55852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78407"/>
            <a:ext cx="290663" cy="29066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26890" y="4718408"/>
            <a:ext cx="168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,3 млн. кв. м.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711576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79474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85671"/>
            <a:ext cx="290663" cy="2906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26890" y="5159969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$21,0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43678"/>
            <a:ext cx="290663" cy="29066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26890" y="317873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$30,0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38975"/>
            <a:ext cx="290663" cy="2906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99472" y="2578894"/>
            <a:ext cx="168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Производство фасадных плит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90561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07461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5219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8327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61507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6211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8883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5619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9815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985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26025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93081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326890" y="3656884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$20,0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326890" y="423219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$3,6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FA0B367-EFFF-A370-6C20-E02D595F1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57" y="6057307"/>
            <a:ext cx="302915" cy="30291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DC69029-7040-4EFA-B949-FC513E6F4D0F}"/>
              </a:ext>
            </a:extLst>
          </p:cNvPr>
          <p:cNvSpPr txBox="1"/>
          <p:nvPr/>
        </p:nvSpPr>
        <p:spPr>
          <a:xfrm>
            <a:off x="1728932" y="2720523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29126C7-6DC2-4940-8E64-D69B2CC30EE9}"/>
              </a:ext>
            </a:extLst>
          </p:cNvPr>
          <p:cNvSpPr txBox="1"/>
          <p:nvPr/>
        </p:nvSpPr>
        <p:spPr>
          <a:xfrm>
            <a:off x="1706559" y="3209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B3CD230B-DA87-4CD6-8DA6-D9CD56809356}"/>
              </a:ext>
            </a:extLst>
          </p:cNvPr>
          <p:cNvSpPr txBox="1"/>
          <p:nvPr/>
        </p:nvSpPr>
        <p:spPr>
          <a:xfrm>
            <a:off x="1716719" y="3550765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AE5890FF-75E8-42B6-BB9C-9B5253179F51}"/>
              </a:ext>
            </a:extLst>
          </p:cNvPr>
          <p:cNvSpPr txBox="1"/>
          <p:nvPr/>
        </p:nvSpPr>
        <p:spPr>
          <a:xfrm>
            <a:off x="1709109" y="414876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F34B515B-F92B-48FE-BB10-F3A1209705DF}"/>
              </a:ext>
            </a:extLst>
          </p:cNvPr>
          <p:cNvSpPr txBox="1"/>
          <p:nvPr/>
        </p:nvSpPr>
        <p:spPr>
          <a:xfrm>
            <a:off x="1716719" y="468411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1D588041-B425-41A0-B3AB-9FC15DBC37F1}"/>
              </a:ext>
            </a:extLst>
          </p:cNvPr>
          <p:cNvSpPr txBox="1"/>
          <p:nvPr/>
        </p:nvSpPr>
        <p:spPr>
          <a:xfrm>
            <a:off x="1728932" y="511221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81857A12-B489-4EBF-9500-B97366EC1852}"/>
              </a:ext>
            </a:extLst>
          </p:cNvPr>
          <p:cNvSpPr txBox="1"/>
          <p:nvPr/>
        </p:nvSpPr>
        <p:spPr>
          <a:xfrm>
            <a:off x="1728932" y="554460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07BE1DB3-9728-417C-A5E0-A138665F9A50}"/>
              </a:ext>
            </a:extLst>
          </p:cNvPr>
          <p:cNvSpPr txBox="1"/>
          <p:nvPr/>
        </p:nvSpPr>
        <p:spPr>
          <a:xfrm>
            <a:off x="1706559" y="592521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304F10B-4CA5-4AB9-97F8-65012E504622}"/>
              </a:ext>
            </a:extLst>
          </p:cNvPr>
          <p:cNvSpPr txBox="1"/>
          <p:nvPr/>
        </p:nvSpPr>
        <p:spPr>
          <a:xfrm>
            <a:off x="1706559" y="644787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87A5DC9-37E8-4500-8B1D-BA892994AEF4}"/>
              </a:ext>
            </a:extLst>
          </p:cNvPr>
          <p:cNvSpPr txBox="1"/>
          <p:nvPr/>
        </p:nvSpPr>
        <p:spPr>
          <a:xfrm>
            <a:off x="1728932" y="691403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0AB1A3D-E07D-4E1F-B2AC-3215EF100379}"/>
              </a:ext>
            </a:extLst>
          </p:cNvPr>
          <p:cNvSpPr txBox="1"/>
          <p:nvPr/>
        </p:nvSpPr>
        <p:spPr>
          <a:xfrm>
            <a:off x="1728932" y="742186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BCDCA094-34AE-4751-8C83-188F01F6CA9F}"/>
              </a:ext>
            </a:extLst>
          </p:cNvPr>
          <p:cNvSpPr txBox="1"/>
          <p:nvPr/>
        </p:nvSpPr>
        <p:spPr>
          <a:xfrm>
            <a:off x="1706559" y="8014867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49124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519389"/>
            <a:ext cx="519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50. Организация производства керамогранита с железным покрытием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97303"/>
            <a:ext cx="5194300" cy="6426413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124438" y="808586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080447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124438" y="7303136"/>
            <a:ext cx="166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Давлатабадский район, МЭЗ "Юксалиш“</a:t>
            </a:r>
          </a:p>
          <a:p>
            <a:endParaRPr lang="uz-Cyrl-UZ" sz="1200" dirty="0">
              <a:solidFill>
                <a:srgbClr val="0070C0"/>
              </a:solidFill>
              <a:latin typeface="Montserrat Black" panose="00000A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15499"/>
            <a:ext cx="310106" cy="3101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124438" y="6806636"/>
            <a:ext cx="186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Наманганская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892137"/>
            <a:ext cx="290663" cy="29066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124438" y="638132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74457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124438" y="594918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$5,3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124438" y="551708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$3,5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10253"/>
            <a:ext cx="290663" cy="29066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124438" y="4650254"/>
            <a:ext cx="168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 кв. м.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43422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11320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17517"/>
            <a:ext cx="290663" cy="2906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124438" y="5091815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$8,8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75524"/>
            <a:ext cx="290663" cy="29066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124438" y="3110584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$29,4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10584"/>
            <a:ext cx="290663" cy="2906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124438" y="2356736"/>
            <a:ext cx="1794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Организация производства керамогранита с железным покрытием</a:t>
            </a:r>
            <a:endParaRPr lang="ru-RU" sz="1000" dirty="0">
              <a:solidFill>
                <a:srgbClr val="0070C0"/>
              </a:solidFill>
              <a:latin typeface="Montserrat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26610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05757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42841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1512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4692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9396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2068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8804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3000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0663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2683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93886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124438" y="358873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$23,5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124438" y="4164036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$2,3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87B03F3-9130-0530-F07A-F8972C033C3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50" y="5955474"/>
            <a:ext cx="302915" cy="30291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A32D1BA-F628-4C4C-A5CC-E8216ED29598}"/>
              </a:ext>
            </a:extLst>
          </p:cNvPr>
          <p:cNvSpPr txBox="1"/>
          <p:nvPr/>
        </p:nvSpPr>
        <p:spPr>
          <a:xfrm>
            <a:off x="1728932" y="2677991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575982E-D398-4033-8DC7-1FAC16395EAA}"/>
              </a:ext>
            </a:extLst>
          </p:cNvPr>
          <p:cNvSpPr txBox="1"/>
          <p:nvPr/>
        </p:nvSpPr>
        <p:spPr>
          <a:xfrm>
            <a:off x="1706559" y="3166587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CBCA3012-27E6-4EC8-9D7C-7307268436A5}"/>
              </a:ext>
            </a:extLst>
          </p:cNvPr>
          <p:cNvSpPr txBox="1"/>
          <p:nvPr/>
        </p:nvSpPr>
        <p:spPr>
          <a:xfrm>
            <a:off x="1716719" y="3508233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A318FB12-4ECF-41B8-9C38-FAB64E162535}"/>
              </a:ext>
            </a:extLst>
          </p:cNvPr>
          <p:cNvSpPr txBox="1"/>
          <p:nvPr/>
        </p:nvSpPr>
        <p:spPr>
          <a:xfrm>
            <a:off x="1709109" y="410623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A8E6E07-05E0-4D03-867D-031B831F7608}"/>
              </a:ext>
            </a:extLst>
          </p:cNvPr>
          <p:cNvSpPr txBox="1"/>
          <p:nvPr/>
        </p:nvSpPr>
        <p:spPr>
          <a:xfrm>
            <a:off x="1716719" y="464158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90AC9155-C5F9-4B98-A3F7-33114D22C37E}"/>
              </a:ext>
            </a:extLst>
          </p:cNvPr>
          <p:cNvSpPr txBox="1"/>
          <p:nvPr/>
        </p:nvSpPr>
        <p:spPr>
          <a:xfrm>
            <a:off x="1728932" y="5069681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B738E1D6-A340-42AF-91DB-D45426AF875F}"/>
              </a:ext>
            </a:extLst>
          </p:cNvPr>
          <p:cNvSpPr txBox="1"/>
          <p:nvPr/>
        </p:nvSpPr>
        <p:spPr>
          <a:xfrm>
            <a:off x="1728932" y="55020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803B4D3-A055-4819-8B04-40D8ADC689DF}"/>
              </a:ext>
            </a:extLst>
          </p:cNvPr>
          <p:cNvSpPr txBox="1"/>
          <p:nvPr/>
        </p:nvSpPr>
        <p:spPr>
          <a:xfrm>
            <a:off x="1706559" y="5882679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4E5AF32-400C-4241-982E-70BF3B4C6F98}"/>
              </a:ext>
            </a:extLst>
          </p:cNvPr>
          <p:cNvSpPr txBox="1"/>
          <p:nvPr/>
        </p:nvSpPr>
        <p:spPr>
          <a:xfrm>
            <a:off x="1706559" y="640534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79C32D87-CB71-4A93-9236-57980B9B641A}"/>
              </a:ext>
            </a:extLst>
          </p:cNvPr>
          <p:cNvSpPr txBox="1"/>
          <p:nvPr/>
        </p:nvSpPr>
        <p:spPr>
          <a:xfrm>
            <a:off x="1728932" y="687150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4C21C82-7162-4FA0-BB60-FE5023FD580F}"/>
              </a:ext>
            </a:extLst>
          </p:cNvPr>
          <p:cNvSpPr txBox="1"/>
          <p:nvPr/>
        </p:nvSpPr>
        <p:spPr>
          <a:xfrm>
            <a:off x="1728932" y="7379333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0B1B2E23-1341-4579-ACD4-9876CF64DB4D}"/>
              </a:ext>
            </a:extLst>
          </p:cNvPr>
          <p:cNvSpPr txBox="1"/>
          <p:nvPr/>
        </p:nvSpPr>
        <p:spPr>
          <a:xfrm>
            <a:off x="1706559" y="8054827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55083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37260" y="823623"/>
            <a:ext cx="5305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51. Организация производства энергосберегающих базальтовых плит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3278AA3-A21F-2AC1-74F9-EC8DE82A7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63F514-CF3E-A6C6-3EC5-6F7DBE24473E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Навоийская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A936E01-649A-9CC7-A542-92CF44AE383D}"/>
              </a:ext>
            </a:extLst>
          </p:cNvPr>
          <p:cNvSpPr txBox="1"/>
          <p:nvPr/>
        </p:nvSpPr>
        <p:spPr>
          <a:xfrm>
            <a:off x="4416191" y="6351176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250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0B97F33-8F49-AD35-4083-13EDC006A9EB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17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A18DA95-DD64-F8D9-F91F-F4B832F9F790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5F0CE92-FD58-65BD-532E-65ED11C8B8BE}"/>
              </a:ext>
            </a:extLst>
          </p:cNvPr>
          <p:cNvSpPr txBox="1"/>
          <p:nvPr/>
        </p:nvSpPr>
        <p:spPr>
          <a:xfrm>
            <a:off x="4384832" y="4590973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30,0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6E4D1EE-4F89-8BDE-81CA-F3999304C6AF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18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6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DA8816A-BDE6-1581-9C9D-47B107CD0621}"/>
              </a:ext>
            </a:extLst>
          </p:cNvPr>
          <p:cNvSpPr txBox="1"/>
          <p:nvPr/>
        </p:nvSpPr>
        <p:spPr>
          <a:xfrm>
            <a:off x="4384833" y="5024824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B74D0BB-2CBD-BB09-12BF-6F9F20C8D220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$26,5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6CDD4FC-8093-FBE2-D377-0E917DA07C03}"/>
              </a:ext>
            </a:extLst>
          </p:cNvPr>
          <p:cNvSpPr txBox="1"/>
          <p:nvPr/>
        </p:nvSpPr>
        <p:spPr>
          <a:xfrm>
            <a:off x="4336886" y="2271179"/>
            <a:ext cx="1706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Организация производства энергосберегающих базальтовых плит</a:t>
            </a:r>
            <a:endParaRPr lang="ru-RU" sz="10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500CB96-567F-083B-0BF7-38E4AC2507E7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3B610C2-82DD-34F4-4F06-F2A1E4144861}"/>
              </a:ext>
            </a:extLst>
          </p:cNvPr>
          <p:cNvSpPr txBox="1"/>
          <p:nvPr/>
        </p:nvSpPr>
        <p:spPr>
          <a:xfrm>
            <a:off x="4334458" y="7219347"/>
            <a:ext cx="17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Нуратинский район, МЭЗ "Навоий"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D268406-1332-43EE-8109-0E419A979A54}"/>
              </a:ext>
            </a:extLst>
          </p:cNvPr>
          <p:cNvSpPr txBox="1"/>
          <p:nvPr/>
        </p:nvSpPr>
        <p:spPr>
          <a:xfrm>
            <a:off x="1728932" y="263545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475C105-0BB3-46AB-A11C-7744268C384A}"/>
              </a:ext>
            </a:extLst>
          </p:cNvPr>
          <p:cNvSpPr txBox="1"/>
          <p:nvPr/>
        </p:nvSpPr>
        <p:spPr>
          <a:xfrm>
            <a:off x="1706559" y="3124055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9E158392-AD28-4B87-A31C-4EB977896C1B}"/>
              </a:ext>
            </a:extLst>
          </p:cNvPr>
          <p:cNvSpPr txBox="1"/>
          <p:nvPr/>
        </p:nvSpPr>
        <p:spPr>
          <a:xfrm>
            <a:off x="1716719" y="3465701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33F97A9-B177-4A6B-8C1D-E55F21997DEE}"/>
              </a:ext>
            </a:extLst>
          </p:cNvPr>
          <p:cNvSpPr txBox="1"/>
          <p:nvPr/>
        </p:nvSpPr>
        <p:spPr>
          <a:xfrm>
            <a:off x="1709109" y="4063699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02F59C9-E66E-458B-AC75-1F5C68EC89AD}"/>
              </a:ext>
            </a:extLst>
          </p:cNvPr>
          <p:cNvSpPr txBox="1"/>
          <p:nvPr/>
        </p:nvSpPr>
        <p:spPr>
          <a:xfrm>
            <a:off x="1716719" y="459905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7047D1B2-57BF-4B6E-AA71-992551851BE5}"/>
              </a:ext>
            </a:extLst>
          </p:cNvPr>
          <p:cNvSpPr txBox="1"/>
          <p:nvPr/>
        </p:nvSpPr>
        <p:spPr>
          <a:xfrm>
            <a:off x="1728932" y="5027149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139F446B-03A3-471B-890D-EF2A5866BE6C}"/>
              </a:ext>
            </a:extLst>
          </p:cNvPr>
          <p:cNvSpPr txBox="1"/>
          <p:nvPr/>
        </p:nvSpPr>
        <p:spPr>
          <a:xfrm>
            <a:off x="1728932" y="545954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F33C616-7C02-4E38-A05B-ED59D1CCB977}"/>
              </a:ext>
            </a:extLst>
          </p:cNvPr>
          <p:cNvSpPr txBox="1"/>
          <p:nvPr/>
        </p:nvSpPr>
        <p:spPr>
          <a:xfrm>
            <a:off x="1706559" y="5840147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32BDE02-5684-4E7E-9896-A2643EA40287}"/>
              </a:ext>
            </a:extLst>
          </p:cNvPr>
          <p:cNvSpPr txBox="1"/>
          <p:nvPr/>
        </p:nvSpPr>
        <p:spPr>
          <a:xfrm>
            <a:off x="1706559" y="636281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6AF9F530-F9D4-4A93-B38F-ED147FC01DD0}"/>
              </a:ext>
            </a:extLst>
          </p:cNvPr>
          <p:cNvSpPr txBox="1"/>
          <p:nvPr/>
        </p:nvSpPr>
        <p:spPr>
          <a:xfrm>
            <a:off x="1728932" y="682897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7DCA16BB-1DC4-47A6-992D-E3588EAF38FD}"/>
              </a:ext>
            </a:extLst>
          </p:cNvPr>
          <p:cNvSpPr txBox="1"/>
          <p:nvPr/>
        </p:nvSpPr>
        <p:spPr>
          <a:xfrm>
            <a:off x="1728932" y="7336801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7F2120E7-83BB-483F-B921-FFF5EB7CA939}"/>
              </a:ext>
            </a:extLst>
          </p:cNvPr>
          <p:cNvSpPr txBox="1"/>
          <p:nvPr/>
        </p:nvSpPr>
        <p:spPr>
          <a:xfrm>
            <a:off x="1706559" y="7905967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3680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37260" y="823623"/>
            <a:ext cx="530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52. Организация производства </a:t>
            </a:r>
            <a:r>
              <a:rPr lang="ru-RU" sz="2000" dirty="0" err="1">
                <a:solidFill>
                  <a:srgbClr val="0070C0"/>
                </a:solidFill>
                <a:latin typeface="Montserrat SemiBold" panose="00000700000000000000" pitchFamily="50" charset="-52"/>
              </a:rPr>
              <a:t>пеноблока</a:t>
            </a: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 автоклавным способом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E5365C-DC52-CDB4-E740-87E75C0DFF82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F162F1-0621-81C5-30BF-11F7FB6667E2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Андижанская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C0B75C2-02EE-C0E7-DD7B-0DD0B78668BA}"/>
              </a:ext>
            </a:extLst>
          </p:cNvPr>
          <p:cNvSpPr txBox="1"/>
          <p:nvPr/>
        </p:nvSpPr>
        <p:spPr>
          <a:xfrm>
            <a:off x="4416191" y="6351176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1365BD3-124A-83B6-87E8-5DA835F234EE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D8EFECD-1115-970C-6E47-D3CFDDA80F9C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3E7962E-F1D9-C70C-F295-59A80A2A511E}"/>
              </a:ext>
            </a:extLst>
          </p:cNvPr>
          <p:cNvSpPr txBox="1"/>
          <p:nvPr/>
        </p:nvSpPr>
        <p:spPr>
          <a:xfrm>
            <a:off x="4384832" y="4590973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500,0 тыс. м. куб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7CDD8C2-AAD0-30AA-3F39-D19609440AAF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17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5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24D1E58-9A6C-2AE3-DA09-4B3835679CA0}"/>
              </a:ext>
            </a:extLst>
          </p:cNvPr>
          <p:cNvSpPr txBox="1"/>
          <p:nvPr/>
        </p:nvSpPr>
        <p:spPr>
          <a:xfrm>
            <a:off x="4384833" y="5024824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29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,4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A200E32-0190-8C27-4F45-5EB6C6E3053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$25,0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A54701D-DE23-4F64-C508-FC2BF37A6BEA}"/>
              </a:ext>
            </a:extLst>
          </p:cNvPr>
          <p:cNvSpPr txBox="1"/>
          <p:nvPr/>
        </p:nvSpPr>
        <p:spPr>
          <a:xfrm>
            <a:off x="4384044" y="2137440"/>
            <a:ext cx="170641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Организация производства </a:t>
            </a:r>
            <a:r>
              <a:rPr lang="ru-RU" sz="1050" dirty="0" err="1">
                <a:solidFill>
                  <a:srgbClr val="0070C0"/>
                </a:solidFill>
                <a:latin typeface="Montserrat SemiBold" panose="00000700000000000000" pitchFamily="50" charset="-52"/>
              </a:rPr>
              <a:t>пеноблока</a:t>
            </a:r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 автоклавным способом</a:t>
            </a:r>
            <a:endParaRPr lang="ru-RU" sz="10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5981579-7BE1-A8F7-36CB-95ADCAAC3197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39D9C83-A3FF-059C-2C5D-A840094ED62D}"/>
              </a:ext>
            </a:extLst>
          </p:cNvPr>
          <p:cNvSpPr txBox="1"/>
          <p:nvPr/>
        </p:nvSpPr>
        <p:spPr>
          <a:xfrm>
            <a:off x="4374340" y="7174217"/>
            <a:ext cx="183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Асакинский район, СГМ</a:t>
            </a:r>
          </a:p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“Меҳнаобод" 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5696829-9CC4-4C8D-9CBE-FCC1D54A00DC}"/>
              </a:ext>
            </a:extLst>
          </p:cNvPr>
          <p:cNvSpPr txBox="1"/>
          <p:nvPr/>
        </p:nvSpPr>
        <p:spPr>
          <a:xfrm>
            <a:off x="1728932" y="2603560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84F71F5-5858-4037-A734-B532C9B13C5F}"/>
              </a:ext>
            </a:extLst>
          </p:cNvPr>
          <p:cNvSpPr txBox="1"/>
          <p:nvPr/>
        </p:nvSpPr>
        <p:spPr>
          <a:xfrm>
            <a:off x="1706559" y="3092156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BAAED6C-48E0-44F2-A52E-215975F66C9C}"/>
              </a:ext>
            </a:extLst>
          </p:cNvPr>
          <p:cNvSpPr txBox="1"/>
          <p:nvPr/>
        </p:nvSpPr>
        <p:spPr>
          <a:xfrm>
            <a:off x="1716719" y="3433802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FE4A392-9735-401B-8D2C-58AFFC1E8042}"/>
              </a:ext>
            </a:extLst>
          </p:cNvPr>
          <p:cNvSpPr txBox="1"/>
          <p:nvPr/>
        </p:nvSpPr>
        <p:spPr>
          <a:xfrm>
            <a:off x="1709109" y="403180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74354BA-335D-427B-92C0-CA4D90ED4D60}"/>
              </a:ext>
            </a:extLst>
          </p:cNvPr>
          <p:cNvSpPr txBox="1"/>
          <p:nvPr/>
        </p:nvSpPr>
        <p:spPr>
          <a:xfrm>
            <a:off x="1716719" y="456715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0572F4BA-C9D2-44A1-AA82-75C479422793}"/>
              </a:ext>
            </a:extLst>
          </p:cNvPr>
          <p:cNvSpPr txBox="1"/>
          <p:nvPr/>
        </p:nvSpPr>
        <p:spPr>
          <a:xfrm>
            <a:off x="1728932" y="4995250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3DC7D9B-CD99-45B9-8499-38BBE7F1E612}"/>
              </a:ext>
            </a:extLst>
          </p:cNvPr>
          <p:cNvSpPr txBox="1"/>
          <p:nvPr/>
        </p:nvSpPr>
        <p:spPr>
          <a:xfrm>
            <a:off x="1728932" y="542764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4CEF9B7E-84B2-47C5-9BE4-F65B23BCF6FF}"/>
              </a:ext>
            </a:extLst>
          </p:cNvPr>
          <p:cNvSpPr txBox="1"/>
          <p:nvPr/>
        </p:nvSpPr>
        <p:spPr>
          <a:xfrm>
            <a:off x="1706559" y="5808248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D79F23B-0686-4F3A-8FBC-92E74469843C}"/>
              </a:ext>
            </a:extLst>
          </p:cNvPr>
          <p:cNvSpPr txBox="1"/>
          <p:nvPr/>
        </p:nvSpPr>
        <p:spPr>
          <a:xfrm>
            <a:off x="1706559" y="633091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9E2085D-8DEE-424C-851E-5299C03373A1}"/>
              </a:ext>
            </a:extLst>
          </p:cNvPr>
          <p:cNvSpPr txBox="1"/>
          <p:nvPr/>
        </p:nvSpPr>
        <p:spPr>
          <a:xfrm>
            <a:off x="1728932" y="679707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2FBAA8C-B5A5-4B2A-8E5A-272C046CB48B}"/>
              </a:ext>
            </a:extLst>
          </p:cNvPr>
          <p:cNvSpPr txBox="1"/>
          <p:nvPr/>
        </p:nvSpPr>
        <p:spPr>
          <a:xfrm>
            <a:off x="1728932" y="7304902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E2AF9DD5-7F95-4721-A4C1-48951349DFA8}"/>
              </a:ext>
            </a:extLst>
          </p:cNvPr>
          <p:cNvSpPr txBox="1"/>
          <p:nvPr/>
        </p:nvSpPr>
        <p:spPr>
          <a:xfrm>
            <a:off x="1706559" y="788470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0419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42950" y="823623"/>
            <a:ext cx="549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53. Производство санитарно-технических изделий из каолинового сырья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Навоийская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416191" y="6351176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180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84832" y="4590973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300,0 тыс. штук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16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4824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$23,0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72528" y="2278103"/>
            <a:ext cx="16516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санитарно-технических изделий</a:t>
            </a:r>
            <a:endParaRPr lang="ru-RU" sz="10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9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84832" y="7188943"/>
            <a:ext cx="17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Навоийская область,</a:t>
            </a:r>
          </a:p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СЭЗ “Навоий"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5A46F77-8969-4CB6-8BFA-2F57AD8DA967}"/>
              </a:ext>
            </a:extLst>
          </p:cNvPr>
          <p:cNvSpPr txBox="1"/>
          <p:nvPr/>
        </p:nvSpPr>
        <p:spPr>
          <a:xfrm>
            <a:off x="1728932" y="2603560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05A5178-D6CD-413D-B783-02F803D5CC2C}"/>
              </a:ext>
            </a:extLst>
          </p:cNvPr>
          <p:cNvSpPr txBox="1"/>
          <p:nvPr/>
        </p:nvSpPr>
        <p:spPr>
          <a:xfrm>
            <a:off x="1706559" y="3092156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B2CE32E5-4754-459B-B260-FCBCED8A17C0}"/>
              </a:ext>
            </a:extLst>
          </p:cNvPr>
          <p:cNvSpPr txBox="1"/>
          <p:nvPr/>
        </p:nvSpPr>
        <p:spPr>
          <a:xfrm>
            <a:off x="1716719" y="3433802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40CB57D2-E8D8-41A5-850C-8CBACFAF98A2}"/>
              </a:ext>
            </a:extLst>
          </p:cNvPr>
          <p:cNvSpPr txBox="1"/>
          <p:nvPr/>
        </p:nvSpPr>
        <p:spPr>
          <a:xfrm>
            <a:off x="1709109" y="403180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C1BA65E-7DDE-4E5B-8EC0-9F91BD4CCA29}"/>
              </a:ext>
            </a:extLst>
          </p:cNvPr>
          <p:cNvSpPr txBox="1"/>
          <p:nvPr/>
        </p:nvSpPr>
        <p:spPr>
          <a:xfrm>
            <a:off x="1716719" y="456715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4CD0CE4-6962-47FC-A326-C06FE8D3853B}"/>
              </a:ext>
            </a:extLst>
          </p:cNvPr>
          <p:cNvSpPr txBox="1"/>
          <p:nvPr/>
        </p:nvSpPr>
        <p:spPr>
          <a:xfrm>
            <a:off x="1728932" y="4995250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C0639B8-244B-4329-AAC6-74A2C56FF01A}"/>
              </a:ext>
            </a:extLst>
          </p:cNvPr>
          <p:cNvSpPr txBox="1"/>
          <p:nvPr/>
        </p:nvSpPr>
        <p:spPr>
          <a:xfrm>
            <a:off x="1728932" y="542764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31F77B2-B0CA-46BC-A3F2-9BCBAE5F90D5}"/>
              </a:ext>
            </a:extLst>
          </p:cNvPr>
          <p:cNvSpPr txBox="1"/>
          <p:nvPr/>
        </p:nvSpPr>
        <p:spPr>
          <a:xfrm>
            <a:off x="1706559" y="5808248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E2F60F1C-014E-47A5-BCE8-6CD55A6C4E74}"/>
              </a:ext>
            </a:extLst>
          </p:cNvPr>
          <p:cNvSpPr txBox="1"/>
          <p:nvPr/>
        </p:nvSpPr>
        <p:spPr>
          <a:xfrm>
            <a:off x="1706559" y="633091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B1765FD-9672-4DD0-BBB3-471448E77EFC}"/>
              </a:ext>
            </a:extLst>
          </p:cNvPr>
          <p:cNvSpPr txBox="1"/>
          <p:nvPr/>
        </p:nvSpPr>
        <p:spPr>
          <a:xfrm>
            <a:off x="1728932" y="679707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7C3189D4-02A2-4632-A0E3-D0236829E1CF}"/>
              </a:ext>
            </a:extLst>
          </p:cNvPr>
          <p:cNvSpPr txBox="1"/>
          <p:nvPr/>
        </p:nvSpPr>
        <p:spPr>
          <a:xfrm>
            <a:off x="1728932" y="7304902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2132AAC-F69E-4DF5-8861-75C01708D8D8}"/>
              </a:ext>
            </a:extLst>
          </p:cNvPr>
          <p:cNvSpPr txBox="1"/>
          <p:nvPr/>
        </p:nvSpPr>
        <p:spPr>
          <a:xfrm>
            <a:off x="1706559" y="788470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8728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52823" y="758917"/>
            <a:ext cx="5486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2. ОРГАНИЗАЦИЯ ПРОИЗВОДСТВА БУТАДИЕНА ДЛЯ ПРОИЗВОДСТВА ГОТОВОЙ РЕЗИНЫ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60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83842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Ташкентская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50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320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$36,0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84832" y="4502929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400,0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1871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210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120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 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$300,0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1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84832" y="2537553"/>
            <a:ext cx="1873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бутадиена</a:t>
            </a:r>
            <a:endParaRPr lang="ru-RU" sz="10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25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64232" y="7268978"/>
            <a:ext cx="1875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Юкори-Чирчикский район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39620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</a:p>
          <a:p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9498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37260" y="823623"/>
            <a:ext cx="530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54. Организация производства </a:t>
            </a:r>
            <a:r>
              <a:rPr lang="ru-RU" sz="2000" dirty="0" err="1">
                <a:solidFill>
                  <a:srgbClr val="0070C0"/>
                </a:solidFill>
                <a:latin typeface="Montserrat SemiBold" panose="00000700000000000000" pitchFamily="50" charset="-52"/>
              </a:rPr>
              <a:t>сместитель</a:t>
            </a:r>
            <a:endParaRPr lang="ru-RU" sz="2000" dirty="0">
              <a:solidFill>
                <a:srgbClr val="0070C0"/>
              </a:solidFill>
              <a:latin typeface="Montserrat SemiBold" panose="00000700000000000000" pitchFamily="50" charset="-52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543201A-548D-A85E-B220-D132B0470559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F9C7A0E-33C6-EDFC-C7E2-10718591AFA4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Навоийская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96DDCEA-177E-75B9-117E-6BF822F14618}"/>
              </a:ext>
            </a:extLst>
          </p:cNvPr>
          <p:cNvSpPr txBox="1"/>
          <p:nvPr/>
        </p:nvSpPr>
        <p:spPr>
          <a:xfrm>
            <a:off x="4416191" y="6351176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B781760-C96E-7A5D-E3A0-3394F4DA6867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D8D772F-F996-4D19-CAFF-A9F155CB1BBE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5C025AE-04E5-117F-6BC5-DCEBB2B95190}"/>
              </a:ext>
            </a:extLst>
          </p:cNvPr>
          <p:cNvSpPr txBox="1"/>
          <p:nvPr/>
        </p:nvSpPr>
        <p:spPr>
          <a:xfrm>
            <a:off x="4384832" y="4590973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2,0 млн. штук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AD24BE9-C314-6541-3829-64A133B43B0D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16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DE28B8A-0BD6-B684-D05E-6CD3AD83BF09}"/>
              </a:ext>
            </a:extLst>
          </p:cNvPr>
          <p:cNvSpPr txBox="1"/>
          <p:nvPr/>
        </p:nvSpPr>
        <p:spPr>
          <a:xfrm>
            <a:off x="4384833" y="5024824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F302D80-19BA-2F6F-4301-58BFC1EAAAD0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$23,0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42BEC0-4E95-CF25-9D6F-72F5C3CB7598}"/>
              </a:ext>
            </a:extLst>
          </p:cNvPr>
          <p:cNvSpPr txBox="1"/>
          <p:nvPr/>
        </p:nvSpPr>
        <p:spPr>
          <a:xfrm>
            <a:off x="4384832" y="2384668"/>
            <a:ext cx="170641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Организация производства </a:t>
            </a:r>
            <a:r>
              <a:rPr lang="ru-RU" sz="1050" dirty="0" err="1">
                <a:solidFill>
                  <a:srgbClr val="0070C0"/>
                </a:solidFill>
                <a:latin typeface="Montserrat SemiBold" panose="00000700000000000000" pitchFamily="50" charset="-52"/>
              </a:rPr>
              <a:t>сместитель</a:t>
            </a:r>
            <a:endParaRPr lang="ru-RU" sz="10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937BEC4-7161-E8D3-383F-6048A9CED593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9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A079009-641B-9AE1-5A8A-422C06AAF2FE}"/>
              </a:ext>
            </a:extLst>
          </p:cNvPr>
          <p:cNvSpPr txBox="1"/>
          <p:nvPr/>
        </p:nvSpPr>
        <p:spPr>
          <a:xfrm>
            <a:off x="4374340" y="7261899"/>
            <a:ext cx="17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Г. Навоий,</a:t>
            </a:r>
          </a:p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СЭЗ "Навоий"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69DFDB9-E8A9-4AA6-B08C-475FAAA0915B}"/>
              </a:ext>
            </a:extLst>
          </p:cNvPr>
          <p:cNvSpPr txBox="1"/>
          <p:nvPr/>
        </p:nvSpPr>
        <p:spPr>
          <a:xfrm>
            <a:off x="1728932" y="2603560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9CF527D8-3474-4241-AC1A-9CE87F528A6F}"/>
              </a:ext>
            </a:extLst>
          </p:cNvPr>
          <p:cNvSpPr txBox="1"/>
          <p:nvPr/>
        </p:nvSpPr>
        <p:spPr>
          <a:xfrm>
            <a:off x="1706559" y="3092156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990EAE6B-BD20-4EAD-A3AC-C4EDBC4B2151}"/>
              </a:ext>
            </a:extLst>
          </p:cNvPr>
          <p:cNvSpPr txBox="1"/>
          <p:nvPr/>
        </p:nvSpPr>
        <p:spPr>
          <a:xfrm>
            <a:off x="1716719" y="3433802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439159B2-3708-48A8-BDB0-964274672C22}"/>
              </a:ext>
            </a:extLst>
          </p:cNvPr>
          <p:cNvSpPr txBox="1"/>
          <p:nvPr/>
        </p:nvSpPr>
        <p:spPr>
          <a:xfrm>
            <a:off x="1709109" y="403180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0E0935DE-D854-47A0-9939-A5A62F81F15D}"/>
              </a:ext>
            </a:extLst>
          </p:cNvPr>
          <p:cNvSpPr txBox="1"/>
          <p:nvPr/>
        </p:nvSpPr>
        <p:spPr>
          <a:xfrm>
            <a:off x="1716719" y="456715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C0959693-11B9-4442-909E-A4EEEC0EC439}"/>
              </a:ext>
            </a:extLst>
          </p:cNvPr>
          <p:cNvSpPr txBox="1"/>
          <p:nvPr/>
        </p:nvSpPr>
        <p:spPr>
          <a:xfrm>
            <a:off x="1728932" y="4995250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19A6887-0612-4294-9709-BC9C4F987C8A}"/>
              </a:ext>
            </a:extLst>
          </p:cNvPr>
          <p:cNvSpPr txBox="1"/>
          <p:nvPr/>
        </p:nvSpPr>
        <p:spPr>
          <a:xfrm>
            <a:off x="1728932" y="542764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874A1214-BA9E-4E60-AA32-8F94E1B739B3}"/>
              </a:ext>
            </a:extLst>
          </p:cNvPr>
          <p:cNvSpPr txBox="1"/>
          <p:nvPr/>
        </p:nvSpPr>
        <p:spPr>
          <a:xfrm>
            <a:off x="1706559" y="5808248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A3C73942-3DC5-40FE-8A97-7B76F8B978F0}"/>
              </a:ext>
            </a:extLst>
          </p:cNvPr>
          <p:cNvSpPr txBox="1"/>
          <p:nvPr/>
        </p:nvSpPr>
        <p:spPr>
          <a:xfrm>
            <a:off x="1706559" y="633091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9F1876D6-8EAB-42AF-8B81-F83B0A368A4E}"/>
              </a:ext>
            </a:extLst>
          </p:cNvPr>
          <p:cNvSpPr txBox="1"/>
          <p:nvPr/>
        </p:nvSpPr>
        <p:spPr>
          <a:xfrm>
            <a:off x="1728932" y="679707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3D31298B-5A41-486F-9AE7-5F038DECC305}"/>
              </a:ext>
            </a:extLst>
          </p:cNvPr>
          <p:cNvSpPr txBox="1"/>
          <p:nvPr/>
        </p:nvSpPr>
        <p:spPr>
          <a:xfrm>
            <a:off x="1728932" y="7304902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9530098-D5EB-47B4-A4A8-842E3485E016}"/>
              </a:ext>
            </a:extLst>
          </p:cNvPr>
          <p:cNvSpPr txBox="1"/>
          <p:nvPr/>
        </p:nvSpPr>
        <p:spPr>
          <a:xfrm>
            <a:off x="1706559" y="788470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45823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575212"/>
            <a:ext cx="519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55. Производство керамической плитки из доломита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86608"/>
            <a:ext cx="5194300" cy="6389441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38738" y="797895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0,5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7973536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158386" y="7193739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Дехканабадский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район, СГМ 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“Бешбулоқ”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400742"/>
            <a:ext cx="310106" cy="3101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38738" y="6691879"/>
            <a:ext cx="186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Кашкадарьинская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77380"/>
            <a:ext cx="290663" cy="29066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38738" y="626657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75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25970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38738" y="583443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38738" y="540232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$2,7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395496"/>
            <a:ext cx="290663" cy="29066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38738" y="4535497"/>
            <a:ext cx="168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,5 млн. кв. м.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28665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096563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02760"/>
            <a:ext cx="290663" cy="2906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38738" y="4977058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$6,7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960767"/>
            <a:ext cx="290663" cy="29066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38738" y="3008353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$22,4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08353"/>
            <a:ext cx="290663" cy="2906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38738" y="2378145"/>
            <a:ext cx="1698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керамической плитки из доломита</a:t>
            </a:r>
            <a:endParaRPr lang="ru-RU" sz="1000" dirty="0">
              <a:solidFill>
                <a:srgbClr val="0070C0"/>
              </a:solidFill>
              <a:latin typeface="Montserrat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37079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95534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5158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0036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3216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87920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0592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77328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1524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69187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15354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="" xmlns:a16="http://schemas.microsoft.com/office/drawing/2014/main" id="{41F205C7-CF6A-FD7D-77B9-7BB3A2DD7025}"/>
              </a:ext>
            </a:extLst>
          </p:cNvPr>
          <p:cNvCxnSpPr/>
          <p:nvPr/>
        </p:nvCxnSpPr>
        <p:spPr>
          <a:xfrm>
            <a:off x="1178560" y="783029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238738" y="3473973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$15,7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238738" y="404927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$1,9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5E728B7-81A9-4737-ABA0-53E41941054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50323"/>
            <a:ext cx="302915" cy="30291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08A7614F-E324-4718-ACE7-10F250929A02}"/>
              </a:ext>
            </a:extLst>
          </p:cNvPr>
          <p:cNvSpPr txBox="1"/>
          <p:nvPr/>
        </p:nvSpPr>
        <p:spPr>
          <a:xfrm>
            <a:off x="1728932" y="2603560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A6B05A9-7EE9-4ED1-BE54-01F4835A228D}"/>
              </a:ext>
            </a:extLst>
          </p:cNvPr>
          <p:cNvSpPr txBox="1"/>
          <p:nvPr/>
        </p:nvSpPr>
        <p:spPr>
          <a:xfrm>
            <a:off x="1706559" y="3092156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741C539-A1EF-4150-86F6-9E03B10BD2E8}"/>
              </a:ext>
            </a:extLst>
          </p:cNvPr>
          <p:cNvSpPr txBox="1"/>
          <p:nvPr/>
        </p:nvSpPr>
        <p:spPr>
          <a:xfrm>
            <a:off x="1716719" y="3433802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9970A01F-3CB7-4975-A309-BFB78B7A4403}"/>
              </a:ext>
            </a:extLst>
          </p:cNvPr>
          <p:cNvSpPr txBox="1"/>
          <p:nvPr/>
        </p:nvSpPr>
        <p:spPr>
          <a:xfrm>
            <a:off x="1709109" y="403180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A42E10F-4865-4B54-9BD4-6290A6976A96}"/>
              </a:ext>
            </a:extLst>
          </p:cNvPr>
          <p:cNvSpPr txBox="1"/>
          <p:nvPr/>
        </p:nvSpPr>
        <p:spPr>
          <a:xfrm>
            <a:off x="1716719" y="456715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923D8AEF-F6C0-42B6-89F1-639E2AC8ECF0}"/>
              </a:ext>
            </a:extLst>
          </p:cNvPr>
          <p:cNvSpPr txBox="1"/>
          <p:nvPr/>
        </p:nvSpPr>
        <p:spPr>
          <a:xfrm>
            <a:off x="1728932" y="4995250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679FEBF3-E3B4-4E80-89E5-8848BEE50215}"/>
              </a:ext>
            </a:extLst>
          </p:cNvPr>
          <p:cNvSpPr txBox="1"/>
          <p:nvPr/>
        </p:nvSpPr>
        <p:spPr>
          <a:xfrm>
            <a:off x="1728932" y="542764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976F08F-DA95-49F8-A7DD-EE895A8F8DA2}"/>
              </a:ext>
            </a:extLst>
          </p:cNvPr>
          <p:cNvSpPr txBox="1"/>
          <p:nvPr/>
        </p:nvSpPr>
        <p:spPr>
          <a:xfrm>
            <a:off x="1706559" y="5808248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F62E7E6A-B048-49C5-ACA4-2E0D15BEDB40}"/>
              </a:ext>
            </a:extLst>
          </p:cNvPr>
          <p:cNvSpPr txBox="1"/>
          <p:nvPr/>
        </p:nvSpPr>
        <p:spPr>
          <a:xfrm>
            <a:off x="1706559" y="633091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A482D7D-6F16-435F-B224-4847195B6CFD}"/>
              </a:ext>
            </a:extLst>
          </p:cNvPr>
          <p:cNvSpPr txBox="1"/>
          <p:nvPr/>
        </p:nvSpPr>
        <p:spPr>
          <a:xfrm>
            <a:off x="1728932" y="679707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13313388-12E7-4A17-B748-E0F9667116CF}"/>
              </a:ext>
            </a:extLst>
          </p:cNvPr>
          <p:cNvSpPr txBox="1"/>
          <p:nvPr/>
        </p:nvSpPr>
        <p:spPr>
          <a:xfrm>
            <a:off x="1728932" y="7304902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54A963B1-EBD9-4134-8F27-7E7C95C45E58}"/>
              </a:ext>
            </a:extLst>
          </p:cNvPr>
          <p:cNvSpPr txBox="1"/>
          <p:nvPr/>
        </p:nvSpPr>
        <p:spPr>
          <a:xfrm>
            <a:off x="1706559" y="788470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50590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76452" y="722054"/>
            <a:ext cx="530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56. Производство изделий из натурального декоративного камня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7C2E4F4-F2F7-E940-C6E5-B794CF07F437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71A08D6-DB3A-4B16-8BC5-BBF9149AF697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Наманганская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4E58237-EFE9-078E-C869-FDA8E7DDDC6E}"/>
              </a:ext>
            </a:extLst>
          </p:cNvPr>
          <p:cNvSpPr txBox="1"/>
          <p:nvPr/>
        </p:nvSpPr>
        <p:spPr>
          <a:xfrm>
            <a:off x="4416191" y="6351176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70D12D0-F3A3-065F-58A7-A8A51CB72C11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7F46A22-3833-CE11-96DD-DDFED72CEC1C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2B93E78-B74D-D426-0149-736843C3C43E}"/>
              </a:ext>
            </a:extLst>
          </p:cNvPr>
          <p:cNvSpPr txBox="1"/>
          <p:nvPr/>
        </p:nvSpPr>
        <p:spPr>
          <a:xfrm>
            <a:off x="4384832" y="4590973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25,0 тыс. м куб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80E667D-7A56-39F2-8427-29EA64A7E685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14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867263C-81EC-2ED2-EEF2-6E76CDFD0C0B}"/>
              </a:ext>
            </a:extLst>
          </p:cNvPr>
          <p:cNvSpPr txBox="1"/>
          <p:nvPr/>
        </p:nvSpPr>
        <p:spPr>
          <a:xfrm>
            <a:off x="4384833" y="5024824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9FE9141-F44C-F555-C220-5AB86712CD9B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B57B63B-7064-D735-A5FF-18134CD81C35}"/>
              </a:ext>
            </a:extLst>
          </p:cNvPr>
          <p:cNvSpPr txBox="1"/>
          <p:nvPr/>
        </p:nvSpPr>
        <p:spPr>
          <a:xfrm>
            <a:off x="4365460" y="2139847"/>
            <a:ext cx="170641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изделий из натурального декоративного камня</a:t>
            </a:r>
            <a:endParaRPr lang="ru-RU" sz="10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BDA5284-F5E5-13F5-54F3-1FCD5E0F1DB8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7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BC7DC47-505A-D481-29CC-E0AC4905FA01}"/>
              </a:ext>
            </a:extLst>
          </p:cNvPr>
          <p:cNvSpPr txBox="1"/>
          <p:nvPr/>
        </p:nvSpPr>
        <p:spPr>
          <a:xfrm>
            <a:off x="4390413" y="7173694"/>
            <a:ext cx="17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Янгикургонский район, СЭЗ "Наманган“</a:t>
            </a:r>
          </a:p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A07E380-FFD4-4105-8A64-576F9CA5520B}"/>
              </a:ext>
            </a:extLst>
          </p:cNvPr>
          <p:cNvSpPr txBox="1"/>
          <p:nvPr/>
        </p:nvSpPr>
        <p:spPr>
          <a:xfrm>
            <a:off x="1728932" y="2603560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C20AA22-96E3-4640-B0AA-3C7BAE1BA927}"/>
              </a:ext>
            </a:extLst>
          </p:cNvPr>
          <p:cNvSpPr txBox="1"/>
          <p:nvPr/>
        </p:nvSpPr>
        <p:spPr>
          <a:xfrm>
            <a:off x="1706559" y="3092156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9B48F526-F7DC-4F78-A8CC-C799C31D89BD}"/>
              </a:ext>
            </a:extLst>
          </p:cNvPr>
          <p:cNvSpPr txBox="1"/>
          <p:nvPr/>
        </p:nvSpPr>
        <p:spPr>
          <a:xfrm>
            <a:off x="1716719" y="3433802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2F198778-A9C3-4AD9-9029-CCA75278ABEB}"/>
              </a:ext>
            </a:extLst>
          </p:cNvPr>
          <p:cNvSpPr txBox="1"/>
          <p:nvPr/>
        </p:nvSpPr>
        <p:spPr>
          <a:xfrm>
            <a:off x="1709109" y="403180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51A2D05D-4840-40D6-A0FF-CC8748DC406D}"/>
              </a:ext>
            </a:extLst>
          </p:cNvPr>
          <p:cNvSpPr txBox="1"/>
          <p:nvPr/>
        </p:nvSpPr>
        <p:spPr>
          <a:xfrm>
            <a:off x="1716719" y="456715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0B161187-4F40-4024-BE10-5A8C474D404E}"/>
              </a:ext>
            </a:extLst>
          </p:cNvPr>
          <p:cNvSpPr txBox="1"/>
          <p:nvPr/>
        </p:nvSpPr>
        <p:spPr>
          <a:xfrm>
            <a:off x="1728932" y="4995250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0AC6C90-A909-4891-BB84-2DF0A55667BF}"/>
              </a:ext>
            </a:extLst>
          </p:cNvPr>
          <p:cNvSpPr txBox="1"/>
          <p:nvPr/>
        </p:nvSpPr>
        <p:spPr>
          <a:xfrm>
            <a:off x="1728932" y="542764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18F0BD4-82F9-4C7C-8942-EFC523070949}"/>
              </a:ext>
            </a:extLst>
          </p:cNvPr>
          <p:cNvSpPr txBox="1"/>
          <p:nvPr/>
        </p:nvSpPr>
        <p:spPr>
          <a:xfrm>
            <a:off x="1706559" y="5808248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1A520359-8F95-447C-8923-1D8EDA0080C0}"/>
              </a:ext>
            </a:extLst>
          </p:cNvPr>
          <p:cNvSpPr txBox="1"/>
          <p:nvPr/>
        </p:nvSpPr>
        <p:spPr>
          <a:xfrm>
            <a:off x="1706559" y="633091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AA2A4DA4-F2F6-443A-BBAC-766969804B3D}"/>
              </a:ext>
            </a:extLst>
          </p:cNvPr>
          <p:cNvSpPr txBox="1"/>
          <p:nvPr/>
        </p:nvSpPr>
        <p:spPr>
          <a:xfrm>
            <a:off x="1728932" y="679707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1C67CB2F-E712-4592-848A-4545935BF545}"/>
              </a:ext>
            </a:extLst>
          </p:cNvPr>
          <p:cNvSpPr txBox="1"/>
          <p:nvPr/>
        </p:nvSpPr>
        <p:spPr>
          <a:xfrm>
            <a:off x="1728932" y="7304902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A93D963-BA84-4119-8DCC-D5C00BA76CBE}"/>
              </a:ext>
            </a:extLst>
          </p:cNvPr>
          <p:cNvSpPr txBox="1"/>
          <p:nvPr/>
        </p:nvSpPr>
        <p:spPr>
          <a:xfrm>
            <a:off x="1706559" y="788470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86179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37260" y="823623"/>
            <a:ext cx="5305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57. Организация производства инновационных строительных смесей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7C2E4F4-F2F7-E940-C6E5-B794CF07F437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24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71A08D6-DB3A-4B16-8BC5-BBF9149AF697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Кашкадарьинская область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4E58237-EFE9-078E-C869-FDA8E7DDDC6E}"/>
              </a:ext>
            </a:extLst>
          </p:cNvPr>
          <p:cNvSpPr txBox="1"/>
          <p:nvPr/>
        </p:nvSpPr>
        <p:spPr>
          <a:xfrm>
            <a:off x="4416191" y="6351176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86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70D12D0-F3A3-065F-58A7-A8A51CB72C11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7F46A22-3833-CE11-96DD-DDFED72CEC1C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2B93E78-B74D-D426-0149-736843C3C43E}"/>
              </a:ext>
            </a:extLst>
          </p:cNvPr>
          <p:cNvSpPr txBox="1"/>
          <p:nvPr/>
        </p:nvSpPr>
        <p:spPr>
          <a:xfrm>
            <a:off x="4384832" y="4590973"/>
            <a:ext cx="194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700,0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80E667D-7A56-39F2-8427-29EA64A7E685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14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867263C-81EC-2ED2-EEF2-6E76CDFD0C0B}"/>
              </a:ext>
            </a:extLst>
          </p:cNvPr>
          <p:cNvSpPr txBox="1"/>
          <p:nvPr/>
        </p:nvSpPr>
        <p:spPr>
          <a:xfrm>
            <a:off x="4384833" y="5024824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9FE9141-F44C-F555-C220-5AB86712CD9B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B57B63B-7064-D735-A5FF-18134CD81C35}"/>
              </a:ext>
            </a:extLst>
          </p:cNvPr>
          <p:cNvSpPr txBox="1"/>
          <p:nvPr/>
        </p:nvSpPr>
        <p:spPr>
          <a:xfrm>
            <a:off x="4365782" y="2239394"/>
            <a:ext cx="1694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Организация производства гипсовых сухих строительных смесей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BDA5284-F5E5-13F5-54F3-1FCD5E0F1DB8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7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BC7DC47-505A-D481-29CC-E0AC4905FA01}"/>
              </a:ext>
            </a:extLst>
          </p:cNvPr>
          <p:cNvSpPr txBox="1"/>
          <p:nvPr/>
        </p:nvSpPr>
        <p:spPr>
          <a:xfrm>
            <a:off x="4390413" y="7230238"/>
            <a:ext cx="166947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Камашинский район, СГМ "Қизилтепа"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DC46C87-E2AB-44B9-ACBA-61126EC89DD3}"/>
              </a:ext>
            </a:extLst>
          </p:cNvPr>
          <p:cNvSpPr txBox="1"/>
          <p:nvPr/>
        </p:nvSpPr>
        <p:spPr>
          <a:xfrm>
            <a:off x="1728932" y="2603560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CCFB0994-3252-479B-A574-0744F323D5D0}"/>
              </a:ext>
            </a:extLst>
          </p:cNvPr>
          <p:cNvSpPr txBox="1"/>
          <p:nvPr/>
        </p:nvSpPr>
        <p:spPr>
          <a:xfrm>
            <a:off x="1706559" y="3092156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0CEFBB9-E62F-4225-9864-4CD8C81FC608}"/>
              </a:ext>
            </a:extLst>
          </p:cNvPr>
          <p:cNvSpPr txBox="1"/>
          <p:nvPr/>
        </p:nvSpPr>
        <p:spPr>
          <a:xfrm>
            <a:off x="1716719" y="3433802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63F40B1-C5E1-4042-A61C-8A1B82ADFFE5}"/>
              </a:ext>
            </a:extLst>
          </p:cNvPr>
          <p:cNvSpPr txBox="1"/>
          <p:nvPr/>
        </p:nvSpPr>
        <p:spPr>
          <a:xfrm>
            <a:off x="1709109" y="403180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609BC00C-B08D-4164-A87E-597A09D5251E}"/>
              </a:ext>
            </a:extLst>
          </p:cNvPr>
          <p:cNvSpPr txBox="1"/>
          <p:nvPr/>
        </p:nvSpPr>
        <p:spPr>
          <a:xfrm>
            <a:off x="1716719" y="456715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8FE1CA8-3856-49A9-8283-5BA95059FFC5}"/>
              </a:ext>
            </a:extLst>
          </p:cNvPr>
          <p:cNvSpPr txBox="1"/>
          <p:nvPr/>
        </p:nvSpPr>
        <p:spPr>
          <a:xfrm>
            <a:off x="1728932" y="4995250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52E4D37-5A69-4A78-8A97-1B01DB1FBB4C}"/>
              </a:ext>
            </a:extLst>
          </p:cNvPr>
          <p:cNvSpPr txBox="1"/>
          <p:nvPr/>
        </p:nvSpPr>
        <p:spPr>
          <a:xfrm>
            <a:off x="1728932" y="542764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D3F659F-9071-4618-922D-F1919398152A}"/>
              </a:ext>
            </a:extLst>
          </p:cNvPr>
          <p:cNvSpPr txBox="1"/>
          <p:nvPr/>
        </p:nvSpPr>
        <p:spPr>
          <a:xfrm>
            <a:off x="1706559" y="5808248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B640FAC-264F-4D61-BE2D-0A91DEEBAFFF}"/>
              </a:ext>
            </a:extLst>
          </p:cNvPr>
          <p:cNvSpPr txBox="1"/>
          <p:nvPr/>
        </p:nvSpPr>
        <p:spPr>
          <a:xfrm>
            <a:off x="1706559" y="633091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4AD529D-56BA-46AF-9166-C0AF4B3D9F1F}"/>
              </a:ext>
            </a:extLst>
          </p:cNvPr>
          <p:cNvSpPr txBox="1"/>
          <p:nvPr/>
        </p:nvSpPr>
        <p:spPr>
          <a:xfrm>
            <a:off x="1728932" y="679707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62182A9-49AD-4654-AFDB-5BF63313A6B5}"/>
              </a:ext>
            </a:extLst>
          </p:cNvPr>
          <p:cNvSpPr txBox="1"/>
          <p:nvPr/>
        </p:nvSpPr>
        <p:spPr>
          <a:xfrm>
            <a:off x="1728932" y="7304902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6BD88E7-C32F-4A43-964E-9FA4E26F748F}"/>
              </a:ext>
            </a:extLst>
          </p:cNvPr>
          <p:cNvSpPr txBox="1"/>
          <p:nvPr/>
        </p:nvSpPr>
        <p:spPr>
          <a:xfrm>
            <a:off x="1706559" y="788470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49919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570333"/>
            <a:ext cx="519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58. Организация переработки базальтового камня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74381"/>
            <a:ext cx="5194300" cy="6412159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17670" y="792571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7920298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217671" y="7125075"/>
            <a:ext cx="1689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Мерхаматский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район, СГМ</a:t>
            </a:r>
            <a:b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“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Янги 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хаёт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”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  <a:cs typeface="Arial" panose="020B0604020202020204" pitchFamily="34" charset="0"/>
            </a:endParaRPr>
          </a:p>
          <a:p>
            <a:endParaRPr lang="uz-Cyrl-UZ" sz="1200" dirty="0">
              <a:solidFill>
                <a:srgbClr val="0070C0"/>
              </a:solidFill>
              <a:latin typeface="Montserrat Black" panose="00000A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53097"/>
            <a:ext cx="310106" cy="3101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197029" y="6656547"/>
            <a:ext cx="186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Андижанская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35415"/>
            <a:ext cx="290663" cy="29066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17670" y="622460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150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217735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17670" y="579246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$3,6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17670" y="536036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$2,4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353531"/>
            <a:ext cx="290663" cy="29066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17670" y="4493532"/>
            <a:ext cx="168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49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,5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486700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054598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473495"/>
            <a:ext cx="290663" cy="2906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17670" y="493509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918802"/>
            <a:ext cx="290663" cy="29066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17670" y="297908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$20,0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979088"/>
            <a:ext cx="290663" cy="2906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17670" y="2299144"/>
            <a:ext cx="16624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Организация переработки базальтового камня</a:t>
            </a:r>
            <a:endParaRPr lang="ru-RU" sz="1000" dirty="0">
              <a:solidFill>
                <a:srgbClr val="0070C0"/>
              </a:solidFill>
              <a:latin typeface="Montserrat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484243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92608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2232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395840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39020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83724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2639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73132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17328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64991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11157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78213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="" xmlns:a16="http://schemas.microsoft.com/office/drawing/2014/main" id="{41F205C7-CF6A-FD7D-77B9-7BB3A2DD7025}"/>
              </a:ext>
            </a:extLst>
          </p:cNvPr>
          <p:cNvCxnSpPr/>
          <p:nvPr/>
        </p:nvCxnSpPr>
        <p:spPr>
          <a:xfrm>
            <a:off x="1178560" y="778213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217670" y="344470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$14,0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217670" y="4007314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$1,7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52C9B9F-FB2D-B6A6-05EA-554F30F2617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09170"/>
            <a:ext cx="302915" cy="30291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6A00BFC-36A9-48B9-858B-D7AB6326ED81}"/>
              </a:ext>
            </a:extLst>
          </p:cNvPr>
          <p:cNvSpPr txBox="1"/>
          <p:nvPr/>
        </p:nvSpPr>
        <p:spPr>
          <a:xfrm>
            <a:off x="1728932" y="2507863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F2296646-CD90-45E0-B4A1-F9550D0C4B52}"/>
              </a:ext>
            </a:extLst>
          </p:cNvPr>
          <p:cNvSpPr txBox="1"/>
          <p:nvPr/>
        </p:nvSpPr>
        <p:spPr>
          <a:xfrm>
            <a:off x="1706559" y="299645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C5AFD2D-28AB-4358-B600-93A75A1A5A08}"/>
              </a:ext>
            </a:extLst>
          </p:cNvPr>
          <p:cNvSpPr txBox="1"/>
          <p:nvPr/>
        </p:nvSpPr>
        <p:spPr>
          <a:xfrm>
            <a:off x="1716719" y="3338105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A679E252-57F0-4265-9417-85E2552A7DAD}"/>
              </a:ext>
            </a:extLst>
          </p:cNvPr>
          <p:cNvSpPr txBox="1"/>
          <p:nvPr/>
        </p:nvSpPr>
        <p:spPr>
          <a:xfrm>
            <a:off x="1709109" y="393610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F6096C13-B8AE-43B6-87FA-7CDD87499581}"/>
              </a:ext>
            </a:extLst>
          </p:cNvPr>
          <p:cNvSpPr txBox="1"/>
          <p:nvPr/>
        </p:nvSpPr>
        <p:spPr>
          <a:xfrm>
            <a:off x="1716719" y="447145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777D1C9-BB3A-4CAA-A40D-4A45A1BA89C6}"/>
              </a:ext>
            </a:extLst>
          </p:cNvPr>
          <p:cNvSpPr txBox="1"/>
          <p:nvPr/>
        </p:nvSpPr>
        <p:spPr>
          <a:xfrm>
            <a:off x="1728932" y="489955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04C0F11A-3232-443B-9ACA-B39E4B36DB4E}"/>
              </a:ext>
            </a:extLst>
          </p:cNvPr>
          <p:cNvSpPr txBox="1"/>
          <p:nvPr/>
        </p:nvSpPr>
        <p:spPr>
          <a:xfrm>
            <a:off x="1728932" y="533194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E70967E3-89F1-43CA-AF09-05B469D11D0E}"/>
              </a:ext>
            </a:extLst>
          </p:cNvPr>
          <p:cNvSpPr txBox="1"/>
          <p:nvPr/>
        </p:nvSpPr>
        <p:spPr>
          <a:xfrm>
            <a:off x="1706559" y="571255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696A39EE-7A75-481D-94DF-64685EB80A51}"/>
              </a:ext>
            </a:extLst>
          </p:cNvPr>
          <p:cNvSpPr txBox="1"/>
          <p:nvPr/>
        </p:nvSpPr>
        <p:spPr>
          <a:xfrm>
            <a:off x="1706559" y="623521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C005C7EE-C565-40A1-A4CC-BE7B8CDF2386}"/>
              </a:ext>
            </a:extLst>
          </p:cNvPr>
          <p:cNvSpPr txBox="1"/>
          <p:nvPr/>
        </p:nvSpPr>
        <p:spPr>
          <a:xfrm>
            <a:off x="1728932" y="670137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94C5DF04-6A26-4785-AEE6-1003E965F0BD}"/>
              </a:ext>
            </a:extLst>
          </p:cNvPr>
          <p:cNvSpPr txBox="1"/>
          <p:nvPr/>
        </p:nvSpPr>
        <p:spPr>
          <a:xfrm>
            <a:off x="1728932" y="720920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3AF600A1-7980-4AEF-9325-010219C594DA}"/>
              </a:ext>
            </a:extLst>
          </p:cNvPr>
          <p:cNvSpPr txBox="1"/>
          <p:nvPr/>
        </p:nvSpPr>
        <p:spPr>
          <a:xfrm>
            <a:off x="1706559" y="778900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7004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358559"/>
            <a:ext cx="519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59. Производство композитной арматуры и различных строительных конструкций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88834"/>
            <a:ext cx="5194300" cy="6503031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38738" y="82491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243776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251397" y="7385096"/>
            <a:ext cx="169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Сардобинский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район, СГМ</a:t>
            </a:r>
          </a:p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“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Янги 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қишлоқ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”</a:t>
            </a:r>
            <a:endParaRPr lang="uz-Cyrl-UZ" sz="1200" dirty="0">
              <a:solidFill>
                <a:srgbClr val="0070C0"/>
              </a:solidFill>
              <a:latin typeface="Montserrat Black" panose="00000A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625235"/>
            <a:ext cx="310106" cy="3101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51960" y="6938088"/>
            <a:ext cx="186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Сырдарьинская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7001873"/>
            <a:ext cx="290663" cy="29066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38738" y="649106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528915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38738" y="605892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$3,1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38738" y="562682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619989"/>
            <a:ext cx="290663" cy="29066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38738" y="4759990"/>
            <a:ext cx="168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,5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753158"/>
            <a:ext cx="290663" cy="2906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321056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752653"/>
            <a:ext cx="290663" cy="2906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38738" y="5201551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$5,1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85260"/>
            <a:ext cx="290663" cy="29066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38738" y="3258246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$17,0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258246"/>
            <a:ext cx="290663" cy="2906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197028" y="2319088"/>
            <a:ext cx="19078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композитной арматуры и различных строительных конструкций</a:t>
            </a:r>
            <a:endParaRPr lang="ru-RU" sz="1000" dirty="0">
              <a:solidFill>
                <a:srgbClr val="0070C0"/>
              </a:solidFill>
              <a:latin typeface="Montserrat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711146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20523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61417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22485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65665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10369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53041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9777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43973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91637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37803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="" xmlns:a16="http://schemas.microsoft.com/office/drawing/2014/main" id="{41F205C7-CF6A-FD7D-77B9-7BB3A2DD7025}"/>
              </a:ext>
            </a:extLst>
          </p:cNvPr>
          <p:cNvCxnSpPr/>
          <p:nvPr/>
        </p:nvCxnSpPr>
        <p:spPr>
          <a:xfrm>
            <a:off x="1178560" y="807727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238738" y="3723866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$11,9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CC05AD1-9BCF-A018-3D23-CA42C8495A44}"/>
              </a:ext>
            </a:extLst>
          </p:cNvPr>
          <p:cNvSpPr txBox="1"/>
          <p:nvPr/>
        </p:nvSpPr>
        <p:spPr>
          <a:xfrm>
            <a:off x="4238738" y="4273772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$1,4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1CF652D-F159-FE94-15A0-5A710F54656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077691"/>
            <a:ext cx="302915" cy="30291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0B34089A-9F2D-4FB2-B839-B7396017D561}"/>
              </a:ext>
            </a:extLst>
          </p:cNvPr>
          <p:cNvSpPr txBox="1"/>
          <p:nvPr/>
        </p:nvSpPr>
        <p:spPr>
          <a:xfrm>
            <a:off x="1728932" y="2784321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CAE3F96A-297F-4B96-963C-44228B445BA3}"/>
              </a:ext>
            </a:extLst>
          </p:cNvPr>
          <p:cNvSpPr txBox="1"/>
          <p:nvPr/>
        </p:nvSpPr>
        <p:spPr>
          <a:xfrm>
            <a:off x="1706559" y="3272917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866297B8-4AE4-4B3A-B94C-BDC574E185DB}"/>
              </a:ext>
            </a:extLst>
          </p:cNvPr>
          <p:cNvSpPr txBox="1"/>
          <p:nvPr/>
        </p:nvSpPr>
        <p:spPr>
          <a:xfrm>
            <a:off x="1716719" y="3614563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BF5B0660-AE3E-4B9D-BA92-9F9B52B3F7F5}"/>
              </a:ext>
            </a:extLst>
          </p:cNvPr>
          <p:cNvSpPr txBox="1"/>
          <p:nvPr/>
        </p:nvSpPr>
        <p:spPr>
          <a:xfrm>
            <a:off x="1709109" y="421256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00076533-B98B-405F-B9A9-00C41B269276}"/>
              </a:ext>
            </a:extLst>
          </p:cNvPr>
          <p:cNvSpPr txBox="1"/>
          <p:nvPr/>
        </p:nvSpPr>
        <p:spPr>
          <a:xfrm>
            <a:off x="1716719" y="474791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141EDFF-F90F-446C-AED3-93C074AF1813}"/>
              </a:ext>
            </a:extLst>
          </p:cNvPr>
          <p:cNvSpPr txBox="1"/>
          <p:nvPr/>
        </p:nvSpPr>
        <p:spPr>
          <a:xfrm>
            <a:off x="1728932" y="5176011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8E8B5AF-7CB0-42A7-8220-7DAD023A4F65}"/>
              </a:ext>
            </a:extLst>
          </p:cNvPr>
          <p:cNvSpPr txBox="1"/>
          <p:nvPr/>
        </p:nvSpPr>
        <p:spPr>
          <a:xfrm>
            <a:off x="1728932" y="560840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FA6BAE7-C468-4270-93EA-F34FC5482D17}"/>
              </a:ext>
            </a:extLst>
          </p:cNvPr>
          <p:cNvSpPr txBox="1"/>
          <p:nvPr/>
        </p:nvSpPr>
        <p:spPr>
          <a:xfrm>
            <a:off x="1706559" y="5989009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0628CDF-D317-4EE5-B92F-2171E5DA681A}"/>
              </a:ext>
            </a:extLst>
          </p:cNvPr>
          <p:cNvSpPr txBox="1"/>
          <p:nvPr/>
        </p:nvSpPr>
        <p:spPr>
          <a:xfrm>
            <a:off x="1706559" y="651167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77483B27-EC29-457A-BAEA-4C624E3D22BF}"/>
              </a:ext>
            </a:extLst>
          </p:cNvPr>
          <p:cNvSpPr txBox="1"/>
          <p:nvPr/>
        </p:nvSpPr>
        <p:spPr>
          <a:xfrm>
            <a:off x="1728932" y="697783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B021C33-321A-4300-956D-81B3580A09BA}"/>
              </a:ext>
            </a:extLst>
          </p:cNvPr>
          <p:cNvSpPr txBox="1"/>
          <p:nvPr/>
        </p:nvSpPr>
        <p:spPr>
          <a:xfrm>
            <a:off x="1728932" y="7485663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8BB34F56-F650-4472-BEE9-CC39E0FA9FBB}"/>
              </a:ext>
            </a:extLst>
          </p:cNvPr>
          <p:cNvSpPr txBox="1"/>
          <p:nvPr/>
        </p:nvSpPr>
        <p:spPr>
          <a:xfrm>
            <a:off x="1706559" y="806546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73946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1C3F6A3-FA8C-B661-39B5-0B32A926D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65"/>
            <a:ext cx="6858000" cy="9704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0341A3C-9BA0-6452-B805-C0BC88680D8D}"/>
              </a:ext>
            </a:extLst>
          </p:cNvPr>
          <p:cNvSpPr txBox="1"/>
          <p:nvPr/>
        </p:nvSpPr>
        <p:spPr>
          <a:xfrm>
            <a:off x="1479665" y="4466705"/>
            <a:ext cx="3940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Montserrat SemiBold" panose="00000700000000000000" pitchFamily="50" charset="-52"/>
              </a:rPr>
              <a:t>ТЕКСТИЛЬНАЯ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Montserrat SemiBold" panose="00000700000000000000" pitchFamily="50" charset="-52"/>
              </a:rPr>
              <a:t>ПРОМЫШЛЕННОСТЬ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35465654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531951"/>
            <a:ext cx="5305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60. </a:t>
            </a: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ОРГАНИЗАЦИЯ ИНДУСТРИАЛЬНОГО ТЕХНОПАРКА ПО ОКРАШИВАНИЮ ТЕКСТИЛЬНЫХ ИЗДЕЛИЙ</a:t>
            </a:r>
            <a:endParaRPr lang="uz-Cyrl-UZ" sz="2000" dirty="0">
              <a:solidFill>
                <a:srgbClr val="0070C0"/>
              </a:solidFill>
              <a:latin typeface="Montserrat SemiBold" panose="00000700000000000000" pitchFamily="50" charset="-52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20546" y="793771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69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83515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33104" y="6724631"/>
            <a:ext cx="1816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Ташкентская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828322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1751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20546" y="6345783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4800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10642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20546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98,0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20546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$42,0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20546" y="4580295"/>
            <a:ext cx="1841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300,0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228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220546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245,0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28000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20546" y="5062924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140,0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20546" y="3094393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$350,0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53540"/>
            <a:ext cx="1873250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20546" y="2430982"/>
            <a:ext cx="189321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05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Организация индустриального технопарка </a:t>
            </a:r>
            <a:endParaRPr lang="uz-Cyrl-UZ" sz="10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220546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29,4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220546" y="7133020"/>
            <a:ext cx="193246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050" dirty="0">
                <a:solidFill>
                  <a:srgbClr val="0070C0"/>
                </a:solidFill>
                <a:latin typeface="Montserrat Black" panose="00000A00000000000000" pitchFamily="50" charset="-52"/>
              </a:rPr>
              <a:t>Юкори Чирчикский район, МСГ «Қурсой» и «Нурли замин»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61490" y="7912992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396206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3713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92351" y="641873"/>
            <a:ext cx="5305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61. </a:t>
            </a: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ОРГАНИЗАЦИЯ ПРОИЗВОДСТВА СИНТЕТИЧЕСКОГО ВОЛОКНА И ИЗДЕЛИЙ ИЗ НЕГО 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(В КАЖДОМ РЕГИОНЕ)</a:t>
            </a:r>
            <a:endParaRPr lang="uz-Cyrl-UZ" sz="2000" dirty="0">
              <a:solidFill>
                <a:srgbClr val="0070C0"/>
              </a:solidFill>
              <a:latin typeface="Montserrat SemiBold" panose="00000700000000000000" pitchFamily="50" charset="-52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10843" y="258357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38132" y="833118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675894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проектов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781653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722862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46849" y="7220810"/>
            <a:ext cx="181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В каждом регионе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7221791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71098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45181" y="6713166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8820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704111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38132" y="631376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196,0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38132" y="588166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$84,0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839907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97990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38132" y="4973764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385,0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973076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432448"/>
            <a:ext cx="220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40974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238132" y="394855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490,0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959871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421469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38132" y="545639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280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05178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45293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проектов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38132" y="3487862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$700,0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45293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947010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проектов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38132" y="2678099"/>
            <a:ext cx="1893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Организация производства синтетического волокна и ткани</a:t>
            </a:r>
            <a:endParaRPr lang="uz-Cyrl-UZ" sz="9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964124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337372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7834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44477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87657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32361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75033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621769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65965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71362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54677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820501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238132" y="453943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73,5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837385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8331187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861260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78967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620768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293116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66771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2293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83600" y="502155"/>
            <a:ext cx="48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62. ПРОИЗВОДСТВО СИНТЕТИЧЕСКИХ ПОЛИПРОПИЛЕНОВЫХ И ПОЛИЭТИЛЕНОВЫХ ВОЛОКН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74975"/>
            <a:ext cx="5194300" cy="6497625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188183" y="800565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,5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36153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420919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920300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188183" y="6849763"/>
            <a:ext cx="184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Сырдарьинская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13468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4026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95788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188183" y="640823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134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188183" y="553841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5,8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31584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67158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188183" y="4657056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75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тыс. штук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64753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175088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32651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188183" y="363016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76411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113146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188183" y="51131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$14,6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96855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124910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188183" y="312491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$48,5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24910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8390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162973" y="2362271"/>
            <a:ext cx="1897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Производство синтетических полипропиленовых и полиэтиленовых </a:t>
            </a:r>
            <a:r>
              <a:rPr lang="ru-RU" sz="1000" dirty="0" err="1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волокн</a:t>
            </a:r>
            <a:endParaRPr lang="ru-RU" sz="1000" dirty="0">
              <a:solidFill>
                <a:srgbClr val="0070C0"/>
              </a:solidFill>
              <a:latin typeface="Montserrat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01022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204088" y="308433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51894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20366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61976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1529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4201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0937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5133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279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27675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92875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188183" y="427346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$4,1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39D4F09-3915-A165-5E84-7F59106EE81D}"/>
              </a:ext>
            </a:extLst>
          </p:cNvPr>
          <p:cNvSpPr txBox="1"/>
          <p:nvPr/>
        </p:nvSpPr>
        <p:spPr>
          <a:xfrm>
            <a:off x="4188183" y="7356208"/>
            <a:ext cx="169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Г. 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Гулистон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, </a:t>
            </a:r>
            <a:b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МСГ «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Улуғобод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53A8774-98EF-96BA-5D4A-9C7BBB09321E}"/>
              </a:ext>
            </a:extLst>
          </p:cNvPr>
          <p:cNvSpPr txBox="1"/>
          <p:nvPr/>
        </p:nvSpPr>
        <p:spPr>
          <a:xfrm>
            <a:off x="4188183" y="601593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$8,7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0606EF2-948E-3E85-C34C-415D4AFDBDF9}"/>
              </a:ext>
            </a:extLst>
          </p:cNvPr>
          <p:cNvSpPr txBox="1"/>
          <p:nvPr/>
        </p:nvSpPr>
        <p:spPr>
          <a:xfrm>
            <a:off x="1771650" y="8026849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3431BE0-61C4-9EB8-24F3-C71F20CB47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49" y="8034313"/>
            <a:ext cx="290740" cy="290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AE85EBD-3863-A837-64D4-13AA5A801BAC}"/>
              </a:ext>
            </a:extLst>
          </p:cNvPr>
          <p:cNvSpPr txBox="1"/>
          <p:nvPr/>
        </p:nvSpPr>
        <p:spPr>
          <a:xfrm>
            <a:off x="1771650" y="554343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4778D6C-5C42-68E6-9787-8AFCCA383862}"/>
              </a:ext>
            </a:extLst>
          </p:cNvPr>
          <p:cNvSpPr txBox="1"/>
          <p:nvPr/>
        </p:nvSpPr>
        <p:spPr>
          <a:xfrm>
            <a:off x="1771650" y="3524692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E1CA85B-8893-3115-F6DD-F299547F96B2}"/>
              </a:ext>
            </a:extLst>
          </p:cNvPr>
          <p:cNvSpPr txBox="1"/>
          <p:nvPr/>
        </p:nvSpPr>
        <p:spPr>
          <a:xfrm>
            <a:off x="1784529" y="590170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AFA64C2-4682-885C-9077-A5A9A6E44F8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49" y="5987134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84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37260" y="823623"/>
            <a:ext cx="5305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3. ОРГАНИЗАЦИЯ ПРОИЗВОДСТВА КАЛЬЦИНИРОВАННОЙ СОДЫ</a:t>
            </a:r>
            <a:b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</a:br>
            <a:endParaRPr lang="ru-RU" sz="2000" dirty="0">
              <a:solidFill>
                <a:srgbClr val="0070C0"/>
              </a:solidFill>
              <a:latin typeface="Montserrat SemiBold" panose="00000700000000000000" pitchFamily="50" charset="-52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63891"/>
            <a:ext cx="5194300" cy="6554146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61967" y="80438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 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37197" y="804889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17,0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8038466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38317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488932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93590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37197" y="6884285"/>
            <a:ext cx="179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Навоийская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29070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41826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37197" y="6479254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500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41139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37197" y="599113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43,2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0879" y="558019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37197" y="555903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28,8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47186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68718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51960" y="4648332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200,0 тыс.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80355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61490" y="4084994"/>
            <a:ext cx="236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84753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237197" y="349892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$126,0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16350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1287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37197" y="5133765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12457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45743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37197" y="305076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180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45743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44550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37197" y="2342025"/>
            <a:ext cx="18891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кальцинированной соды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37718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87450" y="296653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43977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8855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8385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3089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5761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2497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6693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4356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30523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91229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237197" y="415330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$15,1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D2B8E0F-7D71-64D5-CFC4-CFE7905B946C}"/>
              </a:ext>
            </a:extLst>
          </p:cNvPr>
          <p:cNvSpPr txBox="1"/>
          <p:nvPr/>
        </p:nvSpPr>
        <p:spPr>
          <a:xfrm>
            <a:off x="4225925" y="7314026"/>
            <a:ext cx="179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г. Зарафшан, 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Промышленная зона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1E85C26-29B0-A6C8-348A-17951854B88F}"/>
              </a:ext>
            </a:extLst>
          </p:cNvPr>
          <p:cNvSpPr txBox="1"/>
          <p:nvPr/>
        </p:nvSpPr>
        <p:spPr>
          <a:xfrm>
            <a:off x="1761490" y="345868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D7FB8B5-E084-A0EF-4D94-E3D9DC3BFC92}"/>
              </a:ext>
            </a:extLst>
          </p:cNvPr>
          <p:cNvSpPr txBox="1"/>
          <p:nvPr/>
        </p:nvSpPr>
        <p:spPr>
          <a:xfrm>
            <a:off x="1771650" y="590778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E302F06-CF45-F054-7FD7-E524C29C745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993220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31834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1396073" y="532627"/>
            <a:ext cx="4065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63. ОРГАНИЗАЦИЯ ПРОИЗВОДСТВА АКРИЛОВОЙ ПРЯЖИ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354053"/>
            <a:ext cx="5194300" cy="6349683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066328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48785" y="8071743"/>
            <a:ext cx="147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15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066328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244685" y="7396026"/>
            <a:ext cx="174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Когонский район, МСГ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Беклар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</a:t>
            </a:r>
            <a:endParaRPr lang="uz-Cyrl-UZ" sz="1200" dirty="0">
              <a:solidFill>
                <a:srgbClr val="0070C0"/>
              </a:solidFill>
              <a:latin typeface="Montserrat Black" panose="00000A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403266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09025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89249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48785" y="6800162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Бухарская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885663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7485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48785" y="637485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67983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48785" y="594271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$12,6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51061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48785" y="551061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,4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03779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643780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48785" y="4643780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36948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85898" y="413708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248785" y="421167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$4,1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effectLst/>
              <a:latin typeface="Montserrat Black" panose="00000A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04846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248785" y="369407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$31,5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effectLst/>
              <a:latin typeface="Montserrat Black" panose="00000A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87243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85341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69050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192836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48785" y="3192836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$45,0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92836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663195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41800" y="2600953"/>
            <a:ext cx="16624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Организация производства акриловой пряжи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63856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13982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54823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7304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4044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8748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1420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8156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2352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0016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2618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9323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12C50ED-B16A-7B72-55FF-A9BE6476E4EC}"/>
              </a:ext>
            </a:extLst>
          </p:cNvPr>
          <p:cNvSpPr txBox="1"/>
          <p:nvPr/>
        </p:nvSpPr>
        <p:spPr>
          <a:xfrm>
            <a:off x="4248785" y="5080560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$18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45CEF52-295E-83D2-F67A-53D503E8F204}"/>
              </a:ext>
            </a:extLst>
          </p:cNvPr>
          <p:cNvSpPr txBox="1"/>
          <p:nvPr/>
        </p:nvSpPr>
        <p:spPr>
          <a:xfrm>
            <a:off x="1746502" y="3604857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581BD18-D102-2003-3C5B-7575CBB09597}"/>
              </a:ext>
            </a:extLst>
          </p:cNvPr>
          <p:cNvSpPr txBox="1"/>
          <p:nvPr/>
        </p:nvSpPr>
        <p:spPr>
          <a:xfrm>
            <a:off x="1771650" y="5870412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1DDFEBE-4C84-D1A5-1F8B-970BC898C5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955845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58228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443903"/>
            <a:ext cx="519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64</a:t>
            </a: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. ОРГАНИЗАЦИЯ ПРОИЗВОДСТВА ПОЛИЭСТЕРНОЙ СМЕШАННОЙ ПРЯЖИ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425148"/>
            <a:ext cx="5194300" cy="6372402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19788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20210" y="8197885"/>
            <a:ext cx="147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8,0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192470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220210" y="7478141"/>
            <a:ext cx="18203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Когонский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район, МИЗ «</a:t>
            </a:r>
            <a:r>
              <a:rPr lang="ru-RU" sz="11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Ғиждувон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463002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68761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95223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20210" y="6859898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Бухарская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45399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43459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20210" y="643459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220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427719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20210" y="600244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$12,5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57034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20210" y="557034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,3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63515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70351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20210" y="4703516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96684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39900" y="418325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220210" y="4271414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,7 млн.</a:t>
            </a:r>
            <a:endParaRPr lang="ru-RU" sz="1200" dirty="0">
              <a:solidFill>
                <a:srgbClr val="0070C0"/>
              </a:solidFill>
              <a:effectLst/>
              <a:latin typeface="Montserrat Black" panose="00000A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64582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220210" y="375381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1,0 млн.</a:t>
            </a:r>
            <a:endParaRPr lang="ru-RU" sz="1200" dirty="0">
              <a:solidFill>
                <a:srgbClr val="0070C0"/>
              </a:solidFill>
              <a:effectLst/>
              <a:latin typeface="Montserrat Black" panose="00000A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746979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145077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28786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252572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20210" y="3252572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,5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252572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775770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171315" y="2652759"/>
            <a:ext cx="16624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Производства </a:t>
            </a:r>
            <a:r>
              <a:rPr lang="ru-RU" sz="1000" dirty="0" err="1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полиэстерной</a:t>
            </a:r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 смешанной пряжи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745858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19956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6079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2070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60018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4722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7394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4130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3480" y="640358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5989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32156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99212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12C50ED-B16A-7B72-55FF-A9BE6476E4EC}"/>
              </a:ext>
            </a:extLst>
          </p:cNvPr>
          <p:cNvSpPr txBox="1"/>
          <p:nvPr/>
        </p:nvSpPr>
        <p:spPr>
          <a:xfrm>
            <a:off x="4220210" y="514029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17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9DFDFD-DD0A-79C4-B090-1F41CCD22EFE}"/>
              </a:ext>
            </a:extLst>
          </p:cNvPr>
          <p:cNvSpPr txBox="1"/>
          <p:nvPr/>
        </p:nvSpPr>
        <p:spPr>
          <a:xfrm>
            <a:off x="1739900" y="369043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6ADC971-8DCC-3F55-1685-0A7D329178E9}"/>
              </a:ext>
            </a:extLst>
          </p:cNvPr>
          <p:cNvSpPr txBox="1"/>
          <p:nvPr/>
        </p:nvSpPr>
        <p:spPr>
          <a:xfrm>
            <a:off x="1771650" y="594120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3FBC114-00EB-3E3F-A904-B56048785B4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02663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81705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580864"/>
            <a:ext cx="519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65</a:t>
            </a: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. ОРГАНИЗАЦИЯ ПРОИЗВОДСТВА СМЕШАННОЙ ПРЯЖИ (ВОРТЕКС)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419468"/>
            <a:ext cx="5194300" cy="6340349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13264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72610" y="8132646"/>
            <a:ext cx="147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7,0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127231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359940" y="7329021"/>
            <a:ext cx="174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Камашинский район,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</a:t>
            </a:r>
            <a:b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МСГ 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Навоий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</a:t>
            </a:r>
            <a:endParaRPr lang="uz-Cyrl-UZ" sz="1200" dirty="0">
              <a:solidFill>
                <a:srgbClr val="0070C0"/>
              </a:solidFill>
              <a:latin typeface="Montserrat Black" panose="00000A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464169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69928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95339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72610" y="6861065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Кашкадарьинская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46566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43575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72610" y="643575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428886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72610" y="600361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57151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72610" y="557151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64682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70468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72610" y="4704683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97851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61490" y="418792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372610" y="4272581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effectLst/>
              <a:latin typeface="Montserrat Black" panose="00000A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65749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72610" y="375497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23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,1 млн.</a:t>
            </a:r>
            <a:endParaRPr lang="ru-RU" sz="1200" dirty="0">
              <a:solidFill>
                <a:srgbClr val="0070C0"/>
              </a:solidFill>
              <a:effectLst/>
              <a:latin typeface="Montserrat Black" panose="00000A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748146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146244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29953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241213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72610" y="3241213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241213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740191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72610" y="2632219"/>
            <a:ext cx="1564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Организация производства пряжи (</a:t>
            </a:r>
            <a:r>
              <a:rPr lang="ru-RU" sz="1000" dirty="0" err="1">
                <a:solidFill>
                  <a:srgbClr val="0070C0"/>
                </a:solidFill>
                <a:latin typeface="Montserrat SemiBold" panose="00000700000000000000" pitchFamily="50" charset="-52"/>
              </a:rPr>
              <a:t>вортекс</a:t>
            </a:r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)</a:t>
            </a:r>
            <a:endParaRPr lang="ru-RU" sz="1000" dirty="0">
              <a:solidFill>
                <a:srgbClr val="0070C0"/>
              </a:solidFill>
              <a:latin typeface="Montserrat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75730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18820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59660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20818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60135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4839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7511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4247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8443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6106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3227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9932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12C50ED-B16A-7B72-55FF-A9BE6476E4EC}"/>
              </a:ext>
            </a:extLst>
          </p:cNvPr>
          <p:cNvSpPr txBox="1"/>
          <p:nvPr/>
        </p:nvSpPr>
        <p:spPr>
          <a:xfrm>
            <a:off x="4372610" y="514146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13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328358-4652-4F30-D7D6-E0A5C2952E56}"/>
              </a:ext>
            </a:extLst>
          </p:cNvPr>
          <p:cNvSpPr txBox="1"/>
          <p:nvPr/>
        </p:nvSpPr>
        <p:spPr>
          <a:xfrm>
            <a:off x="1724286" y="3665617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70F608-E69F-4E39-F215-78FB8860C5F0}"/>
              </a:ext>
            </a:extLst>
          </p:cNvPr>
          <p:cNvSpPr txBox="1"/>
          <p:nvPr/>
        </p:nvSpPr>
        <p:spPr>
          <a:xfrm>
            <a:off x="1771650" y="5918789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B658AF3-8D49-5D97-7D92-5060FEFF7BD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004222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67355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65" y="47411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860271" y="832424"/>
            <a:ext cx="5305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66</a:t>
            </a: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. ОРГАНИЗАЦИЯ ПРОИЗВОДСТВА КРАСИТЕЛЕЙ ДЛЯ ТЕКСТИЛЬНЫХ ТКАНЕЙ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351314"/>
            <a:ext cx="5194300" cy="6520069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187900" y="828537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52056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62632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9686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187900" y="6859308"/>
            <a:ext cx="184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Наманганская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61862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45105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444182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187900" y="655515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280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187900" y="554796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7997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71997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187900" y="4666601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9,0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71314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159087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8104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187900" y="361395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99047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161540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187900" y="5122691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4524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212821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187900" y="3173972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212821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644225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18842" y="2479466"/>
            <a:ext cx="1927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Производства красителей для текстильных тканей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61339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13361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55533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7196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6166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636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904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577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997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7636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33802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81814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187309" y="425414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39D4F09-3915-A165-5E84-7F59106EE81D}"/>
              </a:ext>
            </a:extLst>
          </p:cNvPr>
          <p:cNvSpPr txBox="1"/>
          <p:nvPr/>
        </p:nvSpPr>
        <p:spPr>
          <a:xfrm>
            <a:off x="4187308" y="7374252"/>
            <a:ext cx="1749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Туракурганский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</a:rPr>
              <a:t> район,</a:t>
            </a:r>
          </a:p>
          <a:p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</a:rPr>
              <a:t>МСГ «</a:t>
            </a:r>
            <a:r>
              <a:rPr lang="ru-RU" sz="110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Етти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</a:rPr>
              <a:t> кон»</a:t>
            </a:r>
            <a:r>
              <a:rPr lang="en-US" sz="1100" dirty="0">
                <a:solidFill>
                  <a:srgbClr val="0070C0"/>
                </a:solidFill>
                <a:latin typeface="Montserrat Black" panose="00000A00000000000000" pitchFamily="50" charset="-52"/>
              </a:rPr>
              <a:t>, 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</a:rPr>
              <a:t>СЭЗ «</a:t>
            </a:r>
            <a:r>
              <a:rPr lang="ru-RU" sz="1100" dirty="0" err="1">
                <a:solidFill>
                  <a:srgbClr val="0070C0"/>
                </a:solidFill>
                <a:latin typeface="Montserrat Black" panose="00000A00000000000000" pitchFamily="50" charset="-52"/>
              </a:rPr>
              <a:t>Тўрақўрғон</a:t>
            </a:r>
            <a:r>
              <a:rPr lang="ru-RU" sz="1100" dirty="0">
                <a:solidFill>
                  <a:srgbClr val="0070C0"/>
                </a:solidFill>
                <a:latin typeface="Montserrat Black" panose="00000A00000000000000" pitchFamily="50" charset="-52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53A8774-98EF-96BA-5D4A-9C7BBB09321E}"/>
              </a:ext>
            </a:extLst>
          </p:cNvPr>
          <p:cNvSpPr txBox="1"/>
          <p:nvPr/>
        </p:nvSpPr>
        <p:spPr>
          <a:xfrm>
            <a:off x="4187900" y="605644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8D54208-BDC8-6C22-ED09-2D5721AFE9AD}"/>
              </a:ext>
            </a:extLst>
          </p:cNvPr>
          <p:cNvSpPr txBox="1"/>
          <p:nvPr/>
        </p:nvSpPr>
        <p:spPr>
          <a:xfrm>
            <a:off x="1771650" y="826931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4F9742A-8CA2-A1B6-D264-8C4DC81D88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263895"/>
            <a:ext cx="290740" cy="290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AF5A453-A8ED-9832-8D3D-AD4B5A79FDDE}"/>
              </a:ext>
            </a:extLst>
          </p:cNvPr>
          <p:cNvSpPr txBox="1"/>
          <p:nvPr/>
        </p:nvSpPr>
        <p:spPr>
          <a:xfrm>
            <a:off x="1771650" y="559182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9D37640-C98E-E767-2E9B-13A57E479F41}"/>
              </a:ext>
            </a:extLst>
          </p:cNvPr>
          <p:cNvSpPr txBox="1"/>
          <p:nvPr/>
        </p:nvSpPr>
        <p:spPr>
          <a:xfrm>
            <a:off x="1771650" y="354069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BFB82CD-7AE6-48CE-3A0D-0A7EE18B9487}"/>
              </a:ext>
            </a:extLst>
          </p:cNvPr>
          <p:cNvSpPr txBox="1"/>
          <p:nvPr/>
        </p:nvSpPr>
        <p:spPr>
          <a:xfrm>
            <a:off x="1771650" y="595180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0DEC3F7-8930-6600-D7A3-A9A882B8C66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03723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10937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443903"/>
            <a:ext cx="519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67</a:t>
            </a: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. ОРГАНИЗАЦИЯ ПРОИЗВОДСТВА КРАСИЛЬНЫХ ЁМКОСТЕЙ ДЛЯ  ОКРАШИВАНИЯ ПОЛОТНА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71801"/>
            <a:ext cx="5194300" cy="640967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081220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72610" y="8081220"/>
            <a:ext cx="147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1,0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075805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372610" y="7304833"/>
            <a:ext cx="161255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05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Булоқбошинский район,</a:t>
            </a:r>
          </a:p>
          <a:p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МСГ «</a:t>
            </a:r>
            <a:r>
              <a:rPr lang="uz-Cyrl-UZ" sz="105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Саноат</a:t>
            </a:r>
            <a:r>
              <a:rPr lang="ru-RU" sz="105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</a:t>
            </a:r>
            <a:endParaRPr lang="uz-Cyrl-UZ" sz="1050" dirty="0">
              <a:solidFill>
                <a:srgbClr val="0070C0"/>
              </a:solidFill>
              <a:latin typeface="Montserrat Black" panose="00000A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360771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466530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850000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72610" y="6757667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Андижанская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843168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323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72610" y="63323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25488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72610" y="590021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$6,2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46811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72610" y="546811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$2,6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61284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60128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72610" y="4601285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100 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штук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94453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105892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372610" y="4169183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$1,8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effectLst/>
              <a:latin typeface="Montserrat Black" panose="00000A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62351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72610" y="365158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$15,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 млн.</a:t>
            </a:r>
            <a:endParaRPr lang="ru-RU" sz="1200" dirty="0">
              <a:solidFill>
                <a:srgbClr val="0070C0"/>
              </a:solidFill>
              <a:effectLst/>
              <a:latin typeface="Montserrat Black" panose="00000A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44748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42846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26555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122263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72610" y="3150341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33112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610487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72610" y="2530086"/>
            <a:ext cx="16624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Производства красильных ёмкостей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27601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05189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49285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434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9795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4499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7171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3907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8103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576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21933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8989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12C50ED-B16A-7B72-55FF-A9BE6476E4EC}"/>
              </a:ext>
            </a:extLst>
          </p:cNvPr>
          <p:cNvSpPr txBox="1"/>
          <p:nvPr/>
        </p:nvSpPr>
        <p:spPr>
          <a:xfrm>
            <a:off x="4372610" y="503806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$8,8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BFF552-09CB-F168-DB37-17A49CF68114}"/>
              </a:ext>
            </a:extLst>
          </p:cNvPr>
          <p:cNvSpPr txBox="1"/>
          <p:nvPr/>
        </p:nvSpPr>
        <p:spPr>
          <a:xfrm>
            <a:off x="1761490" y="3487078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34019FB-C0BA-9E10-DAE8-6B823370EC8E}"/>
              </a:ext>
            </a:extLst>
          </p:cNvPr>
          <p:cNvSpPr txBox="1"/>
          <p:nvPr/>
        </p:nvSpPr>
        <p:spPr>
          <a:xfrm>
            <a:off x="1771650" y="5827917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6454816-8984-C793-CFFD-EB88C22799A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913350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41956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353300" y="512979"/>
            <a:ext cx="615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68</a:t>
            </a: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. ОРГАНИЗАЦИЯ ПРОИЗВОДСТВА ГОТОВОЙ ОДЕЖДЫ НА ОСНОВЕ ИННОВАЦИОННЫХ ТЕХНОЛОГИЙ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095737"/>
            <a:ext cx="5194300" cy="6520069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786760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38625" y="7867605"/>
            <a:ext cx="147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3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7862190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238625" y="7099088"/>
            <a:ext cx="186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Жалакудукский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район, </a:t>
            </a:r>
            <a:b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МСГ «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Янгисор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</a:t>
            </a:r>
            <a:endParaRPr lang="uz-Cyrl-UZ" sz="1200" dirty="0">
              <a:solidFill>
                <a:srgbClr val="0070C0"/>
              </a:solidFill>
              <a:latin typeface="Montserrat Black" panose="00000A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27618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33377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1684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38625" y="6624514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Андижанская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10015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19920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38625" y="619920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15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192335"/>
            <a:ext cx="290740" cy="2907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33496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38625" y="533496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$5,1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328131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46813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38625" y="4468132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5,0 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штук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461300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394715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238625" y="403603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$0,6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effectLst/>
              <a:latin typeface="Montserrat Black" panose="00000A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029198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238625" y="351842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4,9 млн.</a:t>
            </a:r>
            <a:endParaRPr lang="ru-RU" sz="1200" dirty="0">
              <a:solidFill>
                <a:srgbClr val="0070C0"/>
              </a:solidFill>
              <a:effectLst/>
              <a:latin typeface="Montserrat Black" panose="00000A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11595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490969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893402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1718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38625" y="301718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17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1718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45789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29938" y="2276125"/>
            <a:ext cx="1823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Производства готовой одежды на основе инновационных технологий</a:t>
            </a:r>
            <a:endParaRPr lang="ru-RU" sz="1000" dirty="0">
              <a:solidFill>
                <a:srgbClr val="0070C0"/>
              </a:solidFill>
              <a:latin typeface="Montserrat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475012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96418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7258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397163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36480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81184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2385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70592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14788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62451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08617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75673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12C50ED-B16A-7B72-55FF-A9BE6476E4EC}"/>
              </a:ext>
            </a:extLst>
          </p:cNvPr>
          <p:cNvSpPr txBox="1"/>
          <p:nvPr/>
        </p:nvSpPr>
        <p:spPr>
          <a:xfrm>
            <a:off x="4238625" y="490491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,9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771D7D4-C2FE-ABD2-5971-6537F8F1C1AF}"/>
              </a:ext>
            </a:extLst>
          </p:cNvPr>
          <p:cNvSpPr txBox="1"/>
          <p:nvPr/>
        </p:nvSpPr>
        <p:spPr>
          <a:xfrm>
            <a:off x="1749628" y="3403907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66D2A8F-81F4-ABC0-AA36-1B26EE56EB39}"/>
              </a:ext>
            </a:extLst>
          </p:cNvPr>
          <p:cNvSpPr txBox="1"/>
          <p:nvPr/>
        </p:nvSpPr>
        <p:spPr>
          <a:xfrm>
            <a:off x="4238625" y="576706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$14,0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7C0CD28-8948-75CD-5AE5-EEC6915D0514}"/>
              </a:ext>
            </a:extLst>
          </p:cNvPr>
          <p:cNvSpPr txBox="1"/>
          <p:nvPr/>
        </p:nvSpPr>
        <p:spPr>
          <a:xfrm>
            <a:off x="1771650" y="568889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1158198-2F3A-EB07-53D9-3FAAD714913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774329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36990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486861"/>
            <a:ext cx="519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69</a:t>
            </a: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. ОРГАНИЗАЦИЯ ПРОИЗВОДСТВА ШТОРНЫХ И МЕБЕЛЬНЫХ ТКАНЕЙ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14556"/>
            <a:ext cx="5194300" cy="6418289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00213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72610" y="8002136"/>
            <a:ext cx="147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5,0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7996721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368511" y="7201511"/>
            <a:ext cx="161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Асакинский район, 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МСГ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Ахтачи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75579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1338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6480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72610" y="6672475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Андижанская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57976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24716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72610" y="624716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240296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72610" y="581502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,6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38292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72610" y="538292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,6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376092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1609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72610" y="4516093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тыс. штук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09261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61490" y="3996712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372610" y="4083991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effectLst/>
              <a:latin typeface="Montserrat Black" panose="00000A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077159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72610" y="356638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,1 млн.</a:t>
            </a:r>
            <a:endParaRPr lang="ru-RU" sz="1200" dirty="0">
              <a:solidFill>
                <a:srgbClr val="0070C0"/>
              </a:solidFill>
              <a:effectLst/>
              <a:latin typeface="Montserrat Black" panose="00000A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59556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4957654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941363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6514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72610" y="306514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6514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66833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23715" y="2505258"/>
            <a:ext cx="16624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Производства шторных и мебельных тканей</a:t>
            </a:r>
            <a:endParaRPr lang="ru-RU" sz="1000" dirty="0">
              <a:solidFill>
                <a:srgbClr val="0070C0"/>
              </a:solidFill>
              <a:latin typeface="Montserrat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83947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01214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42054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823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1276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8598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2865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75388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19584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67247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13414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0470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12C50ED-B16A-7B72-55FF-A9BE6476E4EC}"/>
              </a:ext>
            </a:extLst>
          </p:cNvPr>
          <p:cNvSpPr txBox="1"/>
          <p:nvPr/>
        </p:nvSpPr>
        <p:spPr>
          <a:xfrm>
            <a:off x="4372610" y="495287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8FFE893-A6F4-A637-020A-AD888DB4B98B}"/>
              </a:ext>
            </a:extLst>
          </p:cNvPr>
          <p:cNvSpPr txBox="1"/>
          <p:nvPr/>
        </p:nvSpPr>
        <p:spPr>
          <a:xfrm>
            <a:off x="1761490" y="340188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B53CAFE-48A9-B1A6-48B3-A397D646426F}"/>
              </a:ext>
            </a:extLst>
          </p:cNvPr>
          <p:cNvSpPr txBox="1"/>
          <p:nvPr/>
        </p:nvSpPr>
        <p:spPr>
          <a:xfrm>
            <a:off x="1771650" y="574272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9B7F837-8E8D-3D7C-72A6-FE88D689E37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28158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84082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1C3F6A3-FA8C-B661-39B5-0B32A926D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65"/>
            <a:ext cx="6858000" cy="9704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0341A3C-9BA0-6452-B805-C0BC88680D8D}"/>
              </a:ext>
            </a:extLst>
          </p:cNvPr>
          <p:cNvSpPr txBox="1"/>
          <p:nvPr/>
        </p:nvSpPr>
        <p:spPr>
          <a:xfrm>
            <a:off x="1479665" y="4683374"/>
            <a:ext cx="394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 SemiBold" panose="00000700000000000000" pitchFamily="50" charset="-52"/>
              </a:rPr>
              <a:t>МАШИНОСТРОЕНИЕ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8547496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37260" y="823623"/>
            <a:ext cx="530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70</a:t>
            </a: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. ОРГАНИЗАЦИЯ ПРОИЗВОДСТВА ПОДШИПНИКОВ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Андижанская 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50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32,4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$21,6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84833" y="4590973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60 млн.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шт.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234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126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37872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$54,0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$180,0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47615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411236" y="2330794"/>
            <a:ext cx="165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подшипников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27151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4146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15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58661" y="7283296"/>
            <a:ext cx="17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Асакинский район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421606"/>
            <a:ext cx="188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45157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9786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584989" y="382943"/>
            <a:ext cx="5849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71</a:t>
            </a: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. </a:t>
            </a:r>
            <a:r>
              <a:rPr lang="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ОРГАНИЗАЦИЯ ПРЕДПРИЯТИЯ</a:t>
            </a:r>
            <a:br>
              <a:rPr lang="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</a:br>
            <a:r>
              <a:rPr lang="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ПО ПРОИЗВОДСТВУ СЕЛЬСКОХОЗЯЙСТВЕННЫХ МАШИН И ОБОРУДОВАНИЯ ДЛЯ МАЛОЙ МЕХАНИЗАЦИИ</a:t>
            </a:r>
            <a:endParaRPr lang="ru-RU" sz="2000" dirty="0">
              <a:solidFill>
                <a:srgbClr val="0070C0"/>
              </a:solidFill>
              <a:latin typeface="Montserrat SemiBold" panose="00000700000000000000" pitchFamily="50" charset="-52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15670" y="2283158"/>
            <a:ext cx="5194300" cy="6565505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SemiBold" panose="00000700000000000000" pitchFamily="50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17741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67269" y="821325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171996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536899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642658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712772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67269" y="7035395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Ташкентская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7120896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61008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67269" y="661008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603216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67269" y="617398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$11,7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66771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67269" y="566771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$7,8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660882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80088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67269" y="4800883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600,0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шт.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794051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246353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 том числе, промышленная ипотека</a:t>
            </a:r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367269" y="4368781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$5,5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361949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67269" y="374957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$45,5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742746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242444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67269" y="5242444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19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,5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226153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224174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67269" y="3224174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65,0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224174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650362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67269" y="2369672"/>
            <a:ext cx="166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Организация предприятия</a:t>
            </a:r>
            <a:br>
              <a:rPr lang="uz-Cyrl-UZ" sz="1200" dirty="0">
                <a:solidFill>
                  <a:srgbClr val="0070C0"/>
                </a:solidFill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z-Cyrl-UZ" sz="1200" dirty="0">
                <a:solidFill>
                  <a:srgbClr val="0070C0"/>
                </a:solidFill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по производству оборудрвания</a:t>
            </a:r>
            <a:endParaRPr lang="ru-RU" sz="1200" dirty="0">
              <a:solidFill>
                <a:srgbClr val="0070C0"/>
              </a:solidFill>
              <a:latin typeface="Montserrat SemiBold" panose="000007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67476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17116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55470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22765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73565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14459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57131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609298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55876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703539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4970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806602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EDF9528C-A37E-338D-FD48-DB8ED8F1C2C6}"/>
              </a:ext>
            </a:extLst>
          </p:cNvPr>
          <p:cNvSpPr txBox="1"/>
          <p:nvPr/>
        </p:nvSpPr>
        <p:spPr>
          <a:xfrm>
            <a:off x="4367269" y="7542810"/>
            <a:ext cx="1850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Уртачирчикский район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3125C8E-24B3-18DB-7E16-EE227C61D324}"/>
              </a:ext>
            </a:extLst>
          </p:cNvPr>
          <p:cNvSpPr txBox="1"/>
          <p:nvPr/>
        </p:nvSpPr>
        <p:spPr>
          <a:xfrm>
            <a:off x="1771650" y="3603653"/>
            <a:ext cx="185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6CBBC43-09EB-A5EB-6A9B-557776EDC499}"/>
              </a:ext>
            </a:extLst>
          </p:cNvPr>
          <p:cNvSpPr txBox="1"/>
          <p:nvPr/>
        </p:nvSpPr>
        <p:spPr>
          <a:xfrm>
            <a:off x="1771650" y="607032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02F781D-E792-4042-4A1F-FF976701D71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155756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187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82212" y="960021"/>
            <a:ext cx="5486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4. ОРГАНИЗАЦИЯ ПРОИЗВОДСТВА КАТАЛИЗАТОРОВ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40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Кашкадарьинская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80015" y="635509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120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,4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$18,6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84832" y="4590973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7,4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224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108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5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$155,0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1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84832" y="2414983"/>
            <a:ext cx="1873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катализаторов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13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74340" y="7272205"/>
            <a:ext cx="17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Мубарекский район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39620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78928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722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334750" y="492241"/>
            <a:ext cx="62608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72</a:t>
            </a: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. ПРОИЗВОДСТВО ДЕТАЛЕЙ</a:t>
            </a:r>
            <a:b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</a:b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И КОМПЛЕКТУЮЩИХ ДЛЯ ТЕКСТИЛЬНОЙ ПРОМЫШЛЕННОСТИ И ДРУГИХ ОТРАСЛЕЙ ПРОМЫШЛЕННОСТИ</a:t>
            </a:r>
          </a:p>
          <a:p>
            <a:pPr algn="ctr"/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(вращающиеся валы, зубчатые колеса, втулки, фланцы и т.д.).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471539"/>
            <a:ext cx="5194300" cy="6514389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 SemiBold" panose="00000700000000000000" pitchFamily="50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07872" y="841261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124405" y="841261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93" y="8407196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07872" y="7646207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0" y="7751966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07872" y="710823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124405" y="7063816"/>
            <a:ext cx="184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Сырдарьинская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32" y="7101405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07872" y="668180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93" y="6674935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124405" y="668172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124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07872" y="579654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124405" y="578985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32" y="5783021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07872" y="492302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124405" y="4908296"/>
            <a:ext cx="1631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32" y="4916190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07872" y="4392367"/>
            <a:ext cx="248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32" y="4484088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124405" y="383134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39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,9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32" y="3966485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07872" y="5364583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124405" y="5364583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17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,1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32" y="5348292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07872" y="3339021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124405" y="3314345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57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314345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07872" y="2799397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124405" y="2737842"/>
            <a:ext cx="167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  <a:cs typeface="Arial" panose="020B0604020202020204" pitchFamily="34" charset="0"/>
              </a:rPr>
              <a:t>Производство запасных частей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769146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30937" y="320261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66748" y="372858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14783" y="43878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14783" y="481969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14783" y="52667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14783" y="569345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14783" y="616081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14783" y="66027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14783" y="707940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14783" y="746486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="" xmlns:a16="http://schemas.microsoft.com/office/drawing/2014/main" id="{41F205C7-CF6A-FD7D-77B9-7BB3A2DD7025}"/>
              </a:ext>
            </a:extLst>
          </p:cNvPr>
          <p:cNvCxnSpPr/>
          <p:nvPr/>
        </p:nvCxnSpPr>
        <p:spPr>
          <a:xfrm>
            <a:off x="1114783" y="828145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124405" y="444762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$4,8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53A8774-98EF-96BA-5D4A-9C7BBB09321E}"/>
              </a:ext>
            </a:extLst>
          </p:cNvPr>
          <p:cNvSpPr txBox="1"/>
          <p:nvPr/>
        </p:nvSpPr>
        <p:spPr>
          <a:xfrm>
            <a:off x="4124405" y="623303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$10,3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502330B-A904-EAD0-4CB4-DCA25062C852}"/>
              </a:ext>
            </a:extLst>
          </p:cNvPr>
          <p:cNvSpPr txBox="1"/>
          <p:nvPr/>
        </p:nvSpPr>
        <p:spPr>
          <a:xfrm>
            <a:off x="4124405" y="7461157"/>
            <a:ext cx="1794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г. Янгиер,</a:t>
            </a:r>
          </a:p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ССГ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Абдурахмон Жомий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»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МФЙ,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ОЭЗ 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Янгиер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E95F9E1-1600-5478-6388-C51BB5A8CC2C}"/>
              </a:ext>
            </a:extLst>
          </p:cNvPr>
          <p:cNvSpPr txBox="1"/>
          <p:nvPr/>
        </p:nvSpPr>
        <p:spPr>
          <a:xfrm>
            <a:off x="1707872" y="3770291"/>
            <a:ext cx="187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180310C-27E9-2730-6909-83E15897C122}"/>
              </a:ext>
            </a:extLst>
          </p:cNvPr>
          <p:cNvSpPr txBox="1"/>
          <p:nvPr/>
        </p:nvSpPr>
        <p:spPr>
          <a:xfrm>
            <a:off x="1707872" y="614105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40D1118-10A1-4B35-1A85-137F0710D16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05" y="6226484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84814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42950" y="497933"/>
            <a:ext cx="5372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73. ПРОИЗВОДСТВО ОБОРУДОВАНИЯ ДЛЯ ЛАЗЕРНОЙ ОБРАБОТКИ МЕТАЛЛОВ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20686"/>
            <a:ext cx="5194300" cy="6577084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08394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17035" y="810299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078528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217034" y="7388585"/>
            <a:ext cx="189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г. Ангрен,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ОЭЗ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Ангрен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397097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02856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93904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17035" y="6856889"/>
            <a:ext cx="173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Ташкентская </a:t>
            </a:r>
            <a:b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32216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46684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17035" y="644045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536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459976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17035" y="600831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$9,6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17035" y="557621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$6,4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50332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69033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17035" y="4709383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100 шт.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83501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156631"/>
            <a:ext cx="242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 том числе, промышленная ипотека</a:t>
            </a:r>
            <a:endParaRPr lang="ru-RU" dirty="0"/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51399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69435" y="363902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32196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131894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17035" y="5150944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$16,1 млн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15603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133522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17035" y="3152572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,6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33522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40395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38370" y="2262515"/>
            <a:ext cx="1662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оборудования</a:t>
            </a:r>
            <a:b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</a:br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для лазерной обработки металлов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57509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08051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47675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552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87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3404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6076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281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4155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4671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30838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="" xmlns:a16="http://schemas.microsoft.com/office/drawing/2014/main" id="{41F205C7-CF6A-FD7D-77B9-7BB3A2DD7025}"/>
              </a:ext>
            </a:extLst>
          </p:cNvPr>
          <p:cNvCxnSpPr/>
          <p:nvPr/>
        </p:nvCxnSpPr>
        <p:spPr>
          <a:xfrm>
            <a:off x="1210943" y="790771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3270181-3D55-E506-B5BB-41C9290B9FF4}"/>
              </a:ext>
            </a:extLst>
          </p:cNvPr>
          <p:cNvSpPr txBox="1"/>
          <p:nvPr/>
        </p:nvSpPr>
        <p:spPr>
          <a:xfrm>
            <a:off x="4217035" y="3604382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$37,5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4535579-CA92-951A-0042-62332AEE0863}"/>
              </a:ext>
            </a:extLst>
          </p:cNvPr>
          <p:cNvSpPr txBox="1"/>
          <p:nvPr/>
        </p:nvSpPr>
        <p:spPr>
          <a:xfrm>
            <a:off x="4217035" y="426137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$4,5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8D8D4E7-0065-B81A-6368-EA306416A524}"/>
              </a:ext>
            </a:extLst>
          </p:cNvPr>
          <p:cNvSpPr txBox="1"/>
          <p:nvPr/>
        </p:nvSpPr>
        <p:spPr>
          <a:xfrm>
            <a:off x="1771650" y="555716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2CC04C-68C0-236A-C37F-948F6567293E}"/>
              </a:ext>
            </a:extLst>
          </p:cNvPr>
          <p:cNvSpPr txBox="1"/>
          <p:nvPr/>
        </p:nvSpPr>
        <p:spPr>
          <a:xfrm>
            <a:off x="1771650" y="3514563"/>
            <a:ext cx="1863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78EE54B-2337-B9C1-794E-81E6D63B91E8}"/>
              </a:ext>
            </a:extLst>
          </p:cNvPr>
          <p:cNvSpPr txBox="1"/>
          <p:nvPr/>
        </p:nvSpPr>
        <p:spPr>
          <a:xfrm>
            <a:off x="1771650" y="591849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35A9BE3-7480-BA28-1321-A63D6A7E5E2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003929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49562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9786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443903"/>
            <a:ext cx="5194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74. ЛОКАЛИЗАЦИЯ</a:t>
            </a:r>
            <a:b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</a:b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И ПРОИЗВОДСТВО СТАНКОВ</a:t>
            </a:r>
            <a:b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</a:b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ДЛЯ ОБРАБАТЫВАЮЩЕЙ ПРОМЫШЛЕННОСТИ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15670" y="2329642"/>
            <a:ext cx="5194300" cy="6496305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SemiBold" panose="00000700000000000000" pitchFamily="50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20126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096385" y="823710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195846"/>
            <a:ext cx="290740" cy="290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48990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59566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704263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096385" y="6950301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Навоийская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7035802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52499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096385" y="652499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250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518122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096385" y="5995837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56373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096385" y="556373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56903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69690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096385" y="4696904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350,0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шт.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90072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155074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096385" y="4264802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57970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096385" y="368369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$35,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76867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138465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096385" y="5138465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22174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180684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096385" y="3180684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80684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655403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096385" y="2505932"/>
            <a:ext cx="17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Локализация</a:t>
            </a:r>
            <a:b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и производство станков</a:t>
            </a:r>
            <a:endParaRPr lang="ru-RU" sz="1200" dirty="0">
              <a:solidFill>
                <a:srgbClr val="0070C0"/>
              </a:solidFill>
              <a:latin typeface="Montserrat SemiBold" panose="000007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72517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12767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52391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6177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61897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4061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6733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8900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4736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9503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41196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80647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EDF9528C-A37E-338D-FD48-DB8ED8F1C2C6}"/>
              </a:ext>
            </a:extLst>
          </p:cNvPr>
          <p:cNvSpPr txBox="1"/>
          <p:nvPr/>
        </p:nvSpPr>
        <p:spPr>
          <a:xfrm>
            <a:off x="4096385" y="7428096"/>
            <a:ext cx="1990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Карманайский район,</a:t>
            </a:r>
          </a:p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МСГ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Маликработ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, 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ОЭЗ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Навои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DFC1149-0557-3E4A-11A2-1ED1E05EB30D}"/>
              </a:ext>
            </a:extLst>
          </p:cNvPr>
          <p:cNvSpPr txBox="1"/>
          <p:nvPr/>
        </p:nvSpPr>
        <p:spPr>
          <a:xfrm>
            <a:off x="1771650" y="3530182"/>
            <a:ext cx="187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9222C9-C974-837E-F295-8B01161BE1F5}"/>
              </a:ext>
            </a:extLst>
          </p:cNvPr>
          <p:cNvSpPr txBox="1"/>
          <p:nvPr/>
        </p:nvSpPr>
        <p:spPr>
          <a:xfrm>
            <a:off x="1771650" y="598145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B1E48C0-D5D3-F05E-9BC8-4D4FA6EDFCF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066889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91936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15670" y="539473"/>
            <a:ext cx="519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75. ПРОИЗВОДСТВО АККУМУЛЯТОРНЫХ БАТАРЕЙ</a:t>
            </a:r>
            <a:b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</a:b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ДЛЯ ЭЛЕКТРОМОБИЛЕЙ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5830" y="2061463"/>
            <a:ext cx="5194300" cy="6484967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6730" y="792764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77690" y="792764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489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50" y="7922226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377690" y="7142643"/>
            <a:ext cx="24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Иштихонский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район,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МСГ</a:t>
            </a:r>
            <a:b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Зарбанд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6730" y="7241433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67" y="7347192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6730" y="673066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77690" y="6638329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Самаркандская</a:t>
            </a:r>
            <a:endParaRPr lang="ru-RU" sz="1200" dirty="0">
              <a:solidFill>
                <a:srgbClr val="0070C0"/>
              </a:solidFill>
              <a:effectLst/>
              <a:latin typeface="Montserrat Black" panose="00000A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89" y="6723830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6730" y="625269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77690" y="625894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50" y="6245821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77690" y="574749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$9,0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77690" y="531539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$6,0 млн.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89" y="5308564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6730" y="444856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77690" y="4448565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 тыс. шт.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89" y="4441733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6730" y="3884791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89" y="3958831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77690" y="344806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89" y="3441228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6730" y="4890126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77690" y="489012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$15,0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89" y="4873835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6730" y="287113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77690" y="287113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89" y="287113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6730" y="2340617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77690" y="2209830"/>
            <a:ext cx="1374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аккумуляторных батарей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89" y="2357731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83640" y="28181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83640" y="32016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83640" y="386263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83640" y="437063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83640" y="479227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83640" y="521899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83640" y="568635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83640" y="616169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83640" y="663832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83640" y="709999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83640" y="784453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A58989-6C46-4891-8A0B-94E45874E3D9}"/>
              </a:ext>
            </a:extLst>
          </p:cNvPr>
          <p:cNvSpPr txBox="1"/>
          <p:nvPr/>
        </p:nvSpPr>
        <p:spPr>
          <a:xfrm>
            <a:off x="4377690" y="3395485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$35,0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6BFEEBB-677E-6FEC-D029-9169C72D4F92}"/>
              </a:ext>
            </a:extLst>
          </p:cNvPr>
          <p:cNvSpPr txBox="1"/>
          <p:nvPr/>
        </p:nvSpPr>
        <p:spPr>
          <a:xfrm>
            <a:off x="4377690" y="391992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$4,2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6730" y="531539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26CF395-68D7-61DB-2B66-E36B48796586}"/>
              </a:ext>
            </a:extLst>
          </p:cNvPr>
          <p:cNvSpPr txBox="1"/>
          <p:nvPr/>
        </p:nvSpPr>
        <p:spPr>
          <a:xfrm>
            <a:off x="1776730" y="3250693"/>
            <a:ext cx="1863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C260F93-9986-212A-B8EF-2708C7A3B714}"/>
              </a:ext>
            </a:extLst>
          </p:cNvPr>
          <p:cNvSpPr txBox="1"/>
          <p:nvPr/>
        </p:nvSpPr>
        <p:spPr>
          <a:xfrm>
            <a:off x="1776730" y="5677477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DB509B0-76D6-878B-7755-A7B94B231C9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50" y="5762910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259956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9786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20750" y="493216"/>
            <a:ext cx="519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76. ОРГАНИЗАЦИЯ ПРОИЗВОДСТВА ДРОБИЛЬНО-СОРТИРОВОЧНОГО ОБОРУДОВАНИЯ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15670" y="2190750"/>
            <a:ext cx="5194300" cy="6686549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SemiBold" panose="00000700000000000000" pitchFamily="50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283658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121148" y="831950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8278243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121148" y="7449112"/>
            <a:ext cx="1988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Карманайский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район,     МСГ «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Маликработ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»,       ОЭЗ «Навои»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529966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635725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703319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121148" y="6966262"/>
            <a:ext cx="130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Навоийская</a:t>
            </a:r>
          </a:p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7026363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51555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121148" y="651555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150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508683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121148" y="601010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$6,3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561740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121148" y="5561740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$4,2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5490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69490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121148" y="4694909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40,0 тыс. шт.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8807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17034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121148" y="4262807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$2,9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5597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121148" y="365630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$24,5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4947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136470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121148" y="5136470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,5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12017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16323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121148" y="316323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$35,0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6323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9596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121148" y="2262071"/>
            <a:ext cx="1873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дробильно-сортировочного оборудования</a:t>
            </a:r>
            <a:endParaRPr lang="ru-RU" sz="1200" b="1" dirty="0">
              <a:solidFill>
                <a:srgbClr val="0070C0"/>
              </a:solidFill>
              <a:latin typeface="Montserrat SemiBold" panose="000007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616710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11023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4937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5977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9157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3861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6533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8701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46422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94086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4025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811828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D40F7E0-175A-B3C7-CFF5-C280AA4199DB}"/>
              </a:ext>
            </a:extLst>
          </p:cNvPr>
          <p:cNvSpPr txBox="1"/>
          <p:nvPr/>
        </p:nvSpPr>
        <p:spPr>
          <a:xfrm>
            <a:off x="1771650" y="3536367"/>
            <a:ext cx="187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64E7E1-DE2E-BD64-BAD8-089FE90A61A6}"/>
              </a:ext>
            </a:extLst>
          </p:cNvPr>
          <p:cNvSpPr txBox="1"/>
          <p:nvPr/>
        </p:nvSpPr>
        <p:spPr>
          <a:xfrm>
            <a:off x="1771650" y="598261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F4954F6-EF57-0983-5AA2-A1689E486AB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0680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902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660400" y="558067"/>
            <a:ext cx="570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0070C0"/>
                </a:solidFill>
                <a:latin typeface="Montserrat SemiBold" panose="00000700000000000000" pitchFamily="50" charset="-52"/>
              </a:defRPr>
            </a:lvl1pPr>
          </a:lstStyle>
          <a:p>
            <a:r>
              <a:rPr lang="ru-RU" dirty="0"/>
              <a:t>77. ПРОИЗВОДСТВО КОМПЛЕКТУЮЩИХ ЧАСТЕЙ</a:t>
            </a:r>
            <a:br>
              <a:rPr lang="ru-RU" dirty="0"/>
            </a:br>
            <a:r>
              <a:rPr lang="ru-RU" dirty="0"/>
              <a:t>ДЛЯ АВТОМОБИЛЕЙ </a:t>
            </a:r>
            <a:r>
              <a:rPr lang="en-US" dirty="0"/>
              <a:t>TRACKER </a:t>
            </a:r>
            <a:r>
              <a:rPr lang="ru-RU" dirty="0"/>
              <a:t>И </a:t>
            </a:r>
            <a:r>
              <a:rPr lang="en-US" dirty="0"/>
              <a:t>ONIX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40458" y="2242211"/>
            <a:ext cx="5194300" cy="649605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8066325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72610" y="806632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34" y="8060910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372610" y="7438080"/>
            <a:ext cx="1408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г. 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Андижан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328307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71" y="7434066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89373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72610" y="6801403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Андижанская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93" y="688690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7609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72610" y="6376095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54" y="6369224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72610" y="594395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$3,8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51185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72610" y="551185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$2,5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93" y="5505020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62621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72610" y="4645021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80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93" y="4638189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131357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93" y="4206087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72610" y="361911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93" y="3612284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86582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72610" y="5086582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$6,3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93" y="5070291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114881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72610" y="3114881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14881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69093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60200" y="2333019"/>
            <a:ext cx="1819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комплектующих частей для автомобилей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4962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9712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234544" y="346860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234544" y="410988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234544" y="459248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234544" y="498872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234544" y="541544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234544" y="588280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234544" y="632476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234544" y="680140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234544" y="726306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234544" y="785742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A58989-6C46-4891-8A0B-94E45874E3D9}"/>
              </a:ext>
            </a:extLst>
          </p:cNvPr>
          <p:cNvSpPr txBox="1"/>
          <p:nvPr/>
        </p:nvSpPr>
        <p:spPr>
          <a:xfrm>
            <a:off x="4372610" y="3566541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$14,7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6BFEEBB-677E-6FEC-D029-9169C72D4F92}"/>
              </a:ext>
            </a:extLst>
          </p:cNvPr>
          <p:cNvSpPr txBox="1"/>
          <p:nvPr/>
        </p:nvSpPr>
        <p:spPr>
          <a:xfrm>
            <a:off x="4372610" y="4167176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$1,8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F2F78E0-3246-D1D7-CA14-43A101D51247}"/>
              </a:ext>
            </a:extLst>
          </p:cNvPr>
          <p:cNvSpPr txBox="1"/>
          <p:nvPr/>
        </p:nvSpPr>
        <p:spPr>
          <a:xfrm>
            <a:off x="1771650" y="3481660"/>
            <a:ext cx="187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90555D-77E4-729C-7D84-2CE3D19C4FDC}"/>
              </a:ext>
            </a:extLst>
          </p:cNvPr>
          <p:cNvSpPr txBox="1"/>
          <p:nvPr/>
        </p:nvSpPr>
        <p:spPr>
          <a:xfrm>
            <a:off x="1771650" y="5861812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C2BA680-8532-EBF3-AABC-DA1E75C27E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71" y="5947245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892323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1C3F6A3-FA8C-B661-39B5-0B32A926D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30"/>
            <a:ext cx="6858000" cy="9704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0341A3C-9BA0-6452-B805-C0BC88680D8D}"/>
              </a:ext>
            </a:extLst>
          </p:cNvPr>
          <p:cNvSpPr txBox="1"/>
          <p:nvPr/>
        </p:nvSpPr>
        <p:spPr>
          <a:xfrm>
            <a:off x="1479665" y="4683374"/>
            <a:ext cx="394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 SemiBold" panose="00000700000000000000" pitchFamily="50" charset="-52"/>
              </a:rPr>
              <a:t>МЕТАЛЛУРГИЯ</a:t>
            </a:r>
          </a:p>
        </p:txBody>
      </p:sp>
    </p:spTree>
    <p:extLst>
      <p:ext uri="{BB962C8B-B14F-4D97-AF65-F5344CB8AC3E}">
        <p14:creationId xmlns="" xmlns:p14="http://schemas.microsoft.com/office/powerpoint/2010/main" val="6318811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9786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607291" y="647660"/>
            <a:ext cx="5844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78. ПРОИЗВОДСТВО ОБОРУДОВАНИЯ</a:t>
            </a:r>
            <a:b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</a:b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ДЛЯ МЕТАЛЛУРГИЧЕСКОГО ОБОРУДОВАНИЯ И ОБОГАЩЕНИЯ РУД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15670" y="2112647"/>
            <a:ext cx="5194300" cy="6650629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SemiBold" panose="00000700000000000000" pitchFamily="50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71650" y="7940329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97458" y="797617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2,0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7934914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370857" y="7276030"/>
            <a:ext cx="1474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г. Бекабад,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МСГ «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Сарбон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95352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401111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8458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72610" y="6692248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Ташкентская область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77749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0758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72610" y="626694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260069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72610" y="575584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BAC10-1F17-B1AE-C91C-B0DEF5970C86}"/>
              </a:ext>
            </a:extLst>
          </p:cNvPr>
          <p:cNvSpPr txBox="1"/>
          <p:nvPr/>
        </p:nvSpPr>
        <p:spPr>
          <a:xfrm>
            <a:off x="1771650" y="530747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72610" y="530747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300645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44064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72610" y="4440646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85,0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шт.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433814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3941482"/>
            <a:ext cx="252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5AFBF-F444-60D6-0EE8-B0DD71F7D3CC}"/>
              </a:ext>
            </a:extLst>
          </p:cNvPr>
          <p:cNvSpPr txBox="1"/>
          <p:nvPr/>
        </p:nvSpPr>
        <p:spPr>
          <a:xfrm>
            <a:off x="4372610" y="4008544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001712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72610" y="349094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484109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4882207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72610" y="4882207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865916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2958995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72610" y="298543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$15,0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94123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418822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72610" y="2359835"/>
            <a:ext cx="166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оборудования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435936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85875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1597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395631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33731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78435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21107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7327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1561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69224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15391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2447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B146373-E8F8-8484-5EFF-FC73EE271CF0}"/>
              </a:ext>
            </a:extLst>
          </p:cNvPr>
          <p:cNvSpPr txBox="1"/>
          <p:nvPr/>
        </p:nvSpPr>
        <p:spPr>
          <a:xfrm>
            <a:off x="1771650" y="3326817"/>
            <a:ext cx="187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F69EB45-B15B-6A90-1A2D-B03DF8CD2096}"/>
              </a:ext>
            </a:extLst>
          </p:cNvPr>
          <p:cNvSpPr txBox="1"/>
          <p:nvPr/>
        </p:nvSpPr>
        <p:spPr>
          <a:xfrm>
            <a:off x="1771650" y="5720517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C67C3F8-19DF-7B21-0A27-69BF9EE828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05950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94222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82212" y="773806"/>
            <a:ext cx="5486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79. ПРОИЗВОДСТВО КРУПНОГАБАРИТНОГО МЕТАЛЛОПРОКАТА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70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Сырдарьинская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50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550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119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$51,0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414943" y="4577729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400,0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224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297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5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170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$425,0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1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83118" y="2385176"/>
            <a:ext cx="187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крупногабаритного металлопроката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35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7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84794" y="7268198"/>
            <a:ext cx="17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Акалтынский район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421606"/>
            <a:ext cx="188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308349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38879" y="851820"/>
            <a:ext cx="5449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80. ОРГАНИЗАЦИЯ ПРОИЗВОДСТВА КРУПНОСОРТНОГО СТАЛЬНОГО ПРОКАТА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Ташкентская 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50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$112,0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$48,0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84832" y="4590973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400,0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219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280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160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$400,0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1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84832" y="2373240"/>
            <a:ext cx="187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крупносортного стального проката</a:t>
            </a:r>
            <a:endParaRPr lang="ru-RU" sz="11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33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86532" y="7284622"/>
            <a:ext cx="17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г. Ангрен,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ОЭЗ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Ангрен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408906"/>
            <a:ext cx="188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7459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69333" y="626379"/>
            <a:ext cx="5486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5. ПРОИЗВОДСТВО СОДОВОГО КОМПОНЕНТА ДЛЯ РАЗЛИЧНЫХ БЫТОВЫХ СРЕДСТВ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50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Кашкадарьинская 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50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300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33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$14,4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414943" y="4577729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300,0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219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84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$120,0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1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57915" y="2207150"/>
            <a:ext cx="18214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содового компонента для различных бытовых средств</a:t>
            </a:r>
            <a:endParaRPr lang="ru-RU" sz="10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57916" y="7372196"/>
            <a:ext cx="17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МЭЗ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Чироқчи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71650" y="339000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</a:t>
            </a:r>
          </a:p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500730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38879" y="851820"/>
            <a:ext cx="5305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81. ОРГАНИЗАЦИЯ ПРОИЗВОДСТВА СПЕЦИАЛЬНЫХ СТАЛЬНЫХ СПЛАВОВ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50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Сырдарьинская 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50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3000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54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$36,0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84832" y="4590973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205,0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219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210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90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$300,0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1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84832" y="2373240"/>
            <a:ext cx="187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специальных</a:t>
            </a:r>
            <a:b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</a:br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стальных сплавов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25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 млн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74340" y="7284622"/>
            <a:ext cx="17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Гулистанский район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421606"/>
            <a:ext cx="188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115388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38879" y="851820"/>
            <a:ext cx="5449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82. ОРГАНИЗАЦИЯ ПРОИЗВОДСТВА ОБЁРТОК ИЗ ЛИСТОВОЙ СТАЛИ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Ташкентская 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50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150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71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,4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$30,6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84832" y="4590973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310,0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219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178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5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102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$255,0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1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31568" y="2463824"/>
            <a:ext cx="187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обёрток из листовой стали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21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4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74340" y="7284622"/>
            <a:ext cx="17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г. Ангрен,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ОЭЗ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Ангрен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408906"/>
            <a:ext cx="188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088207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796597" y="571855"/>
            <a:ext cx="555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83. ПРОИЗВОДСТВО СВЕРХТОНКИХ ЛИСТОВ ИЗ НЕРЖАВЕЮЩЕЙ СТАЛИ ДЛЯ ПИЩЕВОЙ ПРОМЫШЛЕННОСТИ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35705" y="2071354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110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Сырдарьинская 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50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110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90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$30,0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84833" y="4590973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55,0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219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50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120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1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69118" y="2338258"/>
            <a:ext cx="19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1200" dirty="0">
                <a:solidFill>
                  <a:srgbClr val="0070C0"/>
                </a:solidFill>
                <a:effectLst/>
                <a:latin typeface="Montserrat SemiBold" panose="00000700000000000000" pitchFamily="2" charset="-52"/>
                <a:ea typeface="+mn-ea"/>
                <a:cs typeface="+mn-cs"/>
              </a:rPr>
              <a:t>Производство сверхтонких листов из нержавеющей стали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6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58661" y="7372196"/>
            <a:ext cx="17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г. Ширин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408906"/>
            <a:ext cx="188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86208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39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831850" y="460709"/>
            <a:ext cx="519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84. ИЗГОТОВЛЕНИЕ СПЕЦИАЛЬНЫХ ЛИСТОВ ДЛЯ АВТОМОБИЛЕЙ</a:t>
            </a:r>
            <a:b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</a:b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И БЫТОВОЙ ТЕХНИКИ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15670" y="2332101"/>
            <a:ext cx="5194300" cy="6559901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225432" y="817078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3,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0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35440" y="7505189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30" y="7598248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35440" y="700076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225432" y="6908435"/>
            <a:ext cx="15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Самаркандская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2" y="6993936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35440" y="653323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225432" y="653323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13" y="652636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225432" y="605098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$30,0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225432" y="561888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$70,0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2" y="5612052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35440" y="4752053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225432" y="4752053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250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2" y="4745221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35440" y="4243751"/>
            <a:ext cx="242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2" y="4313119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225432" y="376424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2" y="3757416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35440" y="5193614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225432" y="5193614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$100,0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2" y="5177323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35440" y="3218915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225432" y="3218915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$120,0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2" y="3205251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35440" y="262788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25432" y="2341751"/>
            <a:ext cx="166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Изготовление специальных листов для автомобилей</a:t>
            </a:r>
            <a:b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</a:br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и бытовой техники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2" y="2645003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09490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219342" y="350697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52033" y="42804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52033" y="46487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52033" y="509576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52033" y="552248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52033" y="598984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52033" y="64318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52033" y="690843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52033" y="737010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52033" y="80406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9C2CF2C-DF05-613C-C6DF-1A89CA6FF170}"/>
              </a:ext>
            </a:extLst>
          </p:cNvPr>
          <p:cNvSpPr txBox="1"/>
          <p:nvPr/>
        </p:nvSpPr>
        <p:spPr>
          <a:xfrm>
            <a:off x="4225432" y="3833306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E1905D-45A7-0E27-C6BC-8E8D406DA894}"/>
              </a:ext>
            </a:extLst>
          </p:cNvPr>
          <p:cNvSpPr txBox="1"/>
          <p:nvPr/>
        </p:nvSpPr>
        <p:spPr>
          <a:xfrm>
            <a:off x="4225432" y="431577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45B3FBF-F431-5C4C-7B42-5EA09CC556D2}"/>
              </a:ext>
            </a:extLst>
          </p:cNvPr>
          <p:cNvSpPr txBox="1"/>
          <p:nvPr/>
        </p:nvSpPr>
        <p:spPr>
          <a:xfrm>
            <a:off x="4225432" y="7607799"/>
            <a:ext cx="1739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ОЭЗ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Ургут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6E8496F-D6E7-0140-6DC4-72020E618755}"/>
              </a:ext>
            </a:extLst>
          </p:cNvPr>
          <p:cNvSpPr txBox="1"/>
          <p:nvPr/>
        </p:nvSpPr>
        <p:spPr>
          <a:xfrm>
            <a:off x="1735440" y="561888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6E1F118-F39A-A808-CF48-C324EEB02318}"/>
              </a:ext>
            </a:extLst>
          </p:cNvPr>
          <p:cNvSpPr txBox="1"/>
          <p:nvPr/>
        </p:nvSpPr>
        <p:spPr>
          <a:xfrm>
            <a:off x="1735440" y="8180016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ABF8CF68-CEA0-B242-A8FF-4523168A9E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13" y="8174601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347448F-0943-8AC0-B657-F23066614C73}"/>
              </a:ext>
            </a:extLst>
          </p:cNvPr>
          <p:cNvSpPr txBox="1"/>
          <p:nvPr/>
        </p:nvSpPr>
        <p:spPr>
          <a:xfrm>
            <a:off x="1735440" y="3597237"/>
            <a:ext cx="187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AA44685-080C-72DE-83EE-72337ADAB2BD}"/>
              </a:ext>
            </a:extLst>
          </p:cNvPr>
          <p:cNvSpPr txBox="1"/>
          <p:nvPr/>
        </p:nvSpPr>
        <p:spPr>
          <a:xfrm>
            <a:off x="1735440" y="598138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01C8B44-312F-3769-2D30-77C5DE40DF8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26" y="6066816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49902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37260" y="747423"/>
            <a:ext cx="5305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85. ПРОИЗВОДСТВО АЛЮМИНИЕВОЙ ФОЛЬГИ ДЛЯ ПИЩЕВОЙ И ФАРМАЦЕВТИЧЕСКОЙ ОТРАСЛЕЙ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250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Ташкентская 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50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250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110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$140,0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84833" y="4590973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62,0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224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60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250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$110,0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1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71281" y="2497524"/>
            <a:ext cx="1804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алюминиевой фольги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3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58661" y="7372196"/>
            <a:ext cx="17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г. 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Ангрен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396206"/>
            <a:ext cx="188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425988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598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1047750" y="450549"/>
            <a:ext cx="5194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86. ПРОИЗВОДСТВО НИКЕЛИРОВАННЫХ КОРРОЗИОННОСТОЙКИХ СТАЛЬНЫХ ТРУБ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298700"/>
            <a:ext cx="5194300" cy="6351685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03080" y="810094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87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384276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460055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920482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03080" y="6839435"/>
            <a:ext cx="174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Самаркандская </a:t>
            </a:r>
          </a:p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913650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40284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03080" y="640284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9597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03080" y="597070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$30,0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03080" y="553859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$70,0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531766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671767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03080" y="4671767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200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тыс. 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664935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1650" y="4150019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232833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03080" y="3645862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639030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11332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03080" y="5113328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$100,0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97037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11243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03080" y="3112438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$105,0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11243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7411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293948" y="2492645"/>
            <a:ext cx="154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стальных труб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91232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301498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206863" y="347732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14933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6843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501547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4219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90955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5151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828149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289814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92569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00D70E-08DD-2EF9-D6B4-BA0676098637}"/>
              </a:ext>
            </a:extLst>
          </p:cNvPr>
          <p:cNvSpPr txBox="1"/>
          <p:nvPr/>
        </p:nvSpPr>
        <p:spPr>
          <a:xfrm>
            <a:off x="4303080" y="3680098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$30,0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30A8B6F-6E3E-794B-087D-41183F7B7749}"/>
              </a:ext>
            </a:extLst>
          </p:cNvPr>
          <p:cNvSpPr txBox="1"/>
          <p:nvPr/>
        </p:nvSpPr>
        <p:spPr>
          <a:xfrm>
            <a:off x="4303080" y="4242510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B18CD9-F0FC-A195-4953-5A0F5ABE471E}"/>
              </a:ext>
            </a:extLst>
          </p:cNvPr>
          <p:cNvSpPr txBox="1"/>
          <p:nvPr/>
        </p:nvSpPr>
        <p:spPr>
          <a:xfrm>
            <a:off x="4303080" y="7488150"/>
            <a:ext cx="1634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ОЭЗ 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Ургут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2C4CC3-875F-797F-015F-F44E6E61AF12}"/>
              </a:ext>
            </a:extLst>
          </p:cNvPr>
          <p:cNvSpPr txBox="1"/>
          <p:nvPr/>
        </p:nvSpPr>
        <p:spPr>
          <a:xfrm>
            <a:off x="1795714" y="553859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807442F-762F-A13D-58D4-F08884E7947F}"/>
              </a:ext>
            </a:extLst>
          </p:cNvPr>
          <p:cNvSpPr txBox="1"/>
          <p:nvPr/>
        </p:nvSpPr>
        <p:spPr>
          <a:xfrm>
            <a:off x="1761967" y="8089918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C4F74F2-79A0-83F3-8D58-0A8950FD05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8084503"/>
            <a:ext cx="290740" cy="29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A45BFAE-9088-6954-FB2B-E8B762B94FE8}"/>
              </a:ext>
            </a:extLst>
          </p:cNvPr>
          <p:cNvSpPr txBox="1"/>
          <p:nvPr/>
        </p:nvSpPr>
        <p:spPr>
          <a:xfrm>
            <a:off x="1771650" y="3485567"/>
            <a:ext cx="187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360107C-7A37-6040-1B78-C401738829F0}"/>
              </a:ext>
            </a:extLst>
          </p:cNvPr>
          <p:cNvSpPr txBox="1"/>
          <p:nvPr/>
        </p:nvSpPr>
        <p:spPr>
          <a:xfrm>
            <a:off x="1771650" y="590190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E4946C-3738-3021-294A-0FBFC23350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987336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977696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938879" y="851820"/>
            <a:ext cx="5449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87. ПРОИЗВОДСТВО ГРАФИТА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120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Бухарская 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50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400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$28,0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$12,0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84832" y="4590973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100,0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224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70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40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$100,0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1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58200" y="2462297"/>
            <a:ext cx="187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графита</a:t>
            </a:r>
            <a:endParaRPr lang="ru-RU" sz="11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8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4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74340" y="7284622"/>
            <a:ext cx="17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Пешкунский район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408906"/>
            <a:ext cx="188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410195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650598" y="538781"/>
            <a:ext cx="5750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88. ПРОИЗВОДСТВО (ТОКАРНЫХ, РЕЖУЩИХ, ШЛИФОВАЛЬНЫХ, ПРЕССУЮЩИХ, ОБРАБАТЫВАЮЩИХ)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 СТАНКОВ ДЛЯ МЕТАЛЛООБРАБОТКИ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Навоийская 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50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100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90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$40,0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84832" y="4590973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150,0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219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40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150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$90,0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1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32626" y="2478033"/>
            <a:ext cx="187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станков для металлообработки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7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74340" y="7326092"/>
            <a:ext cx="17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г. Навои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408906"/>
            <a:ext cx="188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17006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1255887" y="518626"/>
            <a:ext cx="4317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89. ОРГАНИЗАЦИЯ ПРОИЗВОДСТВА</a:t>
            </a:r>
            <a:b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</a:b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ЛИСТОВОГО ШТРИПСА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86914"/>
            <a:ext cx="5194300" cy="6449085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1EAE34-BE35-B02D-540C-AD9733780A24}"/>
              </a:ext>
            </a:extLst>
          </p:cNvPr>
          <p:cNvSpPr txBox="1"/>
          <p:nvPr/>
        </p:nvSpPr>
        <p:spPr>
          <a:xfrm>
            <a:off x="1761967" y="8031811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326255" y="8038643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AA7BC33-A828-6ACD-98C7-CA143602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16" y="8026396"/>
            <a:ext cx="290740" cy="2907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E9F23-A5E7-D58E-467A-C70BDA9145D3}"/>
              </a:ext>
            </a:extLst>
          </p:cNvPr>
          <p:cNvSpPr txBox="1"/>
          <p:nvPr/>
        </p:nvSpPr>
        <p:spPr>
          <a:xfrm>
            <a:off x="4326255" y="7322361"/>
            <a:ext cx="1726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г Нукус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МСГ</a:t>
            </a:r>
            <a:b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«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Кутли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кунис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61967" y="7308870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33" y="7408980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61967" y="6881350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26255" y="6822163"/>
            <a:ext cx="173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Республика Каракалпакстан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55" y="6874518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61967" y="636370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26255" y="637054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300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16" y="6356838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26255" y="5938400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$12,6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26255" y="5506298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$8,4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55" y="5492634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61967" y="4632635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26255" y="4639467"/>
            <a:ext cx="156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60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55" y="4625803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61967" y="4111633"/>
            <a:ext cx="242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55" y="4193701"/>
            <a:ext cx="290663" cy="2906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55" y="359432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61967" y="5074196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26255" y="5081028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$21,0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55" y="5057905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61967" y="3074338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26255" y="3081170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$70,0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55" y="3074338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61967" y="2527583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26255" y="2358047"/>
            <a:ext cx="1662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Переработка металлопрокатных изделий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55" y="2544697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78560" y="2942518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222375" y="342549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9750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52930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7634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40306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7042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312383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8901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78560" y="7250682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92455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3270181-3D55-E506-B5BB-41C9290B9FF4}"/>
              </a:ext>
            </a:extLst>
          </p:cNvPr>
          <p:cNvSpPr txBox="1"/>
          <p:nvPr/>
        </p:nvSpPr>
        <p:spPr>
          <a:xfrm>
            <a:off x="4326255" y="3636066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$49,0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4535579-CA92-951A-0042-62332AEE0863}"/>
              </a:ext>
            </a:extLst>
          </p:cNvPr>
          <p:cNvSpPr txBox="1"/>
          <p:nvPr/>
        </p:nvSpPr>
        <p:spPr>
          <a:xfrm>
            <a:off x="4326255" y="4191462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$5,9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8D8D4E7-0065-B81A-6368-EA306416A524}"/>
              </a:ext>
            </a:extLst>
          </p:cNvPr>
          <p:cNvSpPr txBox="1"/>
          <p:nvPr/>
        </p:nvSpPr>
        <p:spPr>
          <a:xfrm>
            <a:off x="1761967" y="549946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56DC844-5E59-0B00-163E-21A3618A96D4}"/>
              </a:ext>
            </a:extLst>
          </p:cNvPr>
          <p:cNvSpPr txBox="1"/>
          <p:nvPr/>
        </p:nvSpPr>
        <p:spPr>
          <a:xfrm>
            <a:off x="1761967" y="3453817"/>
            <a:ext cx="187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C43D874-C1AB-FBCF-6DD3-8404445E5982}"/>
              </a:ext>
            </a:extLst>
          </p:cNvPr>
          <p:cNvSpPr txBox="1"/>
          <p:nvPr/>
        </p:nvSpPr>
        <p:spPr>
          <a:xfrm>
            <a:off x="1761967" y="586380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030F5E0-B080-72DA-FCDD-D5955FACFEB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29" y="5949236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874853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0538BF-D94F-7310-5C94-3DD813F1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4" y="0"/>
            <a:ext cx="687070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741E7-0E75-E706-AF5E-1AC49621B05F}"/>
              </a:ext>
            </a:extLst>
          </p:cNvPr>
          <p:cNvSpPr txBox="1"/>
          <p:nvPr/>
        </p:nvSpPr>
        <p:spPr>
          <a:xfrm>
            <a:off x="843761" y="939932"/>
            <a:ext cx="5305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90. ОРГАНИЗАЦИЯ</a:t>
            </a:r>
            <a:b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</a:br>
            <a:r>
              <a:rPr lang="ru-RU" sz="20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ПРОИЗВОДСТВА ОЦИНКОВАННЫХ И ПОЛИМЕРНЫХ ЛИСТОВ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5115240-4407-810D-0656-86642A8605CD}"/>
              </a:ext>
            </a:extLst>
          </p:cNvPr>
          <p:cNvSpPr/>
          <p:nvPr/>
        </p:nvSpPr>
        <p:spPr>
          <a:xfrm>
            <a:off x="920750" y="2100537"/>
            <a:ext cx="5194300" cy="6512660"/>
          </a:xfrm>
          <a:prstGeom prst="roundRect">
            <a:avLst>
              <a:gd name="adj" fmla="val 3064"/>
            </a:avLst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406400" dir="13500000" sx="101000" sy="101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BDB6A-D0ED-A083-D494-822E78B28844}"/>
              </a:ext>
            </a:extLst>
          </p:cNvPr>
          <p:cNvSpPr txBox="1"/>
          <p:nvPr/>
        </p:nvSpPr>
        <p:spPr>
          <a:xfrm>
            <a:off x="4416191" y="7951459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25</a:t>
            </a:r>
            <a:r>
              <a:rPr lang="en-US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га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F691DB-E9CE-BAC0-6E7A-7540FE0419BE}"/>
              </a:ext>
            </a:extLst>
          </p:cNvPr>
          <p:cNvSpPr txBox="1"/>
          <p:nvPr/>
        </p:nvSpPr>
        <p:spPr>
          <a:xfrm>
            <a:off x="1771650" y="7282425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Местоположение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D93C3EA-3381-2B40-1366-DF95BC860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388184"/>
            <a:ext cx="310106" cy="3101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E5BBE0-BDE1-3625-8475-C1E30FE18982}"/>
              </a:ext>
            </a:extLst>
          </p:cNvPr>
          <p:cNvSpPr txBox="1"/>
          <p:nvPr/>
        </p:nvSpPr>
        <p:spPr>
          <a:xfrm>
            <a:off x="1771650" y="6797576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Регион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3ED8B45-0639-17D2-34CC-654A118D0E59}"/>
              </a:ext>
            </a:extLst>
          </p:cNvPr>
          <p:cNvSpPr txBox="1"/>
          <p:nvPr/>
        </p:nvSpPr>
        <p:spPr>
          <a:xfrm>
            <a:off x="4384833" y="6720507"/>
            <a:ext cx="181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Ташкентская </a:t>
            </a:r>
            <a:b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</a:b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область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8CE6CEA-DBC0-01FF-1439-505670C03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6790744"/>
            <a:ext cx="290663" cy="290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DFBC6E-34CD-AE8C-6D52-04AE6406D1F9}"/>
              </a:ext>
            </a:extLst>
          </p:cNvPr>
          <p:cNvSpPr txBox="1"/>
          <p:nvPr/>
        </p:nvSpPr>
        <p:spPr>
          <a:xfrm>
            <a:off x="1771650" y="635509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Новые рабочие места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37C4D-14B5-5ED3-F6E3-0626355C9F44}"/>
              </a:ext>
            </a:extLst>
          </p:cNvPr>
          <p:cNvSpPr txBox="1"/>
          <p:nvPr/>
        </p:nvSpPr>
        <p:spPr>
          <a:xfrm>
            <a:off x="4384833" y="6370835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25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A5F3713-3E94-1701-4E90-05ED776CF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6348220"/>
            <a:ext cx="290740" cy="2907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DD2ADF-6DF6-653A-08BF-84BA89183F96}"/>
              </a:ext>
            </a:extLst>
          </p:cNvPr>
          <p:cNvSpPr txBox="1"/>
          <p:nvPr/>
        </p:nvSpPr>
        <p:spPr>
          <a:xfrm>
            <a:off x="4384833" y="5920296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,9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9043B4-2EE7-7021-C79B-7263CC785F46}"/>
              </a:ext>
            </a:extLst>
          </p:cNvPr>
          <p:cNvSpPr txBox="1"/>
          <p:nvPr/>
        </p:nvSpPr>
        <p:spPr>
          <a:xfrm>
            <a:off x="4384833" y="5488194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$7,7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F3C1E2C-D470-0E7D-4431-C5BDA4AE9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446438"/>
            <a:ext cx="290663" cy="290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CB6A5-90DE-689C-DDED-E7932A6026D4}"/>
              </a:ext>
            </a:extLst>
          </p:cNvPr>
          <p:cNvSpPr txBox="1"/>
          <p:nvPr/>
        </p:nvSpPr>
        <p:spPr>
          <a:xfrm>
            <a:off x="1771650" y="4586439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Объём производства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B8F739-85FA-8385-8ED9-BBA38B72FEF3}"/>
              </a:ext>
            </a:extLst>
          </p:cNvPr>
          <p:cNvSpPr txBox="1"/>
          <p:nvPr/>
        </p:nvSpPr>
        <p:spPr>
          <a:xfrm>
            <a:off x="4384832" y="4590973"/>
            <a:ext cx="1675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100,0 тыс. тонн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28818940-0980-38B9-D0DB-82A3C6B9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579607"/>
            <a:ext cx="290663" cy="290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EEB5CF-B5AE-FC18-0F52-083355B8435F}"/>
              </a:ext>
            </a:extLst>
          </p:cNvPr>
          <p:cNvSpPr txBox="1"/>
          <p:nvPr/>
        </p:nvSpPr>
        <p:spPr>
          <a:xfrm>
            <a:off x="1773893" y="4038979"/>
            <a:ext cx="219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 том числе, промышленная ипотека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6107264-BE6B-ED60-8CA3-71D54CE1CD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4147505"/>
            <a:ext cx="290663" cy="290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57BCA7-DAFA-699E-6FF6-7342E13210D7}"/>
              </a:ext>
            </a:extLst>
          </p:cNvPr>
          <p:cNvSpPr txBox="1"/>
          <p:nvPr/>
        </p:nvSpPr>
        <p:spPr>
          <a:xfrm>
            <a:off x="4384833" y="3555081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43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4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 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5B530ED-552F-1210-67AA-9D1A3D31F8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566402"/>
            <a:ext cx="290663" cy="2906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B79F22-0F0D-F5F9-86F4-F5F8288D2392}"/>
              </a:ext>
            </a:extLst>
          </p:cNvPr>
          <p:cNvSpPr txBox="1"/>
          <p:nvPr/>
        </p:nvSpPr>
        <p:spPr>
          <a:xfrm>
            <a:off x="1771650" y="5002948"/>
            <a:ext cx="2200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Средний годовой доход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A3AAA08-9FAC-0B96-2BE1-CBE9470031B8}"/>
              </a:ext>
            </a:extLst>
          </p:cNvPr>
          <p:cNvSpPr txBox="1"/>
          <p:nvPr/>
        </p:nvSpPr>
        <p:spPr>
          <a:xfrm>
            <a:off x="4384833" y="5025346"/>
            <a:ext cx="179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18</a:t>
            </a:r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,6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CAE4187-2A28-5D9B-088E-039E1592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5011709"/>
            <a:ext cx="290663" cy="290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44DE47-F4D3-CA5E-A47C-882030C1F2FB}"/>
              </a:ext>
            </a:extLst>
          </p:cNvPr>
          <p:cNvSpPr txBox="1"/>
          <p:nvPr/>
        </p:nvSpPr>
        <p:spPr>
          <a:xfrm>
            <a:off x="1771650" y="305946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Стоимость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7480F1-5D9A-9FF0-8DC5-10C5F60BCDAD}"/>
              </a:ext>
            </a:extLst>
          </p:cNvPr>
          <p:cNvSpPr txBox="1"/>
          <p:nvPr/>
        </p:nvSpPr>
        <p:spPr>
          <a:xfrm>
            <a:off x="4384833" y="3044289"/>
            <a:ext cx="166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/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$62,0 млн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10AE38C-6B8D-1B4D-E42C-A3AC745FA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3059469"/>
            <a:ext cx="290663" cy="29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50F4B4-9C06-129E-13F1-BD4D4D6A53C9}"/>
              </a:ext>
            </a:extLst>
          </p:cNvPr>
          <p:cNvSpPr txBox="1"/>
          <p:nvPr/>
        </p:nvSpPr>
        <p:spPr>
          <a:xfrm>
            <a:off x="1771650" y="2591119"/>
            <a:ext cx="187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AD4FBD-4A9B-4154-B58E-5F1A543EEE40}"/>
              </a:ext>
            </a:extLst>
          </p:cNvPr>
          <p:cNvSpPr txBox="1"/>
          <p:nvPr/>
        </p:nvSpPr>
        <p:spPr>
          <a:xfrm>
            <a:off x="4357346" y="2362561"/>
            <a:ext cx="184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Производство оцинкованных</a:t>
            </a:r>
            <a:b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</a:br>
            <a:r>
              <a:rPr lang="ru-RU" sz="1200" dirty="0">
                <a:solidFill>
                  <a:srgbClr val="0070C0"/>
                </a:solidFill>
                <a:latin typeface="Montserrat SemiBold" panose="00000700000000000000" pitchFamily="50" charset="-52"/>
              </a:rPr>
              <a:t>и полимерных листов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985B9378-F0C2-7B7D-3A86-C7B0B072F6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2570655"/>
            <a:ext cx="290663" cy="290663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489293BE-85A0-FC5B-1FAC-26596B3759DC}"/>
              </a:ext>
            </a:extLst>
          </p:cNvPr>
          <p:cNvCxnSpPr/>
          <p:nvPr/>
        </p:nvCxnSpPr>
        <p:spPr>
          <a:xfrm>
            <a:off x="1162050" y="2980260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DC6EC95D-99C2-5615-40F3-CDE65310B49D}"/>
              </a:ext>
            </a:extLst>
          </p:cNvPr>
          <p:cNvCxnSpPr/>
          <p:nvPr/>
        </p:nvCxnSpPr>
        <p:spPr>
          <a:xfrm>
            <a:off x="1178560" y="339000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465F3E7C-C5D8-9CBE-5982-856F28388D9F}"/>
              </a:ext>
            </a:extLst>
          </p:cNvPr>
          <p:cNvCxnSpPr/>
          <p:nvPr/>
        </p:nvCxnSpPr>
        <p:spPr>
          <a:xfrm>
            <a:off x="1178560" y="4051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="" xmlns:a16="http://schemas.microsoft.com/office/drawing/2014/main" id="{B553FDAB-00CF-4685-181C-429A76CB46C1}"/>
              </a:ext>
            </a:extLst>
          </p:cNvPr>
          <p:cNvCxnSpPr/>
          <p:nvPr/>
        </p:nvCxnSpPr>
        <p:spPr>
          <a:xfrm>
            <a:off x="1178560" y="44831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FF71EBFD-5A1D-41BB-4B3B-261719D30280}"/>
              </a:ext>
            </a:extLst>
          </p:cNvPr>
          <p:cNvCxnSpPr/>
          <p:nvPr/>
        </p:nvCxnSpPr>
        <p:spPr>
          <a:xfrm>
            <a:off x="1178560" y="493014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D96F784A-F05B-1A46-10AE-317FB1F0C563}"/>
              </a:ext>
            </a:extLst>
          </p:cNvPr>
          <p:cNvCxnSpPr/>
          <p:nvPr/>
        </p:nvCxnSpPr>
        <p:spPr>
          <a:xfrm>
            <a:off x="1178560" y="535686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725448FF-7BCD-E4E1-FF1F-E8D8C5715252}"/>
              </a:ext>
            </a:extLst>
          </p:cNvPr>
          <p:cNvCxnSpPr/>
          <p:nvPr/>
        </p:nvCxnSpPr>
        <p:spPr>
          <a:xfrm>
            <a:off x="1178560" y="582422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3A04ACFE-1BBD-1586-1E50-AE8FF8ABF161}"/>
              </a:ext>
            </a:extLst>
          </p:cNvPr>
          <p:cNvCxnSpPr/>
          <p:nvPr/>
        </p:nvCxnSpPr>
        <p:spPr>
          <a:xfrm>
            <a:off x="1178560" y="626618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23722B39-E360-A897-F554-DE6B2BE41575}"/>
              </a:ext>
            </a:extLst>
          </p:cNvPr>
          <p:cNvCxnSpPr/>
          <p:nvPr/>
        </p:nvCxnSpPr>
        <p:spPr>
          <a:xfrm>
            <a:off x="1178560" y="6742821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A5F61F18-5C38-175D-7769-5037C094FADC}"/>
              </a:ext>
            </a:extLst>
          </p:cNvPr>
          <p:cNvCxnSpPr/>
          <p:nvPr/>
        </p:nvCxnSpPr>
        <p:spPr>
          <a:xfrm>
            <a:off x="1191439" y="7153307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9AD65C2A-116A-8B7D-C22B-15D950E6940B}"/>
              </a:ext>
            </a:extLst>
          </p:cNvPr>
          <p:cNvCxnSpPr/>
          <p:nvPr/>
        </p:nvCxnSpPr>
        <p:spPr>
          <a:xfrm>
            <a:off x="1178560" y="7811546"/>
            <a:ext cx="4668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F78F4-ABFF-F79F-6979-5E4D0632D741}"/>
              </a:ext>
            </a:extLst>
          </p:cNvPr>
          <p:cNvSpPr txBox="1"/>
          <p:nvPr/>
        </p:nvSpPr>
        <p:spPr>
          <a:xfrm>
            <a:off x="4384833" y="4145968"/>
            <a:ext cx="248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$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5</a:t>
            </a:r>
            <a:r>
              <a:rPr lang="en-US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,</a:t>
            </a:r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2 млн.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2DC22-3914-7938-4B06-05647F620D88}"/>
              </a:ext>
            </a:extLst>
          </p:cNvPr>
          <p:cNvSpPr txBox="1"/>
          <p:nvPr/>
        </p:nvSpPr>
        <p:spPr>
          <a:xfrm>
            <a:off x="4374340" y="7324815"/>
            <a:ext cx="17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200" dirty="0">
                <a:solidFill>
                  <a:srgbClr val="0070C0"/>
                </a:solidFill>
                <a:latin typeface="Montserrat Black" panose="00000A00000000000000" pitchFamily="50" charset="-52"/>
              </a:rPr>
              <a:t>г. Ахангаран</a:t>
            </a:r>
            <a:endParaRPr lang="ru-RU" sz="1200" dirty="0">
              <a:solidFill>
                <a:srgbClr val="0070C0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BEFB0-CECC-8452-EA33-26D8400813DD}"/>
              </a:ext>
            </a:extLst>
          </p:cNvPr>
          <p:cNvSpPr txBox="1"/>
          <p:nvPr/>
        </p:nvSpPr>
        <p:spPr>
          <a:xfrm>
            <a:off x="1771650" y="7930283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Площадь земельного участка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FB5B52-E636-4251-312C-AEB661277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7" y="7937718"/>
            <a:ext cx="290740" cy="290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78093-3230-096F-2E9C-368862757D28}"/>
              </a:ext>
            </a:extLst>
          </p:cNvPr>
          <p:cNvSpPr txBox="1"/>
          <p:nvPr/>
        </p:nvSpPr>
        <p:spPr>
          <a:xfrm>
            <a:off x="1771650" y="5467791"/>
            <a:ext cx="225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Экспортный потенциал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26F102-54FF-3812-3311-A163C97D2153}"/>
              </a:ext>
            </a:extLst>
          </p:cNvPr>
          <p:cNvSpPr txBox="1"/>
          <p:nvPr/>
        </p:nvSpPr>
        <p:spPr>
          <a:xfrm>
            <a:off x="1761490" y="3396206"/>
            <a:ext cx="188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Финансирование из Фонда развития промышленности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08BD1C-00A5-F916-7150-9D0F13CCA7A8}"/>
              </a:ext>
            </a:extLst>
          </p:cNvPr>
          <p:cNvSpPr txBox="1"/>
          <p:nvPr/>
        </p:nvSpPr>
        <p:spPr>
          <a:xfrm>
            <a:off x="1771650" y="5814214"/>
            <a:ext cx="24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Montserrat SemiBold" panose="000007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 импортозамещения</a:t>
            </a:r>
            <a:endParaRPr lang="ru-RU" sz="1200" dirty="0">
              <a:latin typeface="Montserrat SemiBold" panose="000007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E8A8A4-B0CB-D478-2336-20D2E19117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0" y="5899647"/>
            <a:ext cx="302915" cy="30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5925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4238</TotalTime>
  <Words>11418</Words>
  <Application>Microsoft Office PowerPoint</Application>
  <PresentationFormat>Лист A4 (210x297 мм)</PresentationFormat>
  <Paragraphs>3457</Paragraphs>
  <Slides>145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145</vt:i4>
      </vt:variant>
    </vt:vector>
  </HeadingPairs>
  <TitlesOfParts>
    <vt:vector size="1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  <vt:lpstr>Слайд 117</vt:lpstr>
      <vt:lpstr>Слайд 118</vt:lpstr>
      <vt:lpstr>Слайд 119</vt:lpstr>
      <vt:lpstr>Слайд 120</vt:lpstr>
      <vt:lpstr>Слайд 121</vt:lpstr>
      <vt:lpstr>Слайд 122</vt:lpstr>
      <vt:lpstr>Слайд 123</vt:lpstr>
      <vt:lpstr>Слайд 124</vt:lpstr>
      <vt:lpstr>Слайд 125</vt:lpstr>
      <vt:lpstr>Слайд 126</vt:lpstr>
      <vt:lpstr>Слайд 127</vt:lpstr>
      <vt:lpstr>Слайд 128</vt:lpstr>
      <vt:lpstr>Слайд 129</vt:lpstr>
      <vt:lpstr>Слайд 130</vt:lpstr>
      <vt:lpstr>Слайд 131</vt:lpstr>
      <vt:lpstr>Слайд 132</vt:lpstr>
      <vt:lpstr>Слайд 133</vt:lpstr>
      <vt:lpstr>Слайд 134</vt:lpstr>
      <vt:lpstr>Слайд 135</vt:lpstr>
      <vt:lpstr>Слайд 136</vt:lpstr>
      <vt:lpstr>Слайд 137</vt:lpstr>
      <vt:lpstr>Слайд 138</vt:lpstr>
      <vt:lpstr>Слайд 139</vt:lpstr>
      <vt:lpstr>Слайд 140</vt:lpstr>
      <vt:lpstr>Слайд 141</vt:lpstr>
      <vt:lpstr>Слайд 142</vt:lpstr>
      <vt:lpstr>Слайд 143</vt:lpstr>
      <vt:lpstr>Слайд 144</vt:lpstr>
      <vt:lpstr>Слайд 145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Akbarov Javohir</dc:creator>
  <cp:lastModifiedBy>User</cp:lastModifiedBy>
  <cp:revision>223</cp:revision>
  <dcterms:created xsi:type="dcterms:W3CDTF">2023-08-12T17:49:00Z</dcterms:created>
  <dcterms:modified xsi:type="dcterms:W3CDTF">2024-08-01T07:47:21Z</dcterms:modified>
</cp:coreProperties>
</file>